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21"/>
  </p:notesMasterIdLst>
  <p:sldIdLst>
    <p:sldId id="1247" r:id="rId2"/>
    <p:sldId id="282" r:id="rId3"/>
    <p:sldId id="1248" r:id="rId4"/>
    <p:sldId id="337" r:id="rId5"/>
    <p:sldId id="1240" r:id="rId6"/>
    <p:sldId id="328" r:id="rId7"/>
    <p:sldId id="326" r:id="rId8"/>
    <p:sldId id="1234" r:id="rId9"/>
    <p:sldId id="1243" r:id="rId10"/>
    <p:sldId id="1250" r:id="rId11"/>
    <p:sldId id="1239" r:id="rId12"/>
    <p:sldId id="1220" r:id="rId13"/>
    <p:sldId id="1251" r:id="rId14"/>
    <p:sldId id="1246" r:id="rId15"/>
    <p:sldId id="1228" r:id="rId16"/>
    <p:sldId id="272" r:id="rId17"/>
    <p:sldId id="1245" r:id="rId18"/>
    <p:sldId id="266" r:id="rId19"/>
    <p:sldId id="302" r:id="rId20"/>
  </p:sldIdLst>
  <p:sldSz cx="18288000" cy="10287000"/>
  <p:notesSz cx="7010400" cy="9296400"/>
  <p:embeddedFontLst>
    <p:embeddedFont>
      <p:font typeface="Inter" panose="020B0604020202020204" charset="0"/>
      <p:regular r:id="rId22"/>
      <p:bold r:id="rId23"/>
    </p:embeddedFont>
    <p:embeddedFont>
      <p:font typeface="Kanit" panose="020B0604020202020204" charset="-34"/>
      <p:regular r:id="rId24"/>
      <p:bold r:id="rId25"/>
      <p:italic r:id="rId26"/>
      <p:boldItalic r:id="rId27"/>
    </p:embeddedFont>
    <p:embeddedFont>
      <p:font typeface="Kanit Medium" panose="020B0604020202020204" charset="-34"/>
      <p:regular r:id="rId28"/>
      <p:bold r:id="rId29"/>
      <p:italic r:id="rId30"/>
      <p:boldItalic r:id="rId31"/>
    </p:embeddedFont>
    <p:embeddedFont>
      <p:font typeface="Kanit SemiBold" panose="020B0604020202020204" charset="-34"/>
      <p:regular r:id="rId32"/>
      <p:bold r:id="rId33"/>
      <p:italic r:id="rId34"/>
      <p:boldItalic r:id="rId35"/>
    </p:embeddedFont>
  </p:embeddedFontLst>
  <p:custDataLst>
    <p:tags r:id="rId36"/>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89" userDrawn="1">
          <p15:clr>
            <a:srgbClr val="9AA0A6"/>
          </p15:clr>
        </p15:guide>
        <p15:guide id="2" pos="5760">
          <p15:clr>
            <a:srgbClr val="9AA0A6"/>
          </p15:clr>
        </p15:guide>
        <p15:guide id="3" pos="10976" userDrawn="1">
          <p15:clr>
            <a:srgbClr val="9AA0A6"/>
          </p15:clr>
        </p15:guide>
        <p15:guide id="4" orient="horz" pos="564" userDrawn="1">
          <p15:clr>
            <a:srgbClr val="9AA0A6"/>
          </p15:clr>
        </p15:guide>
        <p15:guide id="5" orient="horz" pos="5871" userDrawn="1">
          <p15:clr>
            <a:srgbClr val="9AA0A6"/>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2" roundtripDataSignature="AMtx7mh4TPr7Fg8jaJYHkQtIJb3bN3zSv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C67435-ECCB-3D51-045A-E8EDFAE9F5AB}" name="scott lower" initials="sl" userId="cb5225fd5e962ccd"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ubilay Yildirim PPE" initials="KYP"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DF91"/>
    <a:srgbClr val="133858"/>
    <a:srgbClr val="3A396D"/>
    <a:srgbClr val="C1E0FF"/>
    <a:srgbClr val="D9ECFF"/>
    <a:srgbClr val="D8ECE6"/>
    <a:srgbClr val="FFFFFF"/>
    <a:srgbClr val="77FCDB"/>
    <a:srgbClr val="92C8B9"/>
    <a:srgbClr val="4E9C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36" autoAdjust="0"/>
    <p:restoredTop sz="94533" autoAdjust="0"/>
  </p:normalViewPr>
  <p:slideViewPr>
    <p:cSldViewPr snapToGrid="0" showGuides="1">
      <p:cViewPr varScale="1">
        <p:scale>
          <a:sx n="65" d="100"/>
          <a:sy n="65" d="100"/>
        </p:scale>
        <p:origin x="820" y="52"/>
      </p:cViewPr>
      <p:guideLst>
        <p:guide pos="589"/>
        <p:guide pos="5760"/>
        <p:guide pos="10976"/>
        <p:guide orient="horz" pos="564"/>
        <p:guide orient="horz" pos="5871"/>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76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21" Type="http://schemas.openxmlformats.org/officeDocument/2006/relationships/notesMaster" Target="notesMasters/notesMaster1.xml"/><Relationship Id="rId34" Type="http://schemas.openxmlformats.org/officeDocument/2006/relationships/font" Target="fonts/font13.fntdata"/><Relationship Id="rId63" Type="http://schemas.openxmlformats.org/officeDocument/2006/relationships/commentAuthors" Target="commentAuthors.xml"/><Relationship Id="rId68"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62" Type="http://customschemas.google.com/relationships/presentationmetadata" Target="NUL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64"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6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02T02:10:07.022"/>
    </inkml:context>
    <inkml:brush xml:id="br0">
      <inkml:brushProperty name="width" value="0.05" units="cm"/>
      <inkml:brushProperty name="height" value="0.05" units="cm"/>
    </inkml:brush>
  </inkml:definitions>
  <inkml:trace contextRef="#ctx0" brushRef="#br0">1 1 24575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02T02:10:13.004"/>
    </inkml:context>
    <inkml:brush xml:id="br0">
      <inkml:brushProperty name="width" value="0.05" units="cm"/>
      <inkml:brushProperty name="height" value="0.05" units="cm"/>
    </inkml:brush>
  </inkml:definitions>
  <inkml:trace contextRef="#ctx0" brushRef="#br0">0 1 24575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02T02:10:19.236"/>
    </inkml:context>
    <inkml:brush xml:id="br0">
      <inkml:brushProperty name="width" value="0.05" units="cm"/>
      <inkml:brushProperty name="height" value="0.05" units="cm"/>
      <inkml:brushProperty name="color" value="#E71224"/>
    </inkml:brush>
  </inkml:definitions>
  <inkml:trace contextRef="#ctx0" brushRef="#br0">0 1 24575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5T19:47:44.779"/>
    </inkml:context>
    <inkml:brush xml:id="br0">
      <inkml:brushProperty name="width" value="0.05" units="cm"/>
      <inkml:brushProperty name="height" value="0.05" units="cm"/>
    </inkml:brush>
  </inkml:definitions>
  <inkml:trace contextRef="#ctx0" brushRef="#br0">1 1 24575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5T19:47:44.787"/>
    </inkml:context>
    <inkml:brush xml:id="br0">
      <inkml:brushProperty name="width" value="0.05" units="cm"/>
      <inkml:brushProperty name="height" value="0.05" units="cm"/>
      <inkml:brushProperty name="color" value="#E71224"/>
    </inkml:brush>
  </inkml:definitions>
  <inkml:trace contextRef="#ctx0" brushRef="#br0">0 1 24575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3037840" cy="466434"/>
          </a:xfrm>
          <a:prstGeom prst="rect">
            <a:avLst/>
          </a:prstGeom>
          <a:noFill/>
          <a:ln>
            <a:noFill/>
          </a:ln>
        </p:spPr>
        <p:txBody>
          <a:bodyPr spcFirstLastPara="1" wrap="square" lIns="93112" tIns="46543" rIns="93112" bIns="46543"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9" y="1"/>
            <a:ext cx="3037840" cy="466434"/>
          </a:xfrm>
          <a:prstGeom prst="rect">
            <a:avLst/>
          </a:prstGeom>
          <a:noFill/>
          <a:ln>
            <a:noFill/>
          </a:ln>
        </p:spPr>
        <p:txBody>
          <a:bodyPr spcFirstLastPara="1" wrap="square" lIns="93112" tIns="46543" rIns="93112" bIns="46543"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3"/>
            <a:ext cx="5608320" cy="3660458"/>
          </a:xfrm>
          <a:prstGeom prst="rect">
            <a:avLst/>
          </a:prstGeom>
          <a:noFill/>
          <a:ln>
            <a:noFill/>
          </a:ln>
        </p:spPr>
        <p:txBody>
          <a:bodyPr spcFirstLastPara="1" wrap="square" lIns="93112" tIns="46543" rIns="93112" bIns="46543"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9"/>
            <a:ext cx="3037840" cy="466433"/>
          </a:xfrm>
          <a:prstGeom prst="rect">
            <a:avLst/>
          </a:prstGeom>
          <a:noFill/>
          <a:ln>
            <a:noFill/>
          </a:ln>
        </p:spPr>
        <p:txBody>
          <a:bodyPr spcFirstLastPara="1" wrap="square" lIns="93112" tIns="46543" rIns="93112" bIns="46543"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9" y="8829969"/>
            <a:ext cx="3037840" cy="466433"/>
          </a:xfrm>
          <a:prstGeom prst="rect">
            <a:avLst/>
          </a:prstGeom>
          <a:noFill/>
          <a:ln>
            <a:noFill/>
          </a:ln>
        </p:spPr>
        <p:txBody>
          <a:bodyPr spcFirstLastPara="1" wrap="square" lIns="93112" tIns="46543" rIns="93112" bIns="46543" anchor="b" anchorCtr="0">
            <a:noAutofit/>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9165698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121bcf635b7_0_13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g121bcf635b7_0_137:notes"/>
          <p:cNvSpPr txBox="1">
            <a:spLocks noGrp="1"/>
          </p:cNvSpPr>
          <p:nvPr>
            <p:ph type="body" idx="1"/>
          </p:nvPr>
        </p:nvSpPr>
        <p:spPr>
          <a:xfrm>
            <a:off x="701041" y="4473892"/>
            <a:ext cx="5608200" cy="3660300"/>
          </a:xfrm>
          <a:prstGeom prst="rect">
            <a:avLst/>
          </a:prstGeom>
          <a:noFill/>
          <a:ln>
            <a:noFill/>
          </a:ln>
        </p:spPr>
        <p:txBody>
          <a:bodyPr spcFirstLastPara="1" wrap="square" lIns="93062" tIns="46543" rIns="93062" bIns="46543" anchor="t" anchorCtr="0">
            <a:noAutofit/>
          </a:bodyPr>
          <a:lstStyle/>
          <a:p>
            <a:pPr marL="0" indent="0"/>
            <a:endParaRPr/>
          </a:p>
        </p:txBody>
      </p:sp>
      <p:sp>
        <p:nvSpPr>
          <p:cNvPr id="142" name="Google Shape;142;g121bcf635b7_0_137:notes"/>
          <p:cNvSpPr txBox="1">
            <a:spLocks noGrp="1"/>
          </p:cNvSpPr>
          <p:nvPr>
            <p:ph type="sldNum" idx="12"/>
          </p:nvPr>
        </p:nvSpPr>
        <p:spPr>
          <a:xfrm>
            <a:off x="3970938" y="8829968"/>
            <a:ext cx="3037800" cy="466500"/>
          </a:xfrm>
          <a:prstGeom prst="rect">
            <a:avLst/>
          </a:prstGeom>
          <a:noFill/>
          <a:ln>
            <a:noFill/>
          </a:ln>
        </p:spPr>
        <p:txBody>
          <a:bodyPr spcFirstLastPara="1" wrap="square" lIns="93062" tIns="46543" rIns="93062" bIns="46543" anchor="b" anchorCtr="0">
            <a:noAutofit/>
          </a:bodyPr>
          <a:lstStyle/>
          <a:p>
            <a:pPr algn="r">
              <a:buSzPts val="1400"/>
            </a:pPr>
            <a:fld id="{00000000-1234-1234-1234-123412341234}" type="slidenum">
              <a:rPr lang="en-US"/>
              <a:pPr algn="r">
                <a:buSzPts val="1400"/>
              </a:p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2:notes"/>
          <p:cNvSpPr txBox="1">
            <a:spLocks noGrp="1"/>
          </p:cNvSpPr>
          <p:nvPr>
            <p:ph type="body" idx="1"/>
          </p:nvPr>
        </p:nvSpPr>
        <p:spPr>
          <a:xfrm>
            <a:off x="701040" y="4473893"/>
            <a:ext cx="5608320" cy="3660458"/>
          </a:xfrm>
          <a:prstGeom prst="rect">
            <a:avLst/>
          </a:prstGeom>
          <a:noFill/>
          <a:ln>
            <a:noFill/>
          </a:ln>
        </p:spPr>
        <p:txBody>
          <a:bodyPr spcFirstLastPara="1" wrap="square" lIns="93112" tIns="46543" rIns="93112" bIns="46543" anchor="t" anchorCtr="0">
            <a:noAutofit/>
          </a:bodyPr>
          <a:lstStyle/>
          <a:p>
            <a:pPr marL="0" indent="0"/>
            <a:endParaRPr/>
          </a:p>
        </p:txBody>
      </p:sp>
      <p:sp>
        <p:nvSpPr>
          <p:cNvPr id="150" name="Google Shape;150;p2:notes"/>
          <p:cNvSpPr txBox="1">
            <a:spLocks noGrp="1"/>
          </p:cNvSpPr>
          <p:nvPr>
            <p:ph type="sldNum" idx="12"/>
          </p:nvPr>
        </p:nvSpPr>
        <p:spPr>
          <a:xfrm>
            <a:off x="3970939" y="8829969"/>
            <a:ext cx="3037840" cy="466433"/>
          </a:xfrm>
          <a:prstGeom prst="rect">
            <a:avLst/>
          </a:prstGeom>
          <a:noFill/>
          <a:ln>
            <a:noFill/>
          </a:ln>
        </p:spPr>
        <p:txBody>
          <a:bodyPr spcFirstLastPara="1" wrap="square" lIns="93112" tIns="46543" rIns="93112" bIns="46543" anchor="b" anchorCtr="0">
            <a:noAutofit/>
          </a:bodyPr>
          <a:lstStyle/>
          <a:p>
            <a:pPr algn="r">
              <a:buSzPts val="1400"/>
            </a:pPr>
            <a:fld id="{00000000-1234-1234-1234-123412341234}" type="slidenum">
              <a:rPr lang="en-US"/>
              <a:pPr algn="r">
                <a:buSzPts val="1400"/>
              </a:pPr>
              <a:t>2</a:t>
            </a:fld>
            <a:endParaRPr/>
          </a:p>
        </p:txBody>
      </p:sp>
    </p:spTree>
    <p:extLst>
      <p:ext uri="{BB962C8B-B14F-4D97-AF65-F5344CB8AC3E}">
        <p14:creationId xmlns:p14="http://schemas.microsoft.com/office/powerpoint/2010/main" val="81178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3:notes"/>
          <p:cNvSpPr>
            <a:spLocks noGrp="1" noRot="1" noChangeAspect="1"/>
          </p:cNvSpPr>
          <p:nvPr>
            <p:ph type="sldImg" idx="2"/>
          </p:nvPr>
        </p:nvSpPr>
        <p:spPr>
          <a:xfrm>
            <a:off x="660400" y="1125538"/>
            <a:ext cx="5397500" cy="30368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3:notes"/>
          <p:cNvSpPr txBox="1">
            <a:spLocks noGrp="1"/>
          </p:cNvSpPr>
          <p:nvPr>
            <p:ph type="body" idx="1"/>
          </p:nvPr>
        </p:nvSpPr>
        <p:spPr>
          <a:xfrm>
            <a:off x="671830" y="4331864"/>
            <a:ext cx="5374659" cy="3544146"/>
          </a:xfrm>
          <a:prstGeom prst="rect">
            <a:avLst/>
          </a:prstGeom>
          <a:noFill/>
          <a:ln>
            <a:noFill/>
          </a:ln>
        </p:spPr>
        <p:txBody>
          <a:bodyPr spcFirstLastPara="1" wrap="square" lIns="89763" tIns="44870" rIns="89763" bIns="44870" anchor="t" anchorCtr="0">
            <a:noAutofit/>
          </a:bodyPr>
          <a:lstStyle/>
          <a:p>
            <a:pPr marL="0" indent="0"/>
            <a:endParaRPr dirty="0"/>
          </a:p>
        </p:txBody>
      </p:sp>
      <p:sp>
        <p:nvSpPr>
          <p:cNvPr id="168" name="Google Shape;168;p3:notes"/>
          <p:cNvSpPr txBox="1">
            <a:spLocks noGrp="1"/>
          </p:cNvSpPr>
          <p:nvPr>
            <p:ph type="sldNum" idx="12"/>
          </p:nvPr>
        </p:nvSpPr>
        <p:spPr>
          <a:xfrm>
            <a:off x="3805484" y="8549652"/>
            <a:ext cx="2911226" cy="451575"/>
          </a:xfrm>
          <a:prstGeom prst="rect">
            <a:avLst/>
          </a:prstGeom>
          <a:noFill/>
          <a:ln>
            <a:noFill/>
          </a:ln>
        </p:spPr>
        <p:txBody>
          <a:bodyPr spcFirstLastPara="1" wrap="square" lIns="89763" tIns="44870" rIns="89763" bIns="44870" anchor="b" anchorCtr="0">
            <a:noAutofit/>
          </a:bodyPr>
          <a:lstStyle/>
          <a:p>
            <a:pPr algn="r">
              <a:buSzPts val="1400"/>
            </a:pPr>
            <a:fld id="{00000000-1234-1234-1234-123412341234}" type="slidenum">
              <a:rPr lang="en-US"/>
              <a:pPr algn="r">
                <a:buSzPts val="1400"/>
              </a:pPr>
              <a:t>3</a:t>
            </a:fld>
            <a:endParaRPr/>
          </a:p>
        </p:txBody>
      </p:sp>
    </p:spTree>
    <p:extLst>
      <p:ext uri="{BB962C8B-B14F-4D97-AF65-F5344CB8AC3E}">
        <p14:creationId xmlns:p14="http://schemas.microsoft.com/office/powerpoint/2010/main" val="631574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3897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3:notes"/>
          <p:cNvSpPr>
            <a:spLocks noGrp="1" noRot="1" noChangeAspect="1"/>
          </p:cNvSpPr>
          <p:nvPr>
            <p:ph type="sldImg" idx="2"/>
          </p:nvPr>
        </p:nvSpPr>
        <p:spPr>
          <a:xfrm>
            <a:off x="660400" y="1125538"/>
            <a:ext cx="5397500" cy="30368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3:notes"/>
          <p:cNvSpPr txBox="1">
            <a:spLocks noGrp="1"/>
          </p:cNvSpPr>
          <p:nvPr>
            <p:ph type="body" idx="1"/>
          </p:nvPr>
        </p:nvSpPr>
        <p:spPr>
          <a:xfrm>
            <a:off x="671830" y="4331864"/>
            <a:ext cx="5374659" cy="3544146"/>
          </a:xfrm>
          <a:prstGeom prst="rect">
            <a:avLst/>
          </a:prstGeom>
          <a:noFill/>
          <a:ln>
            <a:noFill/>
          </a:ln>
        </p:spPr>
        <p:txBody>
          <a:bodyPr spcFirstLastPara="1" wrap="square" lIns="89763" tIns="44870" rIns="89763" bIns="44870" anchor="t" anchorCtr="0">
            <a:noAutofit/>
          </a:bodyPr>
          <a:lstStyle/>
          <a:p>
            <a:pPr marL="0" indent="0"/>
            <a:endParaRPr dirty="0"/>
          </a:p>
        </p:txBody>
      </p:sp>
      <p:sp>
        <p:nvSpPr>
          <p:cNvPr id="168" name="Google Shape;168;p3:notes"/>
          <p:cNvSpPr txBox="1">
            <a:spLocks noGrp="1"/>
          </p:cNvSpPr>
          <p:nvPr>
            <p:ph type="sldNum" idx="12"/>
          </p:nvPr>
        </p:nvSpPr>
        <p:spPr>
          <a:xfrm>
            <a:off x="3805484" y="8549652"/>
            <a:ext cx="2911226" cy="451575"/>
          </a:xfrm>
          <a:prstGeom prst="rect">
            <a:avLst/>
          </a:prstGeom>
          <a:noFill/>
          <a:ln>
            <a:noFill/>
          </a:ln>
        </p:spPr>
        <p:txBody>
          <a:bodyPr spcFirstLastPara="1" wrap="square" lIns="89763" tIns="44870" rIns="89763" bIns="44870" anchor="b" anchorCtr="0">
            <a:noAutofit/>
          </a:bodyPr>
          <a:lstStyle/>
          <a:p>
            <a:pPr algn="r">
              <a:buSzPts val="1400"/>
            </a:pPr>
            <a:fld id="{00000000-1234-1234-1234-123412341234}" type="slidenum">
              <a:rPr lang="en-US"/>
              <a:pPr algn="r">
                <a:buSzPts val="1400"/>
              </a:pPr>
              <a:t>5</a:t>
            </a:fld>
            <a:endParaRPr/>
          </a:p>
        </p:txBody>
      </p:sp>
    </p:spTree>
    <p:extLst>
      <p:ext uri="{BB962C8B-B14F-4D97-AF65-F5344CB8AC3E}">
        <p14:creationId xmlns:p14="http://schemas.microsoft.com/office/powerpoint/2010/main" val="3087818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2321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15315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3:notes"/>
          <p:cNvSpPr>
            <a:spLocks noGrp="1" noRot="1" noChangeAspect="1"/>
          </p:cNvSpPr>
          <p:nvPr>
            <p:ph type="sldImg" idx="2"/>
          </p:nvPr>
        </p:nvSpPr>
        <p:spPr>
          <a:xfrm>
            <a:off x="660400" y="1125538"/>
            <a:ext cx="5397500" cy="30368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3:notes"/>
          <p:cNvSpPr txBox="1">
            <a:spLocks noGrp="1"/>
          </p:cNvSpPr>
          <p:nvPr>
            <p:ph type="body" idx="1"/>
          </p:nvPr>
        </p:nvSpPr>
        <p:spPr>
          <a:xfrm>
            <a:off x="671830" y="4331864"/>
            <a:ext cx="5374659" cy="3544146"/>
          </a:xfrm>
          <a:prstGeom prst="rect">
            <a:avLst/>
          </a:prstGeom>
          <a:noFill/>
          <a:ln>
            <a:noFill/>
          </a:ln>
        </p:spPr>
        <p:txBody>
          <a:bodyPr spcFirstLastPara="1" wrap="square" lIns="89763" tIns="44870" rIns="89763" bIns="44870" anchor="t" anchorCtr="0">
            <a:noAutofit/>
          </a:bodyPr>
          <a:lstStyle/>
          <a:p>
            <a:pPr marL="0" indent="0"/>
            <a:endParaRPr dirty="0"/>
          </a:p>
        </p:txBody>
      </p:sp>
      <p:sp>
        <p:nvSpPr>
          <p:cNvPr id="168" name="Google Shape;168;p3:notes"/>
          <p:cNvSpPr txBox="1">
            <a:spLocks noGrp="1"/>
          </p:cNvSpPr>
          <p:nvPr>
            <p:ph type="sldNum" idx="12"/>
          </p:nvPr>
        </p:nvSpPr>
        <p:spPr>
          <a:xfrm>
            <a:off x="3805484" y="8549652"/>
            <a:ext cx="2911226" cy="451575"/>
          </a:xfrm>
          <a:prstGeom prst="rect">
            <a:avLst/>
          </a:prstGeom>
          <a:noFill/>
          <a:ln>
            <a:noFill/>
          </a:ln>
        </p:spPr>
        <p:txBody>
          <a:bodyPr spcFirstLastPara="1" wrap="square" lIns="89763" tIns="44870" rIns="89763" bIns="44870" anchor="b" anchorCtr="0">
            <a:noAutofit/>
          </a:bodyPr>
          <a:lstStyle/>
          <a:p>
            <a:pPr algn="r">
              <a:buSzPts val="1400"/>
            </a:pPr>
            <a:fld id="{00000000-1234-1234-1234-123412341234}" type="slidenum">
              <a:rPr lang="en-US"/>
              <a:pPr algn="r">
                <a:buSzPts val="1400"/>
              </a:pPr>
              <a:t>8</a:t>
            </a:fld>
            <a:endParaRPr/>
          </a:p>
        </p:txBody>
      </p:sp>
    </p:spTree>
    <p:extLst>
      <p:ext uri="{BB962C8B-B14F-4D97-AF65-F5344CB8AC3E}">
        <p14:creationId xmlns:p14="http://schemas.microsoft.com/office/powerpoint/2010/main" val="1374283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5:notes"/>
          <p:cNvSpPr txBox="1">
            <a:spLocks noGrp="1"/>
          </p:cNvSpPr>
          <p:nvPr>
            <p:ph type="body" idx="1"/>
          </p:nvPr>
        </p:nvSpPr>
        <p:spPr>
          <a:xfrm>
            <a:off x="701041" y="4473893"/>
            <a:ext cx="5608340" cy="3660347"/>
          </a:xfrm>
          <a:prstGeom prst="rect">
            <a:avLst/>
          </a:prstGeom>
          <a:noFill/>
          <a:ln>
            <a:noFill/>
          </a:ln>
        </p:spPr>
        <p:txBody>
          <a:bodyPr spcFirstLastPara="1" wrap="square" lIns="93112" tIns="46543" rIns="93112" bIns="46543" anchor="t" anchorCtr="0">
            <a:noAutofit/>
          </a:bodyPr>
          <a:lstStyle/>
          <a:p>
            <a:pPr marL="0" indent="0"/>
            <a:endParaRPr dirty="0"/>
          </a:p>
        </p:txBody>
      </p:sp>
      <p:sp>
        <p:nvSpPr>
          <p:cNvPr id="396" name="Google Shape;396;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3:notes"/>
          <p:cNvSpPr>
            <a:spLocks noGrp="1" noRot="1" noChangeAspect="1"/>
          </p:cNvSpPr>
          <p:nvPr>
            <p:ph type="sldImg" idx="2"/>
          </p:nvPr>
        </p:nvSpPr>
        <p:spPr>
          <a:xfrm>
            <a:off x="660400" y="1125538"/>
            <a:ext cx="5397500" cy="30368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3:notes"/>
          <p:cNvSpPr txBox="1">
            <a:spLocks noGrp="1"/>
          </p:cNvSpPr>
          <p:nvPr>
            <p:ph type="body" idx="1"/>
          </p:nvPr>
        </p:nvSpPr>
        <p:spPr>
          <a:xfrm>
            <a:off x="671830" y="4331864"/>
            <a:ext cx="5374659" cy="3544146"/>
          </a:xfrm>
          <a:prstGeom prst="rect">
            <a:avLst/>
          </a:prstGeom>
          <a:noFill/>
          <a:ln>
            <a:noFill/>
          </a:ln>
        </p:spPr>
        <p:txBody>
          <a:bodyPr spcFirstLastPara="1" wrap="square" lIns="89763" tIns="44870" rIns="89763" bIns="44870" anchor="t" anchorCtr="0">
            <a:noAutofit/>
          </a:bodyPr>
          <a:lstStyle/>
          <a:p>
            <a:pPr marL="0" indent="0"/>
            <a:endParaRPr dirty="0"/>
          </a:p>
        </p:txBody>
      </p:sp>
      <p:sp>
        <p:nvSpPr>
          <p:cNvPr id="168" name="Google Shape;168;p3:notes"/>
          <p:cNvSpPr txBox="1">
            <a:spLocks noGrp="1"/>
          </p:cNvSpPr>
          <p:nvPr>
            <p:ph type="sldNum" idx="12"/>
          </p:nvPr>
        </p:nvSpPr>
        <p:spPr>
          <a:xfrm>
            <a:off x="3805484" y="8549652"/>
            <a:ext cx="2911226" cy="451575"/>
          </a:xfrm>
          <a:prstGeom prst="rect">
            <a:avLst/>
          </a:prstGeom>
          <a:noFill/>
          <a:ln>
            <a:noFill/>
          </a:ln>
        </p:spPr>
        <p:txBody>
          <a:bodyPr spcFirstLastPara="1" wrap="square" lIns="89763" tIns="44870" rIns="89763" bIns="44870" anchor="b" anchorCtr="0">
            <a:noAutofit/>
          </a:bodyPr>
          <a:lstStyle/>
          <a:p>
            <a:pPr algn="r">
              <a:buSzPts val="1400"/>
            </a:pPr>
            <a:fld id="{00000000-1234-1234-1234-123412341234}" type="slidenum">
              <a:rPr lang="en-US"/>
              <a:pPr algn="r">
                <a:buSzPts val="1400"/>
              </a:pPr>
              <a:t>10</a:t>
            </a:fld>
            <a:endParaRPr/>
          </a:p>
        </p:txBody>
      </p:sp>
    </p:spTree>
    <p:extLst>
      <p:ext uri="{BB962C8B-B14F-4D97-AF65-F5344CB8AC3E}">
        <p14:creationId xmlns:p14="http://schemas.microsoft.com/office/powerpoint/2010/main" val="712161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3:notes"/>
          <p:cNvSpPr>
            <a:spLocks noGrp="1" noRot="1" noChangeAspect="1"/>
          </p:cNvSpPr>
          <p:nvPr>
            <p:ph type="sldImg" idx="2"/>
          </p:nvPr>
        </p:nvSpPr>
        <p:spPr>
          <a:xfrm>
            <a:off x="660400" y="1125538"/>
            <a:ext cx="5397500" cy="30368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3:notes"/>
          <p:cNvSpPr txBox="1">
            <a:spLocks noGrp="1"/>
          </p:cNvSpPr>
          <p:nvPr>
            <p:ph type="body" idx="1"/>
          </p:nvPr>
        </p:nvSpPr>
        <p:spPr>
          <a:xfrm>
            <a:off x="671830" y="4331864"/>
            <a:ext cx="5374659" cy="3544146"/>
          </a:xfrm>
          <a:prstGeom prst="rect">
            <a:avLst/>
          </a:prstGeom>
          <a:noFill/>
          <a:ln>
            <a:noFill/>
          </a:ln>
        </p:spPr>
        <p:txBody>
          <a:bodyPr spcFirstLastPara="1" wrap="square" lIns="89763" tIns="44870" rIns="89763" bIns="44870" anchor="t" anchorCtr="0">
            <a:noAutofit/>
          </a:bodyPr>
          <a:lstStyle/>
          <a:p>
            <a:pPr marL="0" indent="0"/>
            <a:endParaRPr dirty="0"/>
          </a:p>
        </p:txBody>
      </p:sp>
      <p:sp>
        <p:nvSpPr>
          <p:cNvPr id="168" name="Google Shape;168;p3:notes"/>
          <p:cNvSpPr txBox="1">
            <a:spLocks noGrp="1"/>
          </p:cNvSpPr>
          <p:nvPr>
            <p:ph type="sldNum" idx="12"/>
          </p:nvPr>
        </p:nvSpPr>
        <p:spPr>
          <a:xfrm>
            <a:off x="3805484" y="8549652"/>
            <a:ext cx="2911226" cy="451575"/>
          </a:xfrm>
          <a:prstGeom prst="rect">
            <a:avLst/>
          </a:prstGeom>
          <a:noFill/>
          <a:ln>
            <a:noFill/>
          </a:ln>
        </p:spPr>
        <p:txBody>
          <a:bodyPr spcFirstLastPara="1" wrap="square" lIns="89763" tIns="44870" rIns="89763" bIns="44870" anchor="b" anchorCtr="0">
            <a:noAutofit/>
          </a:bodyPr>
          <a:lstStyle/>
          <a:p>
            <a:pPr algn="r">
              <a:buSzPts val="1400"/>
            </a:pPr>
            <a:fld id="{00000000-1234-1234-1234-123412341234}" type="slidenum">
              <a:rPr lang="en-US"/>
              <a:pPr algn="r">
                <a:buSzPts val="1400"/>
              </a:pPr>
              <a:t>11</a:t>
            </a:fld>
            <a:endParaRPr/>
          </a:p>
        </p:txBody>
      </p:sp>
    </p:spTree>
    <p:extLst>
      <p:ext uri="{BB962C8B-B14F-4D97-AF65-F5344CB8AC3E}">
        <p14:creationId xmlns:p14="http://schemas.microsoft.com/office/powerpoint/2010/main" val="3305586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4267F-E63E-4ADA-897C-2F793E4171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6897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13378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p16:notes"/>
          <p:cNvSpPr txBox="1">
            <a:spLocks noGrp="1"/>
          </p:cNvSpPr>
          <p:nvPr>
            <p:ph type="body" idx="1"/>
          </p:nvPr>
        </p:nvSpPr>
        <p:spPr>
          <a:xfrm>
            <a:off x="701040" y="4473893"/>
            <a:ext cx="5608320" cy="3660458"/>
          </a:xfrm>
          <a:prstGeom prst="rect">
            <a:avLst/>
          </a:prstGeom>
          <a:noFill/>
          <a:ln>
            <a:noFill/>
          </a:ln>
        </p:spPr>
        <p:txBody>
          <a:bodyPr spcFirstLastPara="1" wrap="square" lIns="93112" tIns="46543" rIns="93112" bIns="46543" anchor="t" anchorCtr="0">
            <a:noAutofit/>
          </a:bodyPr>
          <a:lstStyle/>
          <a:p>
            <a:pPr marL="0" indent="0"/>
            <a:endParaRPr/>
          </a:p>
        </p:txBody>
      </p:sp>
      <p:sp>
        <p:nvSpPr>
          <p:cNvPr id="750" name="Google Shape;750;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a:extLst>
            <a:ext uri="{FF2B5EF4-FFF2-40B4-BE49-F238E27FC236}">
              <a16:creationId xmlns:a16="http://schemas.microsoft.com/office/drawing/2014/main" id="{C69C808A-ADE5-390C-9699-25489E0909E9}"/>
            </a:ext>
          </a:extLst>
        </p:cNvPr>
        <p:cNvGrpSpPr/>
        <p:nvPr/>
      </p:nvGrpSpPr>
      <p:grpSpPr>
        <a:xfrm>
          <a:off x="0" y="0"/>
          <a:ext cx="0" cy="0"/>
          <a:chOff x="0" y="0"/>
          <a:chExt cx="0" cy="0"/>
        </a:xfrm>
      </p:grpSpPr>
      <p:sp>
        <p:nvSpPr>
          <p:cNvPr id="712" name="Google Shape;712;p17:notes">
            <a:extLst>
              <a:ext uri="{FF2B5EF4-FFF2-40B4-BE49-F238E27FC236}">
                <a16:creationId xmlns:a16="http://schemas.microsoft.com/office/drawing/2014/main" id="{5BAD44A5-C4DB-1AC4-51B8-F1A29BA8011E}"/>
              </a:ext>
            </a:extLst>
          </p:cNvPr>
          <p:cNvSpPr txBox="1">
            <a:spLocks noGrp="1"/>
          </p:cNvSpPr>
          <p:nvPr>
            <p:ph type="body" idx="1"/>
          </p:nvPr>
        </p:nvSpPr>
        <p:spPr>
          <a:xfrm>
            <a:off x="701040" y="4473893"/>
            <a:ext cx="5608320" cy="3660458"/>
          </a:xfrm>
          <a:prstGeom prst="rect">
            <a:avLst/>
          </a:prstGeom>
          <a:noFill/>
          <a:ln>
            <a:noFill/>
          </a:ln>
        </p:spPr>
        <p:txBody>
          <a:bodyPr spcFirstLastPara="1" wrap="square" lIns="93112" tIns="46543" rIns="93112" bIns="46543" anchor="t" anchorCtr="0">
            <a:noAutofit/>
          </a:bodyPr>
          <a:lstStyle/>
          <a:p>
            <a:pPr marL="0" indent="0"/>
            <a:endParaRPr dirty="0"/>
          </a:p>
        </p:txBody>
      </p:sp>
      <p:sp>
        <p:nvSpPr>
          <p:cNvPr id="713" name="Google Shape;713;p17:notes">
            <a:extLst>
              <a:ext uri="{FF2B5EF4-FFF2-40B4-BE49-F238E27FC236}">
                <a16:creationId xmlns:a16="http://schemas.microsoft.com/office/drawing/2014/main" id="{AEDFC293-8EFF-06E5-BE05-EA7B52FCBE6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15256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1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Google Shape;526;p18:notes"/>
          <p:cNvSpPr txBox="1">
            <a:spLocks noGrp="1"/>
          </p:cNvSpPr>
          <p:nvPr>
            <p:ph type="body" idx="1"/>
          </p:nvPr>
        </p:nvSpPr>
        <p:spPr>
          <a:xfrm>
            <a:off x="701041" y="4473893"/>
            <a:ext cx="5608340" cy="3660347"/>
          </a:xfrm>
          <a:prstGeom prst="rect">
            <a:avLst/>
          </a:prstGeom>
          <a:noFill/>
          <a:ln>
            <a:noFill/>
          </a:ln>
        </p:spPr>
        <p:txBody>
          <a:bodyPr spcFirstLastPara="1" wrap="square" lIns="93112" tIns="46543" rIns="93112" bIns="46543" anchor="t" anchorCtr="0">
            <a:noAutofit/>
          </a:bodyPr>
          <a:lstStyle/>
          <a:p>
            <a:pPr marL="0" indent="0"/>
            <a:endParaRPr dirty="0"/>
          </a:p>
        </p:txBody>
      </p:sp>
      <p:sp>
        <p:nvSpPr>
          <p:cNvPr id="527" name="Google Shape;527;p18:notes"/>
          <p:cNvSpPr txBox="1">
            <a:spLocks noGrp="1"/>
          </p:cNvSpPr>
          <p:nvPr>
            <p:ph type="sldNum" idx="12"/>
          </p:nvPr>
        </p:nvSpPr>
        <p:spPr>
          <a:xfrm>
            <a:off x="3970940" y="8829969"/>
            <a:ext cx="3037801" cy="466381"/>
          </a:xfrm>
          <a:prstGeom prst="rect">
            <a:avLst/>
          </a:prstGeom>
          <a:noFill/>
          <a:ln>
            <a:noFill/>
          </a:ln>
        </p:spPr>
        <p:txBody>
          <a:bodyPr spcFirstLastPara="1" wrap="square" lIns="93112" tIns="46543" rIns="93112" bIns="46543" anchor="b" anchorCtr="0">
            <a:noAutofit/>
          </a:bodyPr>
          <a:lstStyle/>
          <a:p>
            <a:pPr algn="r">
              <a:buSzPts val="1400"/>
            </a:pPr>
            <a:fld id="{00000000-1234-1234-1234-123412341234}" type="slidenum">
              <a:rPr lang="en-US"/>
              <a:pPr algn="r">
                <a:buSzPts val="1400"/>
              </a:pPr>
              <a:t>18</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19:notes"/>
          <p:cNvSpPr txBox="1">
            <a:spLocks noGrp="1"/>
          </p:cNvSpPr>
          <p:nvPr>
            <p:ph type="body" idx="1"/>
          </p:nvPr>
        </p:nvSpPr>
        <p:spPr>
          <a:xfrm>
            <a:off x="701040" y="4473893"/>
            <a:ext cx="5608320" cy="3660458"/>
          </a:xfrm>
          <a:prstGeom prst="rect">
            <a:avLst/>
          </a:prstGeom>
          <a:noFill/>
          <a:ln>
            <a:noFill/>
          </a:ln>
        </p:spPr>
        <p:txBody>
          <a:bodyPr spcFirstLastPara="1" wrap="square" lIns="93112" tIns="46543" rIns="93112" bIns="46543" anchor="t" anchorCtr="0">
            <a:noAutofit/>
          </a:bodyPr>
          <a:lstStyle/>
          <a:p>
            <a:pPr marL="0" indent="0"/>
            <a:endParaRPr/>
          </a:p>
        </p:txBody>
      </p:sp>
      <p:sp>
        <p:nvSpPr>
          <p:cNvPr id="159" name="Google Shape;159;p19:notes"/>
          <p:cNvSpPr txBox="1">
            <a:spLocks noGrp="1"/>
          </p:cNvSpPr>
          <p:nvPr>
            <p:ph type="sldNum" idx="12"/>
          </p:nvPr>
        </p:nvSpPr>
        <p:spPr>
          <a:xfrm>
            <a:off x="3970939" y="8829969"/>
            <a:ext cx="3037840" cy="466433"/>
          </a:xfrm>
          <a:prstGeom prst="rect">
            <a:avLst/>
          </a:prstGeom>
          <a:noFill/>
          <a:ln>
            <a:noFill/>
          </a:ln>
        </p:spPr>
        <p:txBody>
          <a:bodyPr spcFirstLastPara="1" wrap="square" lIns="93112" tIns="46543" rIns="93112" bIns="46543" anchor="b" anchorCtr="0">
            <a:noAutofit/>
          </a:bodyPr>
          <a:lstStyle/>
          <a:p>
            <a:pPr algn="r">
              <a:buSzPts val="1400"/>
            </a:pPr>
            <a:fld id="{00000000-1234-1234-1234-123412341234}" type="slidenum">
              <a:rPr lang="en-US"/>
              <a:pPr algn="r">
                <a:buSzPts val="1400"/>
              </a:pPr>
              <a:t>19</a:t>
            </a:fld>
            <a:endParaRPr/>
          </a:p>
        </p:txBody>
      </p:sp>
    </p:spTree>
    <p:extLst>
      <p:ext uri="{BB962C8B-B14F-4D97-AF65-F5344CB8AC3E}">
        <p14:creationId xmlns:p14="http://schemas.microsoft.com/office/powerpoint/2010/main" val="207307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3_Cover">
  <p:cSld name="3_Cover">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24"/>
          <p:cNvSpPr txBox="1">
            <a:spLocks noGrp="1"/>
          </p:cNvSpPr>
          <p:nvPr>
            <p:ph type="subTitle" idx="1"/>
          </p:nvPr>
        </p:nvSpPr>
        <p:spPr>
          <a:xfrm>
            <a:off x="914400" y="6758400"/>
            <a:ext cx="7732800" cy="375900"/>
          </a:xfrm>
          <a:prstGeom prst="rect">
            <a:avLst/>
          </a:prstGeom>
          <a:noFill/>
          <a:ln>
            <a:noFill/>
          </a:ln>
        </p:spPr>
        <p:txBody>
          <a:bodyPr spcFirstLastPara="1" wrap="square" lIns="0" tIns="0" rIns="0" bIns="0" anchor="t" anchorCtr="0">
            <a:noAutofit/>
          </a:bodyPr>
          <a:lstStyle>
            <a:lvl1pPr lvl="0" algn="l">
              <a:lnSpc>
                <a:spcPct val="100000"/>
              </a:lnSpc>
              <a:spcBef>
                <a:spcPts val="900"/>
              </a:spcBef>
              <a:spcAft>
                <a:spcPts val="0"/>
              </a:spcAft>
              <a:buClr>
                <a:schemeClr val="lt1"/>
              </a:buClr>
              <a:buSzPts val="2400"/>
              <a:buFont typeface="Kanit Medium"/>
              <a:buNone/>
              <a:defRPr sz="2400">
                <a:solidFill>
                  <a:schemeClr val="lt1"/>
                </a:solidFill>
                <a:latin typeface="Kanit Medium"/>
                <a:ea typeface="Kanit Medium"/>
                <a:cs typeface="Kanit Medium"/>
                <a:sym typeface="Kanit Medium"/>
              </a:defRPr>
            </a:lvl1pPr>
            <a:lvl2pPr lvl="1" algn="l">
              <a:lnSpc>
                <a:spcPct val="100000"/>
              </a:lnSpc>
              <a:spcBef>
                <a:spcPts val="900"/>
              </a:spcBef>
              <a:spcAft>
                <a:spcPts val="0"/>
              </a:spcAft>
              <a:buSzPts val="2700"/>
              <a:buNone/>
              <a:defRPr/>
            </a:lvl2pPr>
            <a:lvl3pPr lvl="2" algn="l">
              <a:lnSpc>
                <a:spcPct val="100000"/>
              </a:lnSpc>
              <a:spcBef>
                <a:spcPts val="900"/>
              </a:spcBef>
              <a:spcAft>
                <a:spcPts val="0"/>
              </a:spcAft>
              <a:buSzPts val="2400"/>
              <a:buNone/>
              <a:defRPr/>
            </a:lvl3pPr>
            <a:lvl4pPr lvl="3" algn="l">
              <a:lnSpc>
                <a:spcPct val="100000"/>
              </a:lnSpc>
              <a:spcBef>
                <a:spcPts val="900"/>
              </a:spcBef>
              <a:spcAft>
                <a:spcPts val="0"/>
              </a:spcAft>
              <a:buSzPts val="2100"/>
              <a:buNone/>
              <a:defRPr/>
            </a:lvl4pPr>
            <a:lvl5pPr lvl="4" algn="l">
              <a:lnSpc>
                <a:spcPct val="100000"/>
              </a:lnSpc>
              <a:spcBef>
                <a:spcPts val="900"/>
              </a:spcBef>
              <a:spcAft>
                <a:spcPts val="0"/>
              </a:spcAft>
              <a:buSzPts val="1800"/>
              <a:buNone/>
              <a:defRPr/>
            </a:lvl5pPr>
            <a:lvl6pPr lvl="5" algn="l">
              <a:lnSpc>
                <a:spcPct val="90000"/>
              </a:lnSpc>
              <a:spcBef>
                <a:spcPts val="800"/>
              </a:spcBef>
              <a:spcAft>
                <a:spcPts val="0"/>
              </a:spcAft>
              <a:buSzPts val="2700"/>
              <a:buNone/>
              <a:defRPr/>
            </a:lvl6pPr>
            <a:lvl7pPr lvl="6" algn="l">
              <a:lnSpc>
                <a:spcPct val="90000"/>
              </a:lnSpc>
              <a:spcBef>
                <a:spcPts val="800"/>
              </a:spcBef>
              <a:spcAft>
                <a:spcPts val="0"/>
              </a:spcAft>
              <a:buSzPts val="2700"/>
              <a:buNone/>
              <a:defRPr/>
            </a:lvl7pPr>
            <a:lvl8pPr lvl="7" algn="l">
              <a:lnSpc>
                <a:spcPct val="90000"/>
              </a:lnSpc>
              <a:spcBef>
                <a:spcPts val="800"/>
              </a:spcBef>
              <a:spcAft>
                <a:spcPts val="0"/>
              </a:spcAft>
              <a:buSzPts val="2700"/>
              <a:buNone/>
              <a:defRPr/>
            </a:lvl8pPr>
            <a:lvl9pPr lvl="8" algn="l">
              <a:lnSpc>
                <a:spcPct val="90000"/>
              </a:lnSpc>
              <a:spcBef>
                <a:spcPts val="800"/>
              </a:spcBef>
              <a:spcAft>
                <a:spcPts val="0"/>
              </a:spcAft>
              <a:buSzPts val="2700"/>
              <a:buNone/>
              <a:defRPr/>
            </a:lvl9pPr>
          </a:lstStyle>
          <a:p>
            <a:endParaRPr/>
          </a:p>
        </p:txBody>
      </p:sp>
      <p:sp>
        <p:nvSpPr>
          <p:cNvPr id="15" name="Google Shape;15;p24"/>
          <p:cNvSpPr txBox="1">
            <a:spLocks noGrp="1"/>
          </p:cNvSpPr>
          <p:nvPr>
            <p:ph type="title"/>
          </p:nvPr>
        </p:nvSpPr>
        <p:spPr>
          <a:xfrm>
            <a:off x="914400" y="5525551"/>
            <a:ext cx="6858000" cy="956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SzPts val="2100"/>
              <a:buNone/>
              <a:defRPr>
                <a:latin typeface="Inter"/>
                <a:ea typeface="Inter"/>
                <a:cs typeface="Inter"/>
                <a:sym typeface="Inter"/>
              </a:defRPr>
            </a:lvl2pPr>
            <a:lvl3pPr lvl="2" algn="l">
              <a:lnSpc>
                <a:spcPct val="100000"/>
              </a:lnSpc>
              <a:spcBef>
                <a:spcPts val="0"/>
              </a:spcBef>
              <a:spcAft>
                <a:spcPts val="0"/>
              </a:spcAft>
              <a:buSzPts val="2100"/>
              <a:buNone/>
              <a:defRPr>
                <a:latin typeface="Inter"/>
                <a:ea typeface="Inter"/>
                <a:cs typeface="Inter"/>
                <a:sym typeface="Inter"/>
              </a:defRPr>
            </a:lvl3pPr>
            <a:lvl4pPr lvl="3" algn="l">
              <a:lnSpc>
                <a:spcPct val="100000"/>
              </a:lnSpc>
              <a:spcBef>
                <a:spcPts val="0"/>
              </a:spcBef>
              <a:spcAft>
                <a:spcPts val="0"/>
              </a:spcAft>
              <a:buSzPts val="2100"/>
              <a:buNone/>
              <a:defRPr>
                <a:latin typeface="Inter"/>
                <a:ea typeface="Inter"/>
                <a:cs typeface="Inter"/>
                <a:sym typeface="Inter"/>
              </a:defRPr>
            </a:lvl4pPr>
            <a:lvl5pPr lvl="4" algn="l">
              <a:lnSpc>
                <a:spcPct val="100000"/>
              </a:lnSpc>
              <a:spcBef>
                <a:spcPts val="0"/>
              </a:spcBef>
              <a:spcAft>
                <a:spcPts val="0"/>
              </a:spcAft>
              <a:buSzPts val="2100"/>
              <a:buNone/>
              <a:defRPr>
                <a:latin typeface="Inter"/>
                <a:ea typeface="Inter"/>
                <a:cs typeface="Inter"/>
                <a:sym typeface="Inter"/>
              </a:defRPr>
            </a:lvl5pPr>
            <a:lvl6pPr lvl="5" algn="l">
              <a:lnSpc>
                <a:spcPct val="100000"/>
              </a:lnSpc>
              <a:spcBef>
                <a:spcPts val="0"/>
              </a:spcBef>
              <a:spcAft>
                <a:spcPts val="0"/>
              </a:spcAft>
              <a:buSzPts val="2100"/>
              <a:buNone/>
              <a:defRPr>
                <a:latin typeface="Inter"/>
                <a:ea typeface="Inter"/>
                <a:cs typeface="Inter"/>
                <a:sym typeface="Inter"/>
              </a:defRPr>
            </a:lvl6pPr>
            <a:lvl7pPr lvl="6" algn="l">
              <a:lnSpc>
                <a:spcPct val="100000"/>
              </a:lnSpc>
              <a:spcBef>
                <a:spcPts val="0"/>
              </a:spcBef>
              <a:spcAft>
                <a:spcPts val="0"/>
              </a:spcAft>
              <a:buSzPts val="2100"/>
              <a:buNone/>
              <a:defRPr>
                <a:latin typeface="Inter"/>
                <a:ea typeface="Inter"/>
                <a:cs typeface="Inter"/>
                <a:sym typeface="Inter"/>
              </a:defRPr>
            </a:lvl7pPr>
            <a:lvl8pPr lvl="7" algn="l">
              <a:lnSpc>
                <a:spcPct val="100000"/>
              </a:lnSpc>
              <a:spcBef>
                <a:spcPts val="0"/>
              </a:spcBef>
              <a:spcAft>
                <a:spcPts val="0"/>
              </a:spcAft>
              <a:buSzPts val="2100"/>
              <a:buNone/>
              <a:defRPr>
                <a:latin typeface="Inter"/>
                <a:ea typeface="Inter"/>
                <a:cs typeface="Inter"/>
                <a:sym typeface="Inter"/>
              </a:defRPr>
            </a:lvl8pPr>
            <a:lvl9pPr lvl="8" algn="l">
              <a:lnSpc>
                <a:spcPct val="100000"/>
              </a:lnSpc>
              <a:spcBef>
                <a:spcPts val="0"/>
              </a:spcBef>
              <a:spcAft>
                <a:spcPts val="0"/>
              </a:spcAft>
              <a:buSzPts val="2100"/>
              <a:buNone/>
              <a:defRPr>
                <a:latin typeface="Inter"/>
                <a:ea typeface="Inter"/>
                <a:cs typeface="Inter"/>
                <a:sym typeface="Inter"/>
              </a:defRPr>
            </a:lvl9pPr>
          </a:lstStyle>
          <a:p>
            <a:endParaRPr/>
          </a:p>
        </p:txBody>
      </p:sp>
      <p:sp>
        <p:nvSpPr>
          <p:cNvPr id="16" name="Google Shape;16;p24"/>
          <p:cNvSpPr txBox="1"/>
          <p:nvPr/>
        </p:nvSpPr>
        <p:spPr>
          <a:xfrm>
            <a:off x="14192100" y="8991300"/>
            <a:ext cx="3181500" cy="457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lt1"/>
                </a:solidFill>
                <a:latin typeface="Inter"/>
                <a:ea typeface="Inter"/>
                <a:cs typeface="Inter"/>
                <a:sym typeface="Inter"/>
              </a:rPr>
              <a:t>Trillion Energy </a:t>
            </a:r>
            <a:r>
              <a:rPr lang="en-US" sz="1200" b="0" i="0" u="none" strike="noStrike" cap="none" dirty="0" err="1">
                <a:solidFill>
                  <a:schemeClr val="lt1"/>
                </a:solidFill>
                <a:latin typeface="Inter"/>
                <a:ea typeface="Inter"/>
                <a:cs typeface="Inter"/>
                <a:sym typeface="Inter"/>
              </a:rPr>
              <a:t>Akçakoca</a:t>
            </a:r>
            <a:r>
              <a:rPr lang="en-US" sz="1200" b="0" i="0" u="none" strike="noStrike" cap="none" dirty="0">
                <a:solidFill>
                  <a:schemeClr val="lt1"/>
                </a:solidFill>
                <a:latin typeface="Inter"/>
                <a:ea typeface="Inter"/>
                <a:cs typeface="Inter"/>
                <a:sym typeface="Inter"/>
              </a:rPr>
              <a:t> Gas Production Platform, SASB Gas Field, Black Sea, Turkiye   </a:t>
            </a:r>
            <a:endParaRPr sz="1200" b="0" i="0" u="none" strike="noStrike" cap="none" dirty="0">
              <a:solidFill>
                <a:schemeClr val="lt1"/>
              </a:solidFill>
              <a:latin typeface="Inter"/>
              <a:ea typeface="Inter"/>
              <a:cs typeface="Inter"/>
              <a:sym typeface="Inter"/>
            </a:endParaRPr>
          </a:p>
        </p:txBody>
      </p:sp>
      <p:sp>
        <p:nvSpPr>
          <p:cNvPr id="17" name="Google Shape;17;p24"/>
          <p:cNvSpPr/>
          <p:nvPr/>
        </p:nvSpPr>
        <p:spPr>
          <a:xfrm>
            <a:off x="914400" y="8818499"/>
            <a:ext cx="5608200" cy="554100"/>
          </a:xfrm>
          <a:prstGeom prst="flowChartAlternateProcess">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dirty="0">
                <a:solidFill>
                  <a:schemeClr val="lt1"/>
                </a:solidFill>
                <a:latin typeface="Inter"/>
                <a:ea typeface="Inter"/>
                <a:cs typeface="Inter"/>
                <a:sym typeface="Inter"/>
              </a:rPr>
              <a:t>CSE: TCF     |     Frankfurt: Z620     |     OTC: </a:t>
            </a:r>
            <a:r>
              <a:rPr lang="en-US" sz="1600" dirty="0">
                <a:solidFill>
                  <a:schemeClr val="lt1"/>
                </a:solidFill>
                <a:latin typeface="Inter"/>
                <a:ea typeface="Inter"/>
                <a:cs typeface="Inter"/>
                <a:sym typeface="Inter"/>
              </a:rPr>
              <a:t>TRLEF</a:t>
            </a:r>
            <a:endParaRPr sz="1600" dirty="0">
              <a:solidFill>
                <a:schemeClr val="lt1"/>
              </a:solidFill>
              <a:latin typeface="Inter"/>
              <a:ea typeface="Inter"/>
              <a:cs typeface="Inter"/>
              <a:sym typeface="Inter"/>
            </a:endParaRPr>
          </a:p>
        </p:txBody>
      </p:sp>
      <p:pic>
        <p:nvPicPr>
          <p:cNvPr id="18" name="Google Shape;18;p24"/>
          <p:cNvPicPr preferRelativeResize="0"/>
          <p:nvPr/>
        </p:nvPicPr>
        <p:blipFill rotWithShape="1">
          <a:blip r:embed="rId3">
            <a:alphaModFix/>
          </a:blip>
          <a:srcRect l="6307" t="2375" r="6306" b="18958"/>
          <a:stretch/>
        </p:blipFill>
        <p:spPr>
          <a:xfrm>
            <a:off x="838212" y="1234150"/>
            <a:ext cx="5653623" cy="206427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mplate">
  <p:cSld name="Template">
    <p:spTree>
      <p:nvGrpSpPr>
        <p:cNvPr id="1" name="Shape 19"/>
        <p:cNvGrpSpPr/>
        <p:nvPr/>
      </p:nvGrpSpPr>
      <p:grpSpPr>
        <a:xfrm>
          <a:off x="0" y="0"/>
          <a:ext cx="0" cy="0"/>
          <a:chOff x="0" y="0"/>
          <a:chExt cx="0" cy="0"/>
        </a:xfrm>
      </p:grpSpPr>
      <p:sp>
        <p:nvSpPr>
          <p:cNvPr id="3" name="Do not remove" hidden="1">
            <a:extLst>
              <a:ext uri="{FF2B5EF4-FFF2-40B4-BE49-F238E27FC236}">
                <a16:creationId xmlns:a16="http://schemas.microsoft.com/office/drawing/2014/main" id="{93ABD580-B954-439D-9F01-4D5C977B8F62}"/>
              </a:ext>
            </a:extLst>
          </p:cNvPr>
          <p:cNvSpPr/>
          <p:nvPr userDrawn="1">
            <p:custDataLst>
              <p:tags r:id="rId1"/>
            </p:custDataLst>
          </p:nvPr>
        </p:nvSpPr>
        <p:spPr>
          <a:xfrm>
            <a:off x="0" y="0"/>
            <a:ext cx="12700" cy="12700"/>
          </a:xfrm>
          <a:prstGeom prst="octagon">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Google Shape;20;p25"/>
          <p:cNvSpPr txBox="1">
            <a:spLocks noGrp="1"/>
          </p:cNvSpPr>
          <p:nvPr>
            <p:ph type="title"/>
          </p:nvPr>
        </p:nvSpPr>
        <p:spPr>
          <a:xfrm>
            <a:off x="457199" y="425558"/>
            <a:ext cx="17373600" cy="11892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4800"/>
              <a:buFont typeface="Arial"/>
              <a:buNone/>
              <a:defRPr>
                <a:solidFill>
                  <a:schemeClr val="dk1"/>
                </a:solidFill>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27"/>
          <p:cNvSpPr txBox="1">
            <a:spLocks noGrp="1"/>
          </p:cNvSpPr>
          <p:nvPr>
            <p:ph type="title"/>
          </p:nvPr>
        </p:nvSpPr>
        <p:spPr>
          <a:xfrm>
            <a:off x="457199" y="425558"/>
            <a:ext cx="17373600" cy="11892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27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29" name="Google Shape;29;p27"/>
          <p:cNvSpPr txBox="1">
            <a:spLocks noGrp="1"/>
          </p:cNvSpPr>
          <p:nvPr>
            <p:ph type="body" idx="1"/>
          </p:nvPr>
        </p:nvSpPr>
        <p:spPr>
          <a:xfrm>
            <a:off x="457200" y="1828800"/>
            <a:ext cx="17373600" cy="66186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rgbClr val="3F3F3F"/>
              </a:buClr>
              <a:buSzPts val="2700"/>
              <a:buNone/>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30" name="Google Shape;30;p27"/>
          <p:cNvSpPr txBox="1">
            <a:spLocks noGrp="1"/>
          </p:cNvSpPr>
          <p:nvPr>
            <p:ph type="dt" idx="10"/>
          </p:nvPr>
        </p:nvSpPr>
        <p:spPr>
          <a:xfrm>
            <a:off x="0" y="0"/>
            <a:ext cx="4500000" cy="4500000"/>
          </a:xfrm>
          <a:prstGeom prst="rect">
            <a:avLst/>
          </a:prstGeom>
          <a:noFill/>
          <a:ln>
            <a:noFill/>
          </a:ln>
        </p:spPr>
        <p:txBody>
          <a:bodyPr spcFirstLastPara="1" wrap="square" lIns="137150" tIns="68550" rIns="137150" bIns="68550" anchor="t" anchorCtr="0">
            <a:noAutofit/>
          </a:bodyPr>
          <a:lstStyle>
            <a:lvl1pPr marR="0" lvl="0"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9pPr>
          </a:lstStyle>
          <a:p>
            <a:endParaRPr/>
          </a:p>
        </p:txBody>
      </p:sp>
      <p:sp>
        <p:nvSpPr>
          <p:cNvPr id="31" name="Google Shape;31;p27"/>
          <p:cNvSpPr txBox="1">
            <a:spLocks noGrp="1"/>
          </p:cNvSpPr>
          <p:nvPr>
            <p:ph type="ftr" idx="11"/>
          </p:nvPr>
        </p:nvSpPr>
        <p:spPr>
          <a:xfrm>
            <a:off x="457194" y="8653463"/>
            <a:ext cx="17373600" cy="5478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9pPr>
          </a:lstStyle>
          <a:p>
            <a:endParaRPr/>
          </a:p>
        </p:txBody>
      </p:sp>
      <p:sp>
        <p:nvSpPr>
          <p:cNvPr id="32" name="Google Shape;32;p27"/>
          <p:cNvSpPr txBox="1">
            <a:spLocks noGrp="1"/>
          </p:cNvSpPr>
          <p:nvPr>
            <p:ph type="sldNum" idx="12"/>
          </p:nvPr>
        </p:nvSpPr>
        <p:spPr>
          <a:xfrm>
            <a:off x="0" y="0"/>
            <a:ext cx="4500000" cy="4500000"/>
          </a:xfrm>
          <a:prstGeom prst="rect">
            <a:avLst/>
          </a:prstGeom>
          <a:noFill/>
          <a:ln>
            <a:noFill/>
          </a:ln>
        </p:spPr>
        <p:txBody>
          <a:bodyPr spcFirstLastPara="1" wrap="square" lIns="137150" tIns="68550" rIns="137150" bIns="68550" anchor="t" anchorCtr="0">
            <a:noAutofit/>
          </a:bodyPr>
          <a:lstStyle>
            <a:lvl1pPr marL="0" marR="0" lvl="0"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4_Cover">
  <p:cSld name="4_Cover">
    <p:bg>
      <p:bgPr>
        <a:solidFill>
          <a:schemeClr val="lt1"/>
        </a:solidFill>
        <a:effectLst/>
      </p:bgPr>
    </p:bg>
    <p:spTree>
      <p:nvGrpSpPr>
        <p:cNvPr id="1" name="Shape 34"/>
        <p:cNvGrpSpPr/>
        <p:nvPr/>
      </p:nvGrpSpPr>
      <p:grpSpPr>
        <a:xfrm>
          <a:off x="0" y="0"/>
          <a:ext cx="0" cy="0"/>
          <a:chOff x="0" y="0"/>
          <a:chExt cx="0" cy="0"/>
        </a:xfrm>
      </p:grpSpPr>
      <p:sp>
        <p:nvSpPr>
          <p:cNvPr id="35" name="Google Shape;35;p29"/>
          <p:cNvSpPr>
            <a:spLocks noGrp="1"/>
          </p:cNvSpPr>
          <p:nvPr>
            <p:ph type="pic" idx="2"/>
          </p:nvPr>
        </p:nvSpPr>
        <p:spPr>
          <a:xfrm>
            <a:off x="0" y="0"/>
            <a:ext cx="10115700" cy="10287000"/>
          </a:xfrm>
          <a:prstGeom prst="rect">
            <a:avLst/>
          </a:prstGeom>
          <a:noFill/>
          <a:ln>
            <a:noFill/>
          </a:ln>
        </p:spPr>
      </p:sp>
      <p:pic>
        <p:nvPicPr>
          <p:cNvPr id="36" name="Google Shape;36;p29"/>
          <p:cNvPicPr preferRelativeResize="0"/>
          <p:nvPr/>
        </p:nvPicPr>
        <p:blipFill rotWithShape="1">
          <a:blip r:embed="rId2">
            <a:alphaModFix/>
          </a:blip>
          <a:srcRect/>
          <a:stretch/>
        </p:blipFill>
        <p:spPr>
          <a:xfrm>
            <a:off x="219056" y="-3"/>
            <a:ext cx="6776190" cy="4354831"/>
          </a:xfrm>
          <a:prstGeom prst="rect">
            <a:avLst/>
          </a:prstGeom>
          <a:noFill/>
          <a:ln>
            <a:noFill/>
          </a:ln>
        </p:spPr>
      </p:pic>
      <p:sp>
        <p:nvSpPr>
          <p:cNvPr id="37" name="Google Shape;37;p29"/>
          <p:cNvSpPr/>
          <p:nvPr/>
        </p:nvSpPr>
        <p:spPr>
          <a:xfrm>
            <a:off x="3778147" y="-4"/>
            <a:ext cx="14509851" cy="10306052"/>
          </a:xfrm>
          <a:custGeom>
            <a:avLst/>
            <a:gdLst/>
            <a:ahLst/>
            <a:cxnLst/>
            <a:rect l="l" t="t" r="r" b="b"/>
            <a:pathLst>
              <a:path w="9673234" h="6870701" extrusionOk="0">
                <a:moveTo>
                  <a:pt x="666545" y="0"/>
                </a:moveTo>
                <a:lnTo>
                  <a:pt x="666549" y="2"/>
                </a:lnTo>
                <a:lnTo>
                  <a:pt x="769280" y="2"/>
                </a:lnTo>
                <a:lnTo>
                  <a:pt x="769280" y="3"/>
                </a:lnTo>
                <a:lnTo>
                  <a:pt x="787193" y="3"/>
                </a:lnTo>
                <a:lnTo>
                  <a:pt x="787196" y="4"/>
                </a:lnTo>
                <a:lnTo>
                  <a:pt x="8244374" y="4"/>
                </a:lnTo>
                <a:lnTo>
                  <a:pt x="8244374" y="0"/>
                </a:lnTo>
                <a:lnTo>
                  <a:pt x="9673234" y="0"/>
                </a:lnTo>
                <a:lnTo>
                  <a:pt x="9673234" y="6870701"/>
                </a:lnTo>
                <a:lnTo>
                  <a:pt x="8679587" y="6870701"/>
                </a:lnTo>
                <a:lnTo>
                  <a:pt x="8244374" y="6870701"/>
                </a:lnTo>
                <a:lnTo>
                  <a:pt x="5109355" y="6870701"/>
                </a:lnTo>
                <a:lnTo>
                  <a:pt x="5101139" y="6858003"/>
                </a:lnTo>
                <a:lnTo>
                  <a:pt x="5038551" y="6858003"/>
                </a:lnTo>
                <a:lnTo>
                  <a:pt x="4904899" y="6757009"/>
                </a:lnTo>
                <a:cubicBezTo>
                  <a:pt x="3911188" y="5951837"/>
                  <a:pt x="3281820" y="4760061"/>
                  <a:pt x="2674396" y="3544998"/>
                </a:cubicBezTo>
                <a:lnTo>
                  <a:pt x="2295444" y="2790099"/>
                </a:lnTo>
                <a:lnTo>
                  <a:pt x="2242580" y="2684788"/>
                </a:lnTo>
                <a:lnTo>
                  <a:pt x="2191887" y="2586866"/>
                </a:lnTo>
                <a:lnTo>
                  <a:pt x="1907626" y="2054457"/>
                </a:lnTo>
                <a:lnTo>
                  <a:pt x="1793761" y="1851615"/>
                </a:lnTo>
                <a:lnTo>
                  <a:pt x="1696963" y="1685304"/>
                </a:lnTo>
                <a:lnTo>
                  <a:pt x="1546311" y="1440033"/>
                </a:lnTo>
                <a:lnTo>
                  <a:pt x="1448113" y="1285310"/>
                </a:lnTo>
                <a:lnTo>
                  <a:pt x="1272961" y="1030733"/>
                </a:lnTo>
                <a:lnTo>
                  <a:pt x="1211338" y="943252"/>
                </a:lnTo>
                <a:lnTo>
                  <a:pt x="1152787" y="864848"/>
                </a:lnTo>
                <a:lnTo>
                  <a:pt x="953053" y="611484"/>
                </a:lnTo>
                <a:lnTo>
                  <a:pt x="848818" y="486514"/>
                </a:lnTo>
                <a:lnTo>
                  <a:pt x="795625" y="426441"/>
                </a:lnTo>
                <a:lnTo>
                  <a:pt x="575696" y="193410"/>
                </a:lnTo>
                <a:lnTo>
                  <a:pt x="575563" y="193273"/>
                </a:lnTo>
                <a:lnTo>
                  <a:pt x="368533" y="3"/>
                </a:lnTo>
                <a:lnTo>
                  <a:pt x="368536" y="3"/>
                </a:lnTo>
                <a:lnTo>
                  <a:pt x="368534" y="2"/>
                </a:lnTo>
                <a:lnTo>
                  <a:pt x="413173" y="1"/>
                </a:lnTo>
                <a:lnTo>
                  <a:pt x="368533" y="1"/>
                </a:lnTo>
                <a:lnTo>
                  <a:pt x="368534" y="2"/>
                </a:lnTo>
                <a:lnTo>
                  <a:pt x="0" y="1"/>
                </a:lnTo>
                <a:close/>
              </a:path>
            </a:pathLst>
          </a:custGeom>
          <a:solidFill>
            <a:schemeClr val="lt1">
              <a:alpha val="94509"/>
            </a:schemeClr>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38" name="Google Shape;38;p29"/>
          <p:cNvSpPr/>
          <p:nvPr/>
        </p:nvSpPr>
        <p:spPr>
          <a:xfrm rot="10800000" flipH="1">
            <a:off x="4471797" y="645051"/>
            <a:ext cx="10727184" cy="9641949"/>
          </a:xfrm>
          <a:custGeom>
            <a:avLst/>
            <a:gdLst/>
            <a:ahLst/>
            <a:cxnLst/>
            <a:rect l="l" t="t" r="r" b="b"/>
            <a:pathLst>
              <a:path w="7151456" h="6427966" extrusionOk="0">
                <a:moveTo>
                  <a:pt x="5383349" y="0"/>
                </a:moveTo>
                <a:lnTo>
                  <a:pt x="6009675" y="1"/>
                </a:lnTo>
                <a:lnTo>
                  <a:pt x="6009677" y="0"/>
                </a:lnTo>
                <a:lnTo>
                  <a:pt x="7151456" y="0"/>
                </a:lnTo>
                <a:lnTo>
                  <a:pt x="7007495" y="42214"/>
                </a:lnTo>
                <a:cubicBezTo>
                  <a:pt x="5668897" y="496705"/>
                  <a:pt x="4687212" y="1462439"/>
                  <a:pt x="3782528" y="2538471"/>
                </a:cubicBezTo>
                <a:lnTo>
                  <a:pt x="3399139" y="3005986"/>
                </a:lnTo>
                <a:lnTo>
                  <a:pt x="3671007" y="2513657"/>
                </a:lnTo>
                <a:cubicBezTo>
                  <a:pt x="4226441" y="1536306"/>
                  <a:pt x="4858420" y="634529"/>
                  <a:pt x="5845196" y="83046"/>
                </a:cubicBezTo>
                <a:lnTo>
                  <a:pt x="6004766" y="2480"/>
                </a:lnTo>
                <a:lnTo>
                  <a:pt x="5845195" y="83046"/>
                </a:lnTo>
                <a:cubicBezTo>
                  <a:pt x="4858419" y="634529"/>
                  <a:pt x="4226440" y="1536306"/>
                  <a:pt x="3671006" y="2513657"/>
                </a:cubicBezTo>
                <a:lnTo>
                  <a:pt x="3399135" y="3005990"/>
                </a:lnTo>
                <a:lnTo>
                  <a:pt x="3335308" y="3083822"/>
                </a:lnTo>
                <a:cubicBezTo>
                  <a:pt x="2374617" y="4277289"/>
                  <a:pt x="1449548" y="5521777"/>
                  <a:pt x="204215" y="6307519"/>
                </a:cubicBezTo>
                <a:lnTo>
                  <a:pt x="0" y="6427966"/>
                </a:lnTo>
                <a:lnTo>
                  <a:pt x="109760" y="6312632"/>
                </a:lnTo>
                <a:cubicBezTo>
                  <a:pt x="891386" y="5457192"/>
                  <a:pt x="1444547" y="4376183"/>
                  <a:pt x="2015764" y="3313004"/>
                </a:cubicBezTo>
                <a:lnTo>
                  <a:pt x="2121659" y="3118140"/>
                </a:lnTo>
                <a:lnTo>
                  <a:pt x="2435951" y="2729558"/>
                </a:lnTo>
                <a:cubicBezTo>
                  <a:pt x="3270532" y="1711650"/>
                  <a:pt x="4146145" y="752516"/>
                  <a:pt x="5228925" y="90132"/>
                </a:cubicBezTo>
                <a:close/>
              </a:path>
            </a:pathLst>
          </a:custGeom>
          <a:solidFill>
            <a:schemeClr val="accent1">
              <a:alpha val="80784"/>
            </a:schemeClr>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39" name="Google Shape;39;p29"/>
          <p:cNvSpPr/>
          <p:nvPr/>
        </p:nvSpPr>
        <p:spPr>
          <a:xfrm rot="10800000" flipH="1">
            <a:off x="3184034" y="-3"/>
            <a:ext cx="11227452" cy="10287002"/>
          </a:xfrm>
          <a:custGeom>
            <a:avLst/>
            <a:gdLst/>
            <a:ahLst/>
            <a:cxnLst/>
            <a:rect l="l" t="t" r="r" b="b"/>
            <a:pathLst>
              <a:path w="7484968" h="6858001" extrusionOk="0">
                <a:moveTo>
                  <a:pt x="6868187" y="0"/>
                </a:moveTo>
                <a:lnTo>
                  <a:pt x="7484968" y="0"/>
                </a:lnTo>
                <a:lnTo>
                  <a:pt x="7442858" y="15429"/>
                </a:lnTo>
                <a:cubicBezTo>
                  <a:pt x="6176396" y="540877"/>
                  <a:pt x="5288047" y="1538297"/>
                  <a:pt x="4481274" y="2637542"/>
                </a:cubicBezTo>
                <a:lnTo>
                  <a:pt x="4392795" y="2761245"/>
                </a:lnTo>
                <a:lnTo>
                  <a:pt x="4529515" y="2513657"/>
                </a:lnTo>
                <a:cubicBezTo>
                  <a:pt x="5084949" y="1536306"/>
                  <a:pt x="5716928" y="634529"/>
                  <a:pt x="6703703" y="83047"/>
                </a:cubicBezTo>
                <a:close/>
                <a:moveTo>
                  <a:pt x="5989569" y="0"/>
                </a:moveTo>
                <a:lnTo>
                  <a:pt x="6868187" y="0"/>
                </a:lnTo>
                <a:lnTo>
                  <a:pt x="6703702" y="83046"/>
                </a:lnTo>
                <a:cubicBezTo>
                  <a:pt x="5716927" y="634529"/>
                  <a:pt x="5084948" y="1536307"/>
                  <a:pt x="4529514" y="2513657"/>
                </a:cubicBezTo>
                <a:lnTo>
                  <a:pt x="4392790" y="2761252"/>
                </a:lnTo>
                <a:lnTo>
                  <a:pt x="4083312" y="3193937"/>
                </a:lnTo>
                <a:cubicBezTo>
                  <a:pt x="3123159" y="4562478"/>
                  <a:pt x="2210764" y="5990634"/>
                  <a:pt x="809316" y="6808337"/>
                </a:cubicBezTo>
                <a:lnTo>
                  <a:pt x="716360" y="6858001"/>
                </a:lnTo>
                <a:lnTo>
                  <a:pt x="0" y="6858000"/>
                </a:lnTo>
                <a:lnTo>
                  <a:pt x="396077" y="6857999"/>
                </a:lnTo>
                <a:lnTo>
                  <a:pt x="396076" y="6858000"/>
                </a:lnTo>
                <a:lnTo>
                  <a:pt x="444052" y="6858000"/>
                </a:lnTo>
                <a:lnTo>
                  <a:pt x="396077" y="6857999"/>
                </a:lnTo>
                <a:lnTo>
                  <a:pt x="618579" y="6664730"/>
                </a:lnTo>
                <a:cubicBezTo>
                  <a:pt x="1348807" y="5990993"/>
                  <a:pt x="1885309" y="5125988"/>
                  <a:pt x="2383328" y="4222990"/>
                </a:cubicBezTo>
                <a:lnTo>
                  <a:pt x="2771542" y="3503419"/>
                </a:lnTo>
                <a:lnTo>
                  <a:pt x="2829215" y="3420614"/>
                </a:lnTo>
                <a:cubicBezTo>
                  <a:pt x="3726936" y="2134445"/>
                  <a:pt x="4646751" y="875852"/>
                  <a:pt x="5911796" y="48186"/>
                </a:cubicBezTo>
                <a:close/>
              </a:path>
            </a:pathLst>
          </a:custGeom>
          <a:solidFill>
            <a:schemeClr val="accent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40" name="Google Shape;40;p29"/>
          <p:cNvSpPr/>
          <p:nvPr/>
        </p:nvSpPr>
        <p:spPr>
          <a:xfrm rot="10800000" flipH="1">
            <a:off x="3778147" y="0"/>
            <a:ext cx="9708165" cy="10287002"/>
          </a:xfrm>
          <a:custGeom>
            <a:avLst/>
            <a:gdLst/>
            <a:ahLst/>
            <a:cxnLst/>
            <a:rect l="l" t="t" r="r" b="b"/>
            <a:pathLst>
              <a:path w="6472110" h="6858001" extrusionOk="0">
                <a:moveTo>
                  <a:pt x="5019041" y="0"/>
                </a:moveTo>
                <a:lnTo>
                  <a:pt x="5396412" y="0"/>
                </a:lnTo>
                <a:lnTo>
                  <a:pt x="6094739" y="0"/>
                </a:lnTo>
                <a:lnTo>
                  <a:pt x="6472110" y="0"/>
                </a:lnTo>
                <a:lnTo>
                  <a:pt x="6307626" y="83047"/>
                </a:lnTo>
                <a:cubicBezTo>
                  <a:pt x="3676226" y="1553667"/>
                  <a:pt x="3567819" y="5515270"/>
                  <a:pt x="705952" y="6758347"/>
                </a:cubicBezTo>
                <a:lnTo>
                  <a:pt x="449949" y="6858000"/>
                </a:lnTo>
                <a:lnTo>
                  <a:pt x="430698" y="6858000"/>
                </a:lnTo>
                <a:lnTo>
                  <a:pt x="430697" y="6858001"/>
                </a:lnTo>
                <a:lnTo>
                  <a:pt x="47977" y="6858001"/>
                </a:lnTo>
                <a:lnTo>
                  <a:pt x="47976" y="6858000"/>
                </a:lnTo>
                <a:lnTo>
                  <a:pt x="0" y="6858000"/>
                </a:lnTo>
                <a:lnTo>
                  <a:pt x="222502" y="6664730"/>
                </a:lnTo>
                <a:cubicBezTo>
                  <a:pt x="2169778" y="4868100"/>
                  <a:pt x="2739444" y="1711338"/>
                  <a:pt x="4875400" y="100994"/>
                </a:cubicBezTo>
                <a:close/>
              </a:path>
            </a:pathLst>
          </a:custGeom>
          <a:gradFill>
            <a:gsLst>
              <a:gs pos="0">
                <a:schemeClr val="accent2"/>
              </a:gs>
              <a:gs pos="100000">
                <a:schemeClr val="accent3"/>
              </a:gs>
            </a:gsLst>
            <a:lin ang="5400000" scaled="0"/>
          </a:gra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41" name="Google Shape;41;p29"/>
          <p:cNvSpPr/>
          <p:nvPr/>
        </p:nvSpPr>
        <p:spPr>
          <a:xfrm rot="10800000" flipH="1">
            <a:off x="4576595" y="0"/>
            <a:ext cx="9081169" cy="10287002"/>
          </a:xfrm>
          <a:custGeom>
            <a:avLst/>
            <a:gdLst/>
            <a:ahLst/>
            <a:cxnLst/>
            <a:rect l="l" t="t" r="r" b="b"/>
            <a:pathLst>
              <a:path w="6054113" h="6858001" extrusionOk="0">
                <a:moveTo>
                  <a:pt x="1" y="6858000"/>
                </a:moveTo>
                <a:lnTo>
                  <a:pt x="12701" y="6858000"/>
                </a:lnTo>
                <a:lnTo>
                  <a:pt x="12700" y="6858001"/>
                </a:lnTo>
                <a:lnTo>
                  <a:pt x="0" y="6858001"/>
                </a:lnTo>
                <a:close/>
                <a:moveTo>
                  <a:pt x="6041413" y="0"/>
                </a:moveTo>
                <a:lnTo>
                  <a:pt x="6054113" y="0"/>
                </a:lnTo>
                <a:lnTo>
                  <a:pt x="5889629" y="83047"/>
                </a:lnTo>
                <a:cubicBezTo>
                  <a:pt x="3258229" y="1553667"/>
                  <a:pt x="3149822" y="5515270"/>
                  <a:pt x="287955" y="6758347"/>
                </a:cubicBezTo>
                <a:lnTo>
                  <a:pt x="31952" y="6858000"/>
                </a:lnTo>
                <a:lnTo>
                  <a:pt x="19252" y="6858000"/>
                </a:lnTo>
                <a:lnTo>
                  <a:pt x="275255" y="6758347"/>
                </a:lnTo>
                <a:cubicBezTo>
                  <a:pt x="3137122" y="5515270"/>
                  <a:pt x="3245529" y="1553667"/>
                  <a:pt x="5876929" y="83047"/>
                </a:cubicBezTo>
                <a:close/>
              </a:path>
            </a:pathLst>
          </a:custGeom>
          <a:gradFill>
            <a:gsLst>
              <a:gs pos="0">
                <a:srgbClr val="EEB507">
                  <a:alpha val="42745"/>
                </a:srgbClr>
              </a:gs>
              <a:gs pos="56000">
                <a:schemeClr val="accent1"/>
              </a:gs>
              <a:gs pos="100000">
                <a:schemeClr val="accent1"/>
              </a:gs>
            </a:gsLst>
            <a:lin ang="5400000" scaled="0"/>
          </a:gra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42" name="Google Shape;42;p29"/>
          <p:cNvSpPr/>
          <p:nvPr/>
        </p:nvSpPr>
        <p:spPr>
          <a:xfrm rot="10800000" flipH="1">
            <a:off x="3676518" y="1"/>
            <a:ext cx="7659191" cy="10287000"/>
          </a:xfrm>
          <a:custGeom>
            <a:avLst/>
            <a:gdLst/>
            <a:ahLst/>
            <a:cxnLst/>
            <a:rect l="l" t="t" r="r" b="b"/>
            <a:pathLst>
              <a:path w="5106127" h="6858000" extrusionOk="0">
                <a:moveTo>
                  <a:pt x="5019041" y="0"/>
                </a:moveTo>
                <a:lnTo>
                  <a:pt x="5106127" y="0"/>
                </a:lnTo>
                <a:lnTo>
                  <a:pt x="4962486" y="100994"/>
                </a:lnTo>
                <a:cubicBezTo>
                  <a:pt x="2826530" y="1711338"/>
                  <a:pt x="2256864" y="4868100"/>
                  <a:pt x="309588" y="6664730"/>
                </a:cubicBezTo>
                <a:lnTo>
                  <a:pt x="98867" y="6847767"/>
                </a:lnTo>
                <a:lnTo>
                  <a:pt x="72578" y="6858000"/>
                </a:lnTo>
                <a:lnTo>
                  <a:pt x="0" y="6858000"/>
                </a:lnTo>
                <a:lnTo>
                  <a:pt x="222502" y="6664730"/>
                </a:lnTo>
                <a:cubicBezTo>
                  <a:pt x="2169778" y="4868100"/>
                  <a:pt x="2739444" y="1711338"/>
                  <a:pt x="4875400" y="100994"/>
                </a:cubicBezTo>
                <a:close/>
              </a:path>
            </a:pathLst>
          </a:custGeom>
          <a:solidFill>
            <a:schemeClr val="lt1">
              <a:alpha val="26666"/>
            </a:schemeClr>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43" name="Google Shape;43;p29"/>
          <p:cNvSpPr/>
          <p:nvPr/>
        </p:nvSpPr>
        <p:spPr>
          <a:xfrm rot="10800000" flipH="1">
            <a:off x="4058882" y="0"/>
            <a:ext cx="4192174" cy="2592333"/>
          </a:xfrm>
          <a:custGeom>
            <a:avLst/>
            <a:gdLst/>
            <a:ahLst/>
            <a:cxnLst/>
            <a:rect l="l" t="t" r="r" b="b"/>
            <a:pathLst>
              <a:path w="2794783" h="1728222" extrusionOk="0">
                <a:moveTo>
                  <a:pt x="1957262" y="585338"/>
                </a:moveTo>
                <a:lnTo>
                  <a:pt x="1960803" y="655456"/>
                </a:lnTo>
                <a:cubicBezTo>
                  <a:pt x="2009042" y="1130454"/>
                  <a:pt x="2316083" y="1528944"/>
                  <a:pt x="2738695" y="1707694"/>
                </a:cubicBezTo>
                <a:lnTo>
                  <a:pt x="2794783" y="1728222"/>
                </a:lnTo>
                <a:lnTo>
                  <a:pt x="243541" y="1728222"/>
                </a:lnTo>
                <a:lnTo>
                  <a:pt x="243542" y="1728221"/>
                </a:lnTo>
                <a:lnTo>
                  <a:pt x="262793" y="1728221"/>
                </a:lnTo>
                <a:lnTo>
                  <a:pt x="518796" y="1628568"/>
                </a:lnTo>
                <a:cubicBezTo>
                  <a:pt x="1021859" y="1410059"/>
                  <a:pt x="1439842" y="1107549"/>
                  <a:pt x="1801406" y="749336"/>
                </a:cubicBezTo>
                <a:close/>
                <a:moveTo>
                  <a:pt x="0" y="0"/>
                </a:moveTo>
                <a:lnTo>
                  <a:pt x="49767" y="0"/>
                </a:lnTo>
                <a:lnTo>
                  <a:pt x="0" y="75389"/>
                </a:lnTo>
                <a:close/>
              </a:path>
            </a:pathLst>
          </a:custGeom>
          <a:solidFill>
            <a:srgbClr val="F2F2F2">
              <a:alpha val="20000"/>
            </a:srgbClr>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44" name="Google Shape;44;p29"/>
          <p:cNvSpPr/>
          <p:nvPr/>
        </p:nvSpPr>
        <p:spPr>
          <a:xfrm rot="10800000" flipH="1">
            <a:off x="8967063" y="4659302"/>
            <a:ext cx="4519245" cy="5627699"/>
          </a:xfrm>
          <a:custGeom>
            <a:avLst/>
            <a:gdLst/>
            <a:ahLst/>
            <a:cxnLst/>
            <a:rect l="l" t="t" r="r" b="b"/>
            <a:pathLst>
              <a:path w="3012830" h="3751799" extrusionOk="0">
                <a:moveTo>
                  <a:pt x="2102663" y="0"/>
                </a:moveTo>
                <a:lnTo>
                  <a:pt x="3012830" y="0"/>
                </a:lnTo>
                <a:lnTo>
                  <a:pt x="2848348" y="83045"/>
                </a:lnTo>
                <a:cubicBezTo>
                  <a:pt x="1532648" y="818356"/>
                  <a:pt x="847697" y="2176411"/>
                  <a:pt x="133936" y="3506024"/>
                </a:cubicBezTo>
                <a:lnTo>
                  <a:pt x="0" y="3751799"/>
                </a:lnTo>
                <a:lnTo>
                  <a:pt x="128199" y="3430137"/>
                </a:lnTo>
                <a:cubicBezTo>
                  <a:pt x="604875" y="2228079"/>
                  <a:pt x="1104500" y="1043961"/>
                  <a:pt x="1962763" y="140216"/>
                </a:cubicBezTo>
                <a:close/>
              </a:path>
            </a:pathLst>
          </a:custGeom>
          <a:solidFill>
            <a:schemeClr val="accent4">
              <a:alpha val="20000"/>
            </a:schemeClr>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45" name="Google Shape;45;p29"/>
          <p:cNvSpPr txBox="1">
            <a:spLocks noGrp="1"/>
          </p:cNvSpPr>
          <p:nvPr>
            <p:ph type="ctrTitle"/>
          </p:nvPr>
        </p:nvSpPr>
        <p:spPr>
          <a:xfrm>
            <a:off x="9144000" y="3331282"/>
            <a:ext cx="8686800" cy="2829900"/>
          </a:xfrm>
          <a:prstGeom prst="rect">
            <a:avLst/>
          </a:prstGeom>
          <a:noFill/>
          <a:ln>
            <a:noFill/>
          </a:ln>
        </p:spPr>
        <p:txBody>
          <a:bodyPr spcFirstLastPara="1" wrap="square" lIns="0" tIns="0" rIns="0" bIns="0" anchor="b" anchorCtr="0">
            <a:noAutofit/>
          </a:bodyPr>
          <a:lstStyle>
            <a:lvl1pPr lvl="0" algn="r">
              <a:lnSpc>
                <a:spcPct val="110000"/>
              </a:lnSpc>
              <a:spcBef>
                <a:spcPts val="0"/>
              </a:spcBef>
              <a:spcAft>
                <a:spcPts val="0"/>
              </a:spcAft>
              <a:buClr>
                <a:srgbClr val="3F3F3F"/>
              </a:buClr>
              <a:buSzPts val="6000"/>
              <a:buFont typeface="Arial"/>
              <a:buNone/>
              <a:defRPr sz="6000" b="1" cap="none">
                <a:solidFill>
                  <a:srgbClr val="3F3F3F"/>
                </a:solidFill>
                <a:latin typeface="Arial"/>
                <a:ea typeface="Arial"/>
                <a:cs typeface="Arial"/>
                <a:sym typeface="Arial"/>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46" name="Google Shape;46;p29"/>
          <p:cNvSpPr txBox="1">
            <a:spLocks noGrp="1"/>
          </p:cNvSpPr>
          <p:nvPr>
            <p:ph type="subTitle" idx="1"/>
          </p:nvPr>
        </p:nvSpPr>
        <p:spPr>
          <a:xfrm>
            <a:off x="9973974" y="6351408"/>
            <a:ext cx="7856700" cy="1092000"/>
          </a:xfrm>
          <a:prstGeom prst="rect">
            <a:avLst/>
          </a:prstGeom>
          <a:noFill/>
          <a:ln>
            <a:noFill/>
          </a:ln>
        </p:spPr>
        <p:txBody>
          <a:bodyPr spcFirstLastPara="1" wrap="square" lIns="0" tIns="0" rIns="0" bIns="0" anchor="t" anchorCtr="0">
            <a:noAutofit/>
          </a:bodyPr>
          <a:lstStyle>
            <a:lvl1pPr lvl="0" algn="r">
              <a:lnSpc>
                <a:spcPct val="100000"/>
              </a:lnSpc>
              <a:spcBef>
                <a:spcPts val="0"/>
              </a:spcBef>
              <a:spcAft>
                <a:spcPts val="0"/>
              </a:spcAft>
              <a:buClr>
                <a:srgbClr val="7F7F7F"/>
              </a:buClr>
              <a:buSzPts val="2700"/>
              <a:buNone/>
              <a:defRPr sz="2700" cap="none">
                <a:solidFill>
                  <a:srgbClr val="7F7F7F"/>
                </a:solidFill>
                <a:latin typeface="Arial"/>
                <a:ea typeface="Arial"/>
                <a:cs typeface="Arial"/>
                <a:sym typeface="Arial"/>
              </a:defRPr>
            </a:lvl1pPr>
            <a:lvl2pPr lvl="1" algn="ctr">
              <a:lnSpc>
                <a:spcPct val="100000"/>
              </a:lnSpc>
              <a:spcBef>
                <a:spcPts val="900"/>
              </a:spcBef>
              <a:spcAft>
                <a:spcPts val="0"/>
              </a:spcAft>
              <a:buSzPts val="2300"/>
              <a:buNone/>
              <a:defRPr sz="2300"/>
            </a:lvl2pPr>
            <a:lvl3pPr lvl="2" algn="ctr">
              <a:lnSpc>
                <a:spcPct val="100000"/>
              </a:lnSpc>
              <a:spcBef>
                <a:spcPts val="900"/>
              </a:spcBef>
              <a:spcAft>
                <a:spcPts val="0"/>
              </a:spcAft>
              <a:buClr>
                <a:srgbClr val="3F3F3F"/>
              </a:buClr>
              <a:buSzPts val="2000"/>
              <a:buNone/>
              <a:defRPr sz="2000"/>
            </a:lvl3pPr>
            <a:lvl4pPr lvl="3" algn="ctr">
              <a:lnSpc>
                <a:spcPct val="100000"/>
              </a:lnSpc>
              <a:spcBef>
                <a:spcPts val="900"/>
              </a:spcBef>
              <a:spcAft>
                <a:spcPts val="0"/>
              </a:spcAft>
              <a:buClr>
                <a:srgbClr val="3F3F3F"/>
              </a:buClr>
              <a:buSzPts val="1800"/>
              <a:buNone/>
              <a:defRPr sz="1800"/>
            </a:lvl4pPr>
            <a:lvl5pPr lvl="4" algn="ctr">
              <a:lnSpc>
                <a:spcPct val="100000"/>
              </a:lnSpc>
              <a:spcBef>
                <a:spcPts val="900"/>
              </a:spcBef>
              <a:spcAft>
                <a:spcPts val="0"/>
              </a:spcAft>
              <a:buSzPts val="1800"/>
              <a:buNone/>
              <a:defRPr sz="1800"/>
            </a:lvl5pPr>
            <a:lvl6pPr lvl="5" algn="ctr">
              <a:lnSpc>
                <a:spcPct val="90000"/>
              </a:lnSpc>
              <a:spcBef>
                <a:spcPts val="800"/>
              </a:spcBef>
              <a:spcAft>
                <a:spcPts val="0"/>
              </a:spcAft>
              <a:buClr>
                <a:schemeClr val="dk1"/>
              </a:buClr>
              <a:buSzPts val="1800"/>
              <a:buNone/>
              <a:defRPr sz="1800"/>
            </a:lvl6pPr>
            <a:lvl7pPr lvl="6" algn="ctr">
              <a:lnSpc>
                <a:spcPct val="90000"/>
              </a:lnSpc>
              <a:spcBef>
                <a:spcPts val="800"/>
              </a:spcBef>
              <a:spcAft>
                <a:spcPts val="0"/>
              </a:spcAft>
              <a:buClr>
                <a:schemeClr val="dk1"/>
              </a:buClr>
              <a:buSzPts val="1800"/>
              <a:buNone/>
              <a:defRPr sz="1800"/>
            </a:lvl7pPr>
            <a:lvl8pPr lvl="7" algn="ctr">
              <a:lnSpc>
                <a:spcPct val="90000"/>
              </a:lnSpc>
              <a:spcBef>
                <a:spcPts val="800"/>
              </a:spcBef>
              <a:spcAft>
                <a:spcPts val="0"/>
              </a:spcAft>
              <a:buClr>
                <a:schemeClr val="dk1"/>
              </a:buClr>
              <a:buSzPts val="1800"/>
              <a:buNone/>
              <a:defRPr sz="1800"/>
            </a:lvl8pPr>
            <a:lvl9pPr lvl="8" algn="ctr">
              <a:lnSpc>
                <a:spcPct val="90000"/>
              </a:lnSpc>
              <a:spcBef>
                <a:spcPts val="800"/>
              </a:spcBef>
              <a:spcAft>
                <a:spcPts val="0"/>
              </a:spcAft>
              <a:buClr>
                <a:schemeClr val="dk1"/>
              </a:buClr>
              <a:buSzPts val="1800"/>
              <a:buNone/>
              <a:defRPr sz="1800"/>
            </a:lvl9pPr>
          </a:lstStyle>
          <a:p>
            <a:endParaRPr/>
          </a:p>
        </p:txBody>
      </p:sp>
      <p:pic>
        <p:nvPicPr>
          <p:cNvPr id="47" name="Google Shape;47;p29"/>
          <p:cNvPicPr preferRelativeResize="0"/>
          <p:nvPr/>
        </p:nvPicPr>
        <p:blipFill rotWithShape="1">
          <a:blip r:embed="rId3">
            <a:alphaModFix/>
          </a:blip>
          <a:srcRect l="6307" t="2376" r="6306" b="18959"/>
          <a:stretch/>
        </p:blipFill>
        <p:spPr>
          <a:xfrm>
            <a:off x="13345236" y="566056"/>
            <a:ext cx="4594422" cy="167752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Divider">
  <p:cSld name="Divider">
    <p:bg>
      <p:bgPr>
        <a:solidFill>
          <a:schemeClr val="lt1"/>
        </a:solidFill>
        <a:effectLst/>
      </p:bgPr>
    </p:bg>
    <p:spTree>
      <p:nvGrpSpPr>
        <p:cNvPr id="1" name="Shape 48"/>
        <p:cNvGrpSpPr/>
        <p:nvPr/>
      </p:nvGrpSpPr>
      <p:grpSpPr>
        <a:xfrm>
          <a:off x="0" y="0"/>
          <a:ext cx="0" cy="0"/>
          <a:chOff x="0" y="0"/>
          <a:chExt cx="0" cy="0"/>
        </a:xfrm>
      </p:grpSpPr>
      <p:pic>
        <p:nvPicPr>
          <p:cNvPr id="49" name="Google Shape;49;p30"/>
          <p:cNvPicPr preferRelativeResize="0"/>
          <p:nvPr/>
        </p:nvPicPr>
        <p:blipFill rotWithShape="1">
          <a:blip r:embed="rId2">
            <a:alphaModFix/>
          </a:blip>
          <a:srcRect l="5696" r="15387"/>
          <a:stretch/>
        </p:blipFill>
        <p:spPr>
          <a:xfrm>
            <a:off x="7463904" y="0"/>
            <a:ext cx="10824096" cy="10287002"/>
          </a:xfrm>
          <a:prstGeom prst="rect">
            <a:avLst/>
          </a:prstGeom>
          <a:noFill/>
          <a:ln>
            <a:noFill/>
          </a:ln>
        </p:spPr>
      </p:pic>
      <p:sp>
        <p:nvSpPr>
          <p:cNvPr id="50" name="Google Shape;50;p30"/>
          <p:cNvSpPr/>
          <p:nvPr/>
        </p:nvSpPr>
        <p:spPr>
          <a:xfrm flipH="1">
            <a:off x="-29835" y="-4"/>
            <a:ext cx="14109335" cy="10306052"/>
          </a:xfrm>
          <a:custGeom>
            <a:avLst/>
            <a:gdLst/>
            <a:ahLst/>
            <a:cxnLst/>
            <a:rect l="l" t="t" r="r" b="b"/>
            <a:pathLst>
              <a:path w="9406223" h="6870701" extrusionOk="0">
                <a:moveTo>
                  <a:pt x="716360" y="0"/>
                </a:moveTo>
                <a:lnTo>
                  <a:pt x="0" y="1"/>
                </a:lnTo>
                <a:lnTo>
                  <a:pt x="396077" y="2"/>
                </a:lnTo>
                <a:lnTo>
                  <a:pt x="396076" y="1"/>
                </a:lnTo>
                <a:lnTo>
                  <a:pt x="444052" y="1"/>
                </a:lnTo>
                <a:lnTo>
                  <a:pt x="396077" y="2"/>
                </a:lnTo>
                <a:lnTo>
                  <a:pt x="396079" y="3"/>
                </a:lnTo>
                <a:lnTo>
                  <a:pt x="396076" y="3"/>
                </a:lnTo>
                <a:lnTo>
                  <a:pt x="618578" y="193273"/>
                </a:lnTo>
                <a:lnTo>
                  <a:pt x="618721" y="193410"/>
                </a:lnTo>
                <a:lnTo>
                  <a:pt x="855087" y="426441"/>
                </a:lnTo>
                <a:lnTo>
                  <a:pt x="912256" y="486514"/>
                </a:lnTo>
                <a:lnTo>
                  <a:pt x="1024281" y="611484"/>
                </a:lnTo>
                <a:lnTo>
                  <a:pt x="1238943" y="864848"/>
                </a:lnTo>
                <a:lnTo>
                  <a:pt x="1301870" y="943252"/>
                </a:lnTo>
                <a:lnTo>
                  <a:pt x="1368098" y="1030733"/>
                </a:lnTo>
                <a:lnTo>
                  <a:pt x="1556340" y="1285310"/>
                </a:lnTo>
                <a:lnTo>
                  <a:pt x="1661877" y="1440033"/>
                </a:lnTo>
                <a:lnTo>
                  <a:pt x="1823789" y="1685304"/>
                </a:lnTo>
                <a:lnTo>
                  <a:pt x="1927821" y="1851615"/>
                </a:lnTo>
                <a:lnTo>
                  <a:pt x="2050196" y="2054457"/>
                </a:lnTo>
                <a:lnTo>
                  <a:pt x="2355702" y="2586866"/>
                </a:lnTo>
                <a:lnTo>
                  <a:pt x="2410184" y="2684788"/>
                </a:lnTo>
                <a:lnTo>
                  <a:pt x="2466999" y="2790099"/>
                </a:lnTo>
                <a:lnTo>
                  <a:pt x="2874272" y="3544998"/>
                </a:lnTo>
                <a:cubicBezTo>
                  <a:pt x="3282285" y="4304413"/>
                  <a:pt x="3699511" y="5054731"/>
                  <a:pt x="4215790" y="5707251"/>
                </a:cubicBezTo>
                <a:lnTo>
                  <a:pt x="4483064" y="6021530"/>
                </a:lnTo>
                <a:lnTo>
                  <a:pt x="4988179" y="6868353"/>
                </a:lnTo>
                <a:lnTo>
                  <a:pt x="5489580" y="6868353"/>
                </a:lnTo>
                <a:lnTo>
                  <a:pt x="5491212" y="6870701"/>
                </a:lnTo>
                <a:lnTo>
                  <a:pt x="9328274" y="6870701"/>
                </a:lnTo>
                <a:lnTo>
                  <a:pt x="9328274" y="6868353"/>
                </a:lnTo>
                <a:lnTo>
                  <a:pt x="9406223" y="6868353"/>
                </a:lnTo>
                <a:lnTo>
                  <a:pt x="9406223" y="3"/>
                </a:lnTo>
                <a:lnTo>
                  <a:pt x="891329" y="3"/>
                </a:lnTo>
                <a:lnTo>
                  <a:pt x="891330" y="4"/>
                </a:lnTo>
                <a:lnTo>
                  <a:pt x="846028" y="4"/>
                </a:lnTo>
                <a:lnTo>
                  <a:pt x="846025" y="3"/>
                </a:lnTo>
                <a:lnTo>
                  <a:pt x="826774" y="3"/>
                </a:lnTo>
                <a:lnTo>
                  <a:pt x="826773" y="2"/>
                </a:lnTo>
                <a:lnTo>
                  <a:pt x="716364" y="2"/>
                </a:lnTo>
                <a:close/>
              </a:path>
            </a:pathLst>
          </a:custGeom>
          <a:solidFill>
            <a:schemeClr val="lt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51" name="Google Shape;51;p30"/>
          <p:cNvSpPr/>
          <p:nvPr/>
        </p:nvSpPr>
        <p:spPr>
          <a:xfrm rot="10800000">
            <a:off x="551433" y="1"/>
            <a:ext cx="13251654" cy="10302527"/>
          </a:xfrm>
          <a:custGeom>
            <a:avLst/>
            <a:gdLst/>
            <a:ahLst/>
            <a:cxnLst/>
            <a:rect l="l" t="t" r="r" b="b"/>
            <a:pathLst>
              <a:path w="8834436" h="6868351" extrusionOk="0">
                <a:moveTo>
                  <a:pt x="1127480" y="6868351"/>
                </a:moveTo>
                <a:lnTo>
                  <a:pt x="0" y="6868351"/>
                </a:lnTo>
                <a:lnTo>
                  <a:pt x="0" y="6265911"/>
                </a:lnTo>
                <a:lnTo>
                  <a:pt x="467308" y="5397581"/>
                </a:lnTo>
                <a:lnTo>
                  <a:pt x="639834" y="5080107"/>
                </a:lnTo>
                <a:lnTo>
                  <a:pt x="1151882" y="4447025"/>
                </a:lnTo>
                <a:cubicBezTo>
                  <a:pt x="2511590" y="2788638"/>
                  <a:pt x="3938150" y="1226007"/>
                  <a:pt x="5702227" y="146844"/>
                </a:cubicBezTo>
                <a:lnTo>
                  <a:pt x="5953816" y="0"/>
                </a:lnTo>
                <a:lnTo>
                  <a:pt x="6974233" y="2"/>
                </a:lnTo>
                <a:lnTo>
                  <a:pt x="6974237" y="0"/>
                </a:lnTo>
                <a:lnTo>
                  <a:pt x="8834436" y="0"/>
                </a:lnTo>
                <a:lnTo>
                  <a:pt x="8599893" y="68776"/>
                </a:lnTo>
                <a:cubicBezTo>
                  <a:pt x="6419034" y="809237"/>
                  <a:pt x="4819662" y="2382621"/>
                  <a:pt x="3345741" y="4135704"/>
                </a:cubicBezTo>
                <a:lnTo>
                  <a:pt x="2721119" y="4897384"/>
                </a:lnTo>
                <a:lnTo>
                  <a:pt x="3164049" y="4095277"/>
                </a:lnTo>
                <a:cubicBezTo>
                  <a:pt x="4068968" y="2502966"/>
                  <a:pt x="5098596" y="1033782"/>
                  <a:pt x="6706262" y="135300"/>
                </a:cubicBezTo>
                <a:lnTo>
                  <a:pt x="6966236" y="4041"/>
                </a:lnTo>
                <a:lnTo>
                  <a:pt x="6706261" y="135300"/>
                </a:lnTo>
                <a:cubicBezTo>
                  <a:pt x="5098594" y="1033782"/>
                  <a:pt x="4068967" y="2502966"/>
                  <a:pt x="3164048" y="4095277"/>
                </a:cubicBezTo>
                <a:lnTo>
                  <a:pt x="2721112" y="4897391"/>
                </a:lnTo>
                <a:lnTo>
                  <a:pt x="2617125" y="5024195"/>
                </a:lnTo>
                <a:cubicBezTo>
                  <a:pt x="2225832" y="5510298"/>
                  <a:pt x="1838167" y="6001595"/>
                  <a:pt x="1445070" y="6485111"/>
                </a:cubicBezTo>
                <a:close/>
              </a:path>
            </a:pathLst>
          </a:custGeom>
          <a:solidFill>
            <a:schemeClr val="accent2"/>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52" name="Google Shape;52;p30"/>
          <p:cNvSpPr/>
          <p:nvPr/>
        </p:nvSpPr>
        <p:spPr>
          <a:xfrm rot="10800000">
            <a:off x="1834429" y="0"/>
            <a:ext cx="11968658" cy="10302525"/>
          </a:xfrm>
          <a:custGeom>
            <a:avLst/>
            <a:gdLst/>
            <a:ahLst/>
            <a:cxnLst/>
            <a:rect l="l" t="t" r="r" b="b"/>
            <a:pathLst>
              <a:path w="7979105" h="6868350" extrusionOk="0">
                <a:moveTo>
                  <a:pt x="2941302" y="4498650"/>
                </a:moveTo>
                <a:lnTo>
                  <a:pt x="3164048" y="4095277"/>
                </a:lnTo>
                <a:cubicBezTo>
                  <a:pt x="4068967" y="2502966"/>
                  <a:pt x="5098594" y="1033782"/>
                  <a:pt x="6706259" y="135301"/>
                </a:cubicBezTo>
                <a:lnTo>
                  <a:pt x="6974238" y="0"/>
                </a:lnTo>
                <a:lnTo>
                  <a:pt x="7979105" y="0"/>
                </a:lnTo>
                <a:lnTo>
                  <a:pt x="7910499" y="25137"/>
                </a:lnTo>
                <a:cubicBezTo>
                  <a:pt x="5847165" y="881203"/>
                  <a:pt x="4399856" y="2506210"/>
                  <a:pt x="3085453" y="4297112"/>
                </a:cubicBezTo>
                <a:close/>
                <a:moveTo>
                  <a:pt x="1270867" y="6868350"/>
                </a:moveTo>
                <a:lnTo>
                  <a:pt x="0" y="6868350"/>
                </a:lnTo>
                <a:lnTo>
                  <a:pt x="0" y="6263755"/>
                </a:lnTo>
                <a:lnTo>
                  <a:pt x="299938" y="5707808"/>
                </a:lnTo>
                <a:lnTo>
                  <a:pt x="393900" y="5572901"/>
                </a:lnTo>
                <a:cubicBezTo>
                  <a:pt x="1856476" y="3477461"/>
                  <a:pt x="3355050" y="1426948"/>
                  <a:pt x="5416075" y="78505"/>
                </a:cubicBezTo>
                <a:lnTo>
                  <a:pt x="5542784" y="0"/>
                </a:lnTo>
                <a:lnTo>
                  <a:pt x="6974238" y="0"/>
                </a:lnTo>
                <a:lnTo>
                  <a:pt x="6706258" y="135300"/>
                </a:lnTo>
                <a:cubicBezTo>
                  <a:pt x="5098592" y="1033782"/>
                  <a:pt x="4068965" y="2502968"/>
                  <a:pt x="3164045" y="4095277"/>
                </a:cubicBezTo>
                <a:lnTo>
                  <a:pt x="2941294" y="4498661"/>
                </a:lnTo>
                <a:lnTo>
                  <a:pt x="2437088" y="5203596"/>
                </a:lnTo>
                <a:cubicBezTo>
                  <a:pt x="2241551" y="5482301"/>
                  <a:pt x="2047231" y="5762524"/>
                  <a:pt x="1852417" y="6042132"/>
                </a:cubicBezTo>
                <a:close/>
              </a:path>
            </a:pathLst>
          </a:custGeom>
          <a:solidFill>
            <a:schemeClr val="accent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53" name="Google Shape;53;p30"/>
          <p:cNvSpPr/>
          <p:nvPr/>
        </p:nvSpPr>
        <p:spPr>
          <a:xfrm rot="10800000">
            <a:off x="3062403" y="1"/>
            <a:ext cx="8028983" cy="10302530"/>
          </a:xfrm>
          <a:custGeom>
            <a:avLst/>
            <a:gdLst/>
            <a:ahLst/>
            <a:cxnLst/>
            <a:rect l="l" t="t" r="r" b="b"/>
            <a:pathLst>
              <a:path w="5352655" h="6868353" extrusionOk="0">
                <a:moveTo>
                  <a:pt x="20691" y="6868353"/>
                </a:moveTo>
                <a:lnTo>
                  <a:pt x="0" y="6868353"/>
                </a:lnTo>
                <a:lnTo>
                  <a:pt x="201260" y="6520142"/>
                </a:lnTo>
                <a:cubicBezTo>
                  <a:pt x="1541574" y="4114827"/>
                  <a:pt x="2652487" y="1483023"/>
                  <a:pt x="5063985" y="135301"/>
                </a:cubicBezTo>
                <a:lnTo>
                  <a:pt x="5331964" y="0"/>
                </a:lnTo>
                <a:lnTo>
                  <a:pt x="5352655" y="0"/>
                </a:lnTo>
                <a:lnTo>
                  <a:pt x="5084676" y="135301"/>
                </a:lnTo>
                <a:cubicBezTo>
                  <a:pt x="2673178" y="1483023"/>
                  <a:pt x="1562265" y="4114827"/>
                  <a:pt x="221951" y="6520142"/>
                </a:cubicBezTo>
                <a:close/>
              </a:path>
            </a:pathLst>
          </a:custGeom>
          <a:solidFill>
            <a:schemeClr val="accent2">
              <a:alpha val="66666"/>
            </a:schemeClr>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54" name="Google Shape;54;p30"/>
          <p:cNvSpPr/>
          <p:nvPr/>
        </p:nvSpPr>
        <p:spPr>
          <a:xfrm rot="10800000">
            <a:off x="8266873" y="0"/>
            <a:ext cx="3416001" cy="2531580"/>
          </a:xfrm>
          <a:custGeom>
            <a:avLst/>
            <a:gdLst/>
            <a:ahLst/>
            <a:cxnLst/>
            <a:rect l="l" t="t" r="r" b="b"/>
            <a:pathLst>
              <a:path w="2277334" h="1687720" extrusionOk="0">
                <a:moveTo>
                  <a:pt x="2277334" y="1687720"/>
                </a:moveTo>
                <a:lnTo>
                  <a:pt x="0" y="1687720"/>
                </a:lnTo>
                <a:lnTo>
                  <a:pt x="201260" y="1339509"/>
                </a:lnTo>
                <a:cubicBezTo>
                  <a:pt x="350184" y="1072252"/>
                  <a:pt x="496276" y="802198"/>
                  <a:pt x="641634" y="531421"/>
                </a:cubicBezTo>
                <a:lnTo>
                  <a:pt x="926809" y="0"/>
                </a:lnTo>
                <a:lnTo>
                  <a:pt x="938225" y="83541"/>
                </a:lnTo>
                <a:cubicBezTo>
                  <a:pt x="1060461" y="793584"/>
                  <a:pt x="1540463" y="1381255"/>
                  <a:pt x="2185955" y="1654275"/>
                </a:cubicBezTo>
                <a:close/>
              </a:path>
            </a:pathLst>
          </a:custGeom>
          <a:solidFill>
            <a:schemeClr val="accent6">
              <a:alpha val="2745"/>
            </a:schemeClr>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55" name="Google Shape;55;p30"/>
          <p:cNvSpPr/>
          <p:nvPr/>
        </p:nvSpPr>
        <p:spPr>
          <a:xfrm rot="10800000">
            <a:off x="3341735" y="-3524"/>
            <a:ext cx="11666408" cy="10306056"/>
          </a:xfrm>
          <a:custGeom>
            <a:avLst/>
            <a:gdLst/>
            <a:ahLst/>
            <a:cxnLst/>
            <a:rect l="l" t="t" r="r" b="b"/>
            <a:pathLst>
              <a:path w="7777605" h="6870704" extrusionOk="0">
                <a:moveTo>
                  <a:pt x="2245346" y="6870704"/>
                </a:moveTo>
                <a:lnTo>
                  <a:pt x="0" y="6870704"/>
                </a:lnTo>
                <a:lnTo>
                  <a:pt x="460917" y="6011064"/>
                </a:lnTo>
                <a:cubicBezTo>
                  <a:pt x="1648768" y="3804457"/>
                  <a:pt x="2889098" y="1649659"/>
                  <a:pt x="4829899" y="186447"/>
                </a:cubicBezTo>
                <a:lnTo>
                  <a:pt x="5095077" y="0"/>
                </a:lnTo>
                <a:lnTo>
                  <a:pt x="5791746" y="0"/>
                </a:lnTo>
                <a:lnTo>
                  <a:pt x="7080936" y="0"/>
                </a:lnTo>
                <a:lnTo>
                  <a:pt x="7777605" y="0"/>
                </a:lnTo>
                <a:lnTo>
                  <a:pt x="7473949" y="153314"/>
                </a:lnTo>
                <a:cubicBezTo>
                  <a:pt x="5082970" y="1489569"/>
                  <a:pt x="3820320" y="3939834"/>
                  <a:pt x="2524571" y="6357421"/>
                </a:cubicBezTo>
                <a:close/>
              </a:path>
            </a:pathLst>
          </a:custGeom>
          <a:gradFill>
            <a:gsLst>
              <a:gs pos="0">
                <a:schemeClr val="accent5"/>
              </a:gs>
              <a:gs pos="58999">
                <a:schemeClr val="accent5"/>
              </a:gs>
              <a:gs pos="100000">
                <a:schemeClr val="accent4"/>
              </a:gs>
            </a:gsLst>
            <a:lin ang="5400000" scaled="0"/>
          </a:gra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56" name="Google Shape;56;p30"/>
          <p:cNvSpPr/>
          <p:nvPr/>
        </p:nvSpPr>
        <p:spPr>
          <a:xfrm rot="10800000">
            <a:off x="3339237" y="-89955"/>
            <a:ext cx="8345539" cy="10392483"/>
          </a:xfrm>
          <a:custGeom>
            <a:avLst/>
            <a:gdLst/>
            <a:ahLst/>
            <a:cxnLst/>
            <a:rect l="l" t="t" r="r" b="b"/>
            <a:pathLst>
              <a:path w="3012830" h="3751799" extrusionOk="0">
                <a:moveTo>
                  <a:pt x="2102663" y="0"/>
                </a:moveTo>
                <a:lnTo>
                  <a:pt x="3012830" y="0"/>
                </a:lnTo>
                <a:lnTo>
                  <a:pt x="2848348" y="83045"/>
                </a:lnTo>
                <a:cubicBezTo>
                  <a:pt x="1532648" y="818356"/>
                  <a:pt x="847697" y="2176411"/>
                  <a:pt x="133936" y="3506024"/>
                </a:cubicBezTo>
                <a:lnTo>
                  <a:pt x="0" y="3751799"/>
                </a:lnTo>
                <a:lnTo>
                  <a:pt x="128199" y="3430137"/>
                </a:lnTo>
                <a:cubicBezTo>
                  <a:pt x="604875" y="2228079"/>
                  <a:pt x="1104500" y="1043961"/>
                  <a:pt x="1962763" y="140216"/>
                </a:cubicBezTo>
                <a:close/>
              </a:path>
            </a:pathLst>
          </a:custGeom>
          <a:solidFill>
            <a:schemeClr val="accent4">
              <a:alpha val="20000"/>
            </a:schemeClr>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57" name="Google Shape;57;p30"/>
          <p:cNvSpPr/>
          <p:nvPr/>
        </p:nvSpPr>
        <p:spPr>
          <a:xfrm rot="10800000">
            <a:off x="7311990" y="-3524"/>
            <a:ext cx="7883771" cy="10306056"/>
          </a:xfrm>
          <a:custGeom>
            <a:avLst/>
            <a:gdLst/>
            <a:ahLst/>
            <a:cxnLst/>
            <a:rect l="l" t="t" r="r" b="b"/>
            <a:pathLst>
              <a:path w="5255847" h="6870704" extrusionOk="0">
                <a:moveTo>
                  <a:pt x="160770" y="6870704"/>
                </a:moveTo>
                <a:lnTo>
                  <a:pt x="0" y="6870704"/>
                </a:lnTo>
                <a:lnTo>
                  <a:pt x="460917" y="6011063"/>
                </a:lnTo>
                <a:cubicBezTo>
                  <a:pt x="1648769" y="3804457"/>
                  <a:pt x="2889098" y="1649659"/>
                  <a:pt x="4829899" y="186447"/>
                </a:cubicBezTo>
                <a:lnTo>
                  <a:pt x="5095077" y="0"/>
                </a:lnTo>
                <a:lnTo>
                  <a:pt x="5255847" y="0"/>
                </a:lnTo>
                <a:lnTo>
                  <a:pt x="4990670" y="186447"/>
                </a:lnTo>
                <a:cubicBezTo>
                  <a:pt x="3049868" y="1649659"/>
                  <a:pt x="1809539" y="3804456"/>
                  <a:pt x="621688" y="6011064"/>
                </a:cubicBezTo>
                <a:close/>
              </a:path>
            </a:pathLst>
          </a:custGeom>
          <a:solidFill>
            <a:schemeClr val="accent3"/>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58" name="Google Shape;58;p30"/>
          <p:cNvSpPr txBox="1">
            <a:spLocks noGrp="1"/>
          </p:cNvSpPr>
          <p:nvPr>
            <p:ph type="ctrTitle"/>
          </p:nvPr>
        </p:nvSpPr>
        <p:spPr>
          <a:xfrm>
            <a:off x="413660" y="2314575"/>
            <a:ext cx="6771000" cy="4009800"/>
          </a:xfrm>
          <a:prstGeom prst="rect">
            <a:avLst/>
          </a:prstGeom>
          <a:noFill/>
          <a:ln>
            <a:noFill/>
          </a:ln>
        </p:spPr>
        <p:txBody>
          <a:bodyPr spcFirstLastPara="1" wrap="square" lIns="0" tIns="0" rIns="0" bIns="0" anchor="t" anchorCtr="0">
            <a:noAutofit/>
          </a:bodyPr>
          <a:lstStyle>
            <a:lvl1pPr lvl="0" algn="l">
              <a:lnSpc>
                <a:spcPct val="110000"/>
              </a:lnSpc>
              <a:spcBef>
                <a:spcPts val="0"/>
              </a:spcBef>
              <a:spcAft>
                <a:spcPts val="0"/>
              </a:spcAft>
              <a:buClr>
                <a:schemeClr val="dk2"/>
              </a:buClr>
              <a:buSzPts val="6000"/>
              <a:buFont typeface="Arial"/>
              <a:buNone/>
              <a:defRPr sz="6000" b="1" cap="none">
                <a:solidFill>
                  <a:schemeClr val="dk2"/>
                </a:solidFill>
                <a:latin typeface="Arial"/>
                <a:ea typeface="Arial"/>
                <a:cs typeface="Arial"/>
                <a:sym typeface="Arial"/>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59" name="Google Shape;59;p30"/>
          <p:cNvSpPr txBox="1">
            <a:spLocks noGrp="1"/>
          </p:cNvSpPr>
          <p:nvPr>
            <p:ph type="subTitle" idx="1"/>
          </p:nvPr>
        </p:nvSpPr>
        <p:spPr>
          <a:xfrm>
            <a:off x="413660" y="847309"/>
            <a:ext cx="6771000" cy="11394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accent6"/>
              </a:buClr>
              <a:buSzPts val="2700"/>
              <a:buFont typeface="Arial"/>
              <a:buNone/>
              <a:defRPr sz="2700" cap="none">
                <a:solidFill>
                  <a:schemeClr val="accent6"/>
                </a:solidFill>
                <a:latin typeface="Arial"/>
                <a:ea typeface="Arial"/>
                <a:cs typeface="Arial"/>
                <a:sym typeface="Arial"/>
              </a:defRPr>
            </a:lvl1pPr>
            <a:lvl2pPr lvl="1" algn="ctr">
              <a:lnSpc>
                <a:spcPct val="100000"/>
              </a:lnSpc>
              <a:spcBef>
                <a:spcPts val="900"/>
              </a:spcBef>
              <a:spcAft>
                <a:spcPts val="0"/>
              </a:spcAft>
              <a:buSzPts val="2300"/>
              <a:buNone/>
              <a:defRPr sz="2300"/>
            </a:lvl2pPr>
            <a:lvl3pPr lvl="2" algn="ctr">
              <a:lnSpc>
                <a:spcPct val="100000"/>
              </a:lnSpc>
              <a:spcBef>
                <a:spcPts val="900"/>
              </a:spcBef>
              <a:spcAft>
                <a:spcPts val="0"/>
              </a:spcAft>
              <a:buClr>
                <a:srgbClr val="3F3F3F"/>
              </a:buClr>
              <a:buSzPts val="2000"/>
              <a:buNone/>
              <a:defRPr sz="2000"/>
            </a:lvl3pPr>
            <a:lvl4pPr lvl="3" algn="ctr">
              <a:lnSpc>
                <a:spcPct val="100000"/>
              </a:lnSpc>
              <a:spcBef>
                <a:spcPts val="900"/>
              </a:spcBef>
              <a:spcAft>
                <a:spcPts val="0"/>
              </a:spcAft>
              <a:buClr>
                <a:srgbClr val="3F3F3F"/>
              </a:buClr>
              <a:buSzPts val="1800"/>
              <a:buNone/>
              <a:defRPr sz="1800"/>
            </a:lvl4pPr>
            <a:lvl5pPr lvl="4" algn="ctr">
              <a:lnSpc>
                <a:spcPct val="100000"/>
              </a:lnSpc>
              <a:spcBef>
                <a:spcPts val="900"/>
              </a:spcBef>
              <a:spcAft>
                <a:spcPts val="0"/>
              </a:spcAft>
              <a:buSzPts val="1800"/>
              <a:buNone/>
              <a:defRPr sz="1800"/>
            </a:lvl5pPr>
            <a:lvl6pPr lvl="5" algn="ctr">
              <a:lnSpc>
                <a:spcPct val="90000"/>
              </a:lnSpc>
              <a:spcBef>
                <a:spcPts val="800"/>
              </a:spcBef>
              <a:spcAft>
                <a:spcPts val="0"/>
              </a:spcAft>
              <a:buClr>
                <a:schemeClr val="dk1"/>
              </a:buClr>
              <a:buSzPts val="1800"/>
              <a:buNone/>
              <a:defRPr sz="1800"/>
            </a:lvl6pPr>
            <a:lvl7pPr lvl="6" algn="ctr">
              <a:lnSpc>
                <a:spcPct val="90000"/>
              </a:lnSpc>
              <a:spcBef>
                <a:spcPts val="800"/>
              </a:spcBef>
              <a:spcAft>
                <a:spcPts val="0"/>
              </a:spcAft>
              <a:buClr>
                <a:schemeClr val="dk1"/>
              </a:buClr>
              <a:buSzPts val="1800"/>
              <a:buNone/>
              <a:defRPr sz="1800"/>
            </a:lvl7pPr>
            <a:lvl8pPr lvl="7" algn="ctr">
              <a:lnSpc>
                <a:spcPct val="90000"/>
              </a:lnSpc>
              <a:spcBef>
                <a:spcPts val="800"/>
              </a:spcBef>
              <a:spcAft>
                <a:spcPts val="0"/>
              </a:spcAft>
              <a:buClr>
                <a:schemeClr val="dk1"/>
              </a:buClr>
              <a:buSzPts val="1800"/>
              <a:buNone/>
              <a:defRPr sz="1800"/>
            </a:lvl8pPr>
            <a:lvl9pPr lvl="8" algn="ctr">
              <a:lnSpc>
                <a:spcPct val="90000"/>
              </a:lnSpc>
              <a:spcBef>
                <a:spcPts val="800"/>
              </a:spcBef>
              <a:spcAft>
                <a:spcPts val="0"/>
              </a:spcAft>
              <a:buClr>
                <a:schemeClr val="dk1"/>
              </a:buClr>
              <a:buSzPts val="1800"/>
              <a:buNone/>
              <a:defRPr sz="18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1_Template">
  <p:cSld name="1_Template">
    <p:spTree>
      <p:nvGrpSpPr>
        <p:cNvPr id="1" name="Shape 60"/>
        <p:cNvGrpSpPr/>
        <p:nvPr/>
      </p:nvGrpSpPr>
      <p:grpSpPr>
        <a:xfrm>
          <a:off x="0" y="0"/>
          <a:ext cx="0" cy="0"/>
          <a:chOff x="0" y="0"/>
          <a:chExt cx="0" cy="0"/>
        </a:xfrm>
      </p:grpSpPr>
      <p:sp>
        <p:nvSpPr>
          <p:cNvPr id="61" name="Google Shape;61;p31"/>
          <p:cNvSpPr txBox="1">
            <a:spLocks noGrp="1"/>
          </p:cNvSpPr>
          <p:nvPr>
            <p:ph type="title"/>
          </p:nvPr>
        </p:nvSpPr>
        <p:spPr>
          <a:xfrm>
            <a:off x="457199" y="425558"/>
            <a:ext cx="17373600" cy="11892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4800"/>
              <a:buFont typeface="Arial"/>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62" name="Google Shape;62;p31"/>
          <p:cNvSpPr txBox="1">
            <a:spLocks noGrp="1"/>
          </p:cNvSpPr>
          <p:nvPr>
            <p:ph type="ftr" idx="11"/>
          </p:nvPr>
        </p:nvSpPr>
        <p:spPr>
          <a:xfrm>
            <a:off x="457194" y="8653463"/>
            <a:ext cx="17373600" cy="5478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9pPr>
          </a:lstStyle>
          <a:p>
            <a:endParaRPr/>
          </a:p>
        </p:txBody>
      </p:sp>
      <p:sp>
        <p:nvSpPr>
          <p:cNvPr id="63" name="Google Shape;63;p31"/>
          <p:cNvSpPr txBox="1"/>
          <p:nvPr/>
        </p:nvSpPr>
        <p:spPr>
          <a:xfrm>
            <a:off x="10583846" y="9794411"/>
            <a:ext cx="6840000" cy="3837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Copyright Statement</a:t>
            </a:r>
            <a:endParaRPr sz="1800" b="0" i="0" u="none" strike="noStrike" cap="none">
              <a:solidFill>
                <a:schemeClr val="lt1"/>
              </a:solidFill>
              <a:latin typeface="Arial"/>
              <a:ea typeface="Arial"/>
              <a:cs typeface="Arial"/>
              <a:sym typeface="Arial"/>
            </a:endParaRPr>
          </a:p>
        </p:txBody>
      </p:sp>
      <p:sp>
        <p:nvSpPr>
          <p:cNvPr id="64" name="Google Shape;64;p31"/>
          <p:cNvSpPr/>
          <p:nvPr/>
        </p:nvSpPr>
        <p:spPr>
          <a:xfrm>
            <a:off x="12718683" y="9001934"/>
            <a:ext cx="5572297" cy="801001"/>
          </a:xfrm>
          <a:custGeom>
            <a:avLst/>
            <a:gdLst/>
            <a:ahLst/>
            <a:cxnLst/>
            <a:rect l="l" t="t" r="r" b="b"/>
            <a:pathLst>
              <a:path w="3336705" h="2053850" extrusionOk="0">
                <a:moveTo>
                  <a:pt x="3336322" y="0"/>
                </a:moveTo>
                <a:cubicBezTo>
                  <a:pt x="3336450" y="561372"/>
                  <a:pt x="3336577" y="1122744"/>
                  <a:pt x="3336705" y="1684116"/>
                </a:cubicBezTo>
                <a:cubicBezTo>
                  <a:pt x="3023936" y="1982823"/>
                  <a:pt x="2080265" y="2285905"/>
                  <a:pt x="0" y="1792243"/>
                </a:cubicBezTo>
                <a:cubicBezTo>
                  <a:pt x="1342961" y="1792437"/>
                  <a:pt x="3026267" y="1408377"/>
                  <a:pt x="3336322" y="0"/>
                </a:cubicBezTo>
                <a:close/>
              </a:path>
            </a:pathLst>
          </a:custGeom>
          <a:gradFill>
            <a:gsLst>
              <a:gs pos="0">
                <a:schemeClr val="accent2"/>
              </a:gs>
              <a:gs pos="100000">
                <a:schemeClr val="accent3"/>
              </a:gs>
            </a:gsLst>
            <a:lin ang="5400000" scaled="0"/>
          </a:gra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65" name="Google Shape;65;p31"/>
          <p:cNvSpPr/>
          <p:nvPr/>
        </p:nvSpPr>
        <p:spPr>
          <a:xfrm>
            <a:off x="4086452" y="9397706"/>
            <a:ext cx="14201548" cy="892347"/>
          </a:xfrm>
          <a:custGeom>
            <a:avLst/>
            <a:gdLst/>
            <a:ahLst/>
            <a:cxnLst/>
            <a:rect l="l" t="t" r="r" b="b"/>
            <a:pathLst>
              <a:path w="9467699" h="594898" extrusionOk="0">
                <a:moveTo>
                  <a:pt x="9467699" y="0"/>
                </a:moveTo>
                <a:lnTo>
                  <a:pt x="9467699" y="594898"/>
                </a:lnTo>
                <a:lnTo>
                  <a:pt x="3894992" y="594898"/>
                </a:lnTo>
                <a:lnTo>
                  <a:pt x="2735146" y="594898"/>
                </a:lnTo>
                <a:lnTo>
                  <a:pt x="0" y="594898"/>
                </a:lnTo>
                <a:lnTo>
                  <a:pt x="130629" y="518140"/>
                </a:lnTo>
                <a:cubicBezTo>
                  <a:pt x="727858" y="197984"/>
                  <a:pt x="830277" y="195682"/>
                  <a:pt x="2395644" y="107797"/>
                </a:cubicBezTo>
                <a:cubicBezTo>
                  <a:pt x="3863176" y="25405"/>
                  <a:pt x="6893896" y="372833"/>
                  <a:pt x="9094491" y="62078"/>
                </a:cubicBezTo>
                <a:close/>
              </a:path>
            </a:pathLst>
          </a:custGeom>
          <a:solidFill>
            <a:srgbClr val="F2F2F2"/>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66" name="Google Shape;66;p31"/>
          <p:cNvSpPr/>
          <p:nvPr/>
        </p:nvSpPr>
        <p:spPr>
          <a:xfrm>
            <a:off x="3398982" y="9559239"/>
            <a:ext cx="4638549" cy="730812"/>
          </a:xfrm>
          <a:custGeom>
            <a:avLst/>
            <a:gdLst/>
            <a:ahLst/>
            <a:cxnLst/>
            <a:rect l="l" t="t" r="r" b="b"/>
            <a:pathLst>
              <a:path w="3092366" h="487208" extrusionOk="0">
                <a:moveTo>
                  <a:pt x="1013953" y="355195"/>
                </a:moveTo>
                <a:lnTo>
                  <a:pt x="948452" y="386217"/>
                </a:lnTo>
                <a:lnTo>
                  <a:pt x="966419" y="375986"/>
                </a:lnTo>
                <a:lnTo>
                  <a:pt x="1013953" y="355195"/>
                </a:lnTo>
                <a:close/>
                <a:moveTo>
                  <a:pt x="2669646" y="1072"/>
                </a:moveTo>
                <a:cubicBezTo>
                  <a:pt x="2788112" y="-468"/>
                  <a:pt x="2908048" y="-287"/>
                  <a:pt x="3029116" y="1219"/>
                </a:cubicBezTo>
                <a:lnTo>
                  <a:pt x="3092366" y="2832"/>
                </a:lnTo>
                <a:lnTo>
                  <a:pt x="2881389" y="3974"/>
                </a:lnTo>
                <a:cubicBezTo>
                  <a:pt x="2790261" y="6357"/>
                  <a:pt x="2700109" y="9882"/>
                  <a:pt x="2611092" y="14736"/>
                </a:cubicBezTo>
                <a:lnTo>
                  <a:pt x="2587093" y="16443"/>
                </a:lnTo>
                <a:lnTo>
                  <a:pt x="2603895" y="15738"/>
                </a:lnTo>
                <a:lnTo>
                  <a:pt x="2518740" y="21420"/>
                </a:lnTo>
                <a:lnTo>
                  <a:pt x="2534173" y="20206"/>
                </a:lnTo>
                <a:lnTo>
                  <a:pt x="2347606" y="33471"/>
                </a:lnTo>
                <a:lnTo>
                  <a:pt x="2300802" y="38565"/>
                </a:lnTo>
                <a:lnTo>
                  <a:pt x="2326640" y="36532"/>
                </a:lnTo>
                <a:lnTo>
                  <a:pt x="2237108" y="45496"/>
                </a:lnTo>
                <a:lnTo>
                  <a:pt x="2091886" y="61299"/>
                </a:lnTo>
                <a:lnTo>
                  <a:pt x="2021454" y="72146"/>
                </a:lnTo>
                <a:lnTo>
                  <a:pt x="2047746" y="68883"/>
                </a:lnTo>
                <a:lnTo>
                  <a:pt x="1993321" y="76479"/>
                </a:lnTo>
                <a:lnTo>
                  <a:pt x="1844889" y="99338"/>
                </a:lnTo>
                <a:cubicBezTo>
                  <a:pt x="1764117" y="113843"/>
                  <a:pt x="1684957" y="130238"/>
                  <a:pt x="1607571" y="148707"/>
                </a:cubicBezTo>
                <a:lnTo>
                  <a:pt x="1464396" y="187751"/>
                </a:lnTo>
                <a:lnTo>
                  <a:pt x="1399187" y="207660"/>
                </a:lnTo>
                <a:lnTo>
                  <a:pt x="1434679" y="195855"/>
                </a:lnTo>
                <a:lnTo>
                  <a:pt x="1380886" y="210525"/>
                </a:lnTo>
                <a:lnTo>
                  <a:pt x="1200115" y="273882"/>
                </a:lnTo>
                <a:lnTo>
                  <a:pt x="1239746" y="260698"/>
                </a:lnTo>
                <a:lnTo>
                  <a:pt x="1162648" y="290148"/>
                </a:lnTo>
                <a:lnTo>
                  <a:pt x="1198710" y="274374"/>
                </a:lnTo>
                <a:lnTo>
                  <a:pt x="1165792" y="285911"/>
                </a:lnTo>
                <a:cubicBezTo>
                  <a:pt x="1096132" y="313426"/>
                  <a:pt x="1028563" y="343388"/>
                  <a:pt x="963245" y="375985"/>
                </a:cubicBezTo>
                <a:lnTo>
                  <a:pt x="767916" y="487207"/>
                </a:lnTo>
                <a:lnTo>
                  <a:pt x="409853" y="487207"/>
                </a:lnTo>
                <a:lnTo>
                  <a:pt x="409852" y="487208"/>
                </a:lnTo>
                <a:lnTo>
                  <a:pt x="0" y="487208"/>
                </a:lnTo>
                <a:lnTo>
                  <a:pt x="108160" y="422361"/>
                </a:lnTo>
                <a:cubicBezTo>
                  <a:pt x="758502" y="61902"/>
                  <a:pt x="1654630" y="-10825"/>
                  <a:pt x="2623171" y="1220"/>
                </a:cubicBezTo>
                <a:lnTo>
                  <a:pt x="2640902" y="1673"/>
                </a:lnTo>
                <a:lnTo>
                  <a:pt x="2573150" y="3873"/>
                </a:lnTo>
                <a:lnTo>
                  <a:pt x="2669646" y="1072"/>
                </a:lnTo>
                <a:close/>
              </a:path>
            </a:pathLst>
          </a:custGeom>
          <a:solidFill>
            <a:schemeClr val="accent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pic>
        <p:nvPicPr>
          <p:cNvPr id="67" name="Google Shape;67;p31"/>
          <p:cNvPicPr preferRelativeResize="0"/>
          <p:nvPr/>
        </p:nvPicPr>
        <p:blipFill rotWithShape="1">
          <a:blip r:embed="rId2">
            <a:alphaModFix/>
          </a:blip>
          <a:srcRect l="6307" t="2376" r="6306" b="18959"/>
          <a:stretch/>
        </p:blipFill>
        <p:spPr>
          <a:xfrm>
            <a:off x="478970" y="9244766"/>
            <a:ext cx="2373084" cy="866469"/>
          </a:xfrm>
          <a:prstGeom prst="rect">
            <a:avLst/>
          </a:prstGeom>
          <a:noFill/>
          <a:ln>
            <a:noFill/>
          </a:ln>
        </p:spPr>
      </p:pic>
      <p:sp>
        <p:nvSpPr>
          <p:cNvPr id="68" name="Google Shape;68;p31"/>
          <p:cNvSpPr txBox="1"/>
          <p:nvPr/>
        </p:nvSpPr>
        <p:spPr>
          <a:xfrm>
            <a:off x="17202150" y="9744075"/>
            <a:ext cx="628800" cy="400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797979"/>
                </a:solidFill>
                <a:latin typeface="Arial"/>
                <a:ea typeface="Arial"/>
                <a:cs typeface="Arial"/>
                <a:sym typeface="Arial"/>
              </a:rPr>
              <a:t>‹#›</a:t>
            </a:fld>
            <a:endParaRPr sz="1500" b="0" i="0" u="none" strike="noStrike" cap="none">
              <a:solidFill>
                <a:srgbClr val="797979"/>
              </a:solidFill>
              <a:latin typeface="Arial"/>
              <a:ea typeface="Arial"/>
              <a:cs typeface="Arial"/>
              <a:sym typeface="Arial"/>
            </a:endParaRPr>
          </a:p>
        </p:txBody>
      </p:sp>
      <p:sp>
        <p:nvSpPr>
          <p:cNvPr id="69" name="Google Shape;69;p31"/>
          <p:cNvSpPr txBox="1">
            <a:spLocks noGrp="1"/>
          </p:cNvSpPr>
          <p:nvPr>
            <p:ph type="body" idx="1"/>
          </p:nvPr>
        </p:nvSpPr>
        <p:spPr>
          <a:xfrm>
            <a:off x="457200" y="1828802"/>
            <a:ext cx="17373600" cy="6629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rgbClr val="3F3F3F"/>
              </a:buClr>
              <a:buSzPts val="2700"/>
              <a:buNone/>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p:cSld name="Content">
    <p:spTree>
      <p:nvGrpSpPr>
        <p:cNvPr id="1" name="Shape 70"/>
        <p:cNvGrpSpPr/>
        <p:nvPr/>
      </p:nvGrpSpPr>
      <p:grpSpPr>
        <a:xfrm>
          <a:off x="0" y="0"/>
          <a:ext cx="0" cy="0"/>
          <a:chOff x="0" y="0"/>
          <a:chExt cx="0" cy="0"/>
        </a:xfrm>
      </p:grpSpPr>
      <p:sp>
        <p:nvSpPr>
          <p:cNvPr id="71" name="Google Shape;71;p32"/>
          <p:cNvSpPr txBox="1">
            <a:spLocks noGrp="1"/>
          </p:cNvSpPr>
          <p:nvPr>
            <p:ph type="body" idx="1"/>
          </p:nvPr>
        </p:nvSpPr>
        <p:spPr>
          <a:xfrm>
            <a:off x="457200" y="1828802"/>
            <a:ext cx="17373600" cy="6629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rgbClr val="3F3F3F"/>
              </a:buClr>
              <a:buSzPts val="2700"/>
              <a:buNone/>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72" name="Google Shape;72;p32"/>
          <p:cNvSpPr txBox="1">
            <a:spLocks noGrp="1"/>
          </p:cNvSpPr>
          <p:nvPr>
            <p:ph type="ftr" idx="11"/>
          </p:nvPr>
        </p:nvSpPr>
        <p:spPr>
          <a:xfrm>
            <a:off x="457194" y="8653463"/>
            <a:ext cx="17373600" cy="5478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9pPr>
          </a:lstStyle>
          <a:p>
            <a:endParaRPr/>
          </a:p>
        </p:txBody>
      </p:sp>
      <p:sp>
        <p:nvSpPr>
          <p:cNvPr id="73" name="Google Shape;73;p32"/>
          <p:cNvSpPr txBox="1"/>
          <p:nvPr/>
        </p:nvSpPr>
        <p:spPr>
          <a:xfrm>
            <a:off x="17202150" y="9744075"/>
            <a:ext cx="628800" cy="400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D1D1E6"/>
                </a:solidFill>
                <a:latin typeface="Arial"/>
                <a:ea typeface="Arial"/>
                <a:cs typeface="Arial"/>
                <a:sym typeface="Arial"/>
              </a:rPr>
              <a:t>‹#›</a:t>
            </a:fld>
            <a:endParaRPr sz="1500" b="0" i="0" u="none" strike="noStrike" cap="none">
              <a:solidFill>
                <a:srgbClr val="D1D1E6"/>
              </a:solidFill>
              <a:latin typeface="Arial"/>
              <a:ea typeface="Arial"/>
              <a:cs typeface="Arial"/>
              <a:sym typeface="Arial"/>
            </a:endParaRPr>
          </a:p>
        </p:txBody>
      </p:sp>
      <p:sp>
        <p:nvSpPr>
          <p:cNvPr id="74" name="Google Shape;74;p32"/>
          <p:cNvSpPr txBox="1">
            <a:spLocks noGrp="1"/>
          </p:cNvSpPr>
          <p:nvPr>
            <p:ph type="title"/>
          </p:nvPr>
        </p:nvSpPr>
        <p:spPr>
          <a:xfrm>
            <a:off x="457199" y="425558"/>
            <a:ext cx="17373600" cy="11892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27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mplate + Subtitle">
  <p:cSld name="Template + Subtitle">
    <p:spTree>
      <p:nvGrpSpPr>
        <p:cNvPr id="1" name="Shape 75"/>
        <p:cNvGrpSpPr/>
        <p:nvPr/>
      </p:nvGrpSpPr>
      <p:grpSpPr>
        <a:xfrm>
          <a:off x="0" y="0"/>
          <a:ext cx="0" cy="0"/>
          <a:chOff x="0" y="0"/>
          <a:chExt cx="0" cy="0"/>
        </a:xfrm>
      </p:grpSpPr>
      <p:sp>
        <p:nvSpPr>
          <p:cNvPr id="76" name="Google Shape;76;p33"/>
          <p:cNvSpPr txBox="1">
            <a:spLocks noGrp="1"/>
          </p:cNvSpPr>
          <p:nvPr>
            <p:ph type="title"/>
          </p:nvPr>
        </p:nvSpPr>
        <p:spPr>
          <a:xfrm>
            <a:off x="457199" y="468141"/>
            <a:ext cx="17373600" cy="6015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27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77" name="Google Shape;77;p33"/>
          <p:cNvSpPr txBox="1">
            <a:spLocks noGrp="1"/>
          </p:cNvSpPr>
          <p:nvPr>
            <p:ph type="body" idx="1"/>
          </p:nvPr>
        </p:nvSpPr>
        <p:spPr>
          <a:xfrm>
            <a:off x="457200" y="1182518"/>
            <a:ext cx="17373600" cy="4749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0"/>
              </a:spcBef>
              <a:spcAft>
                <a:spcPts val="0"/>
              </a:spcAft>
              <a:buClr>
                <a:srgbClr val="797979"/>
              </a:buClr>
              <a:buSzPts val="2700"/>
              <a:buNone/>
              <a:defRPr sz="2700">
                <a:solidFill>
                  <a:srgbClr val="797979"/>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78" name="Google Shape;78;p33"/>
          <p:cNvSpPr txBox="1">
            <a:spLocks noGrp="1"/>
          </p:cNvSpPr>
          <p:nvPr>
            <p:ph type="ftr" idx="11"/>
          </p:nvPr>
        </p:nvSpPr>
        <p:spPr>
          <a:xfrm>
            <a:off x="457194" y="8653463"/>
            <a:ext cx="17373600" cy="5478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9pPr>
          </a:lstStyle>
          <a:p>
            <a:endParaRPr/>
          </a:p>
        </p:txBody>
      </p:sp>
      <p:sp>
        <p:nvSpPr>
          <p:cNvPr id="79" name="Google Shape;79;p33"/>
          <p:cNvSpPr txBox="1"/>
          <p:nvPr/>
        </p:nvSpPr>
        <p:spPr>
          <a:xfrm>
            <a:off x="17202150" y="9744075"/>
            <a:ext cx="628800" cy="400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D1D1E6"/>
                </a:solidFill>
                <a:latin typeface="Arial"/>
                <a:ea typeface="Arial"/>
                <a:cs typeface="Arial"/>
                <a:sym typeface="Arial"/>
              </a:rPr>
              <a:t>‹#›</a:t>
            </a:fld>
            <a:endParaRPr sz="1500" b="0" i="0" u="none" strike="noStrike" cap="none">
              <a:solidFill>
                <a:srgbClr val="D1D1E6"/>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 Subtitle">
  <p:cSld name="Content + Subtitle">
    <p:spTree>
      <p:nvGrpSpPr>
        <p:cNvPr id="1" name="Shape 80"/>
        <p:cNvGrpSpPr/>
        <p:nvPr/>
      </p:nvGrpSpPr>
      <p:grpSpPr>
        <a:xfrm>
          <a:off x="0" y="0"/>
          <a:ext cx="0" cy="0"/>
          <a:chOff x="0" y="0"/>
          <a:chExt cx="0" cy="0"/>
        </a:xfrm>
      </p:grpSpPr>
      <p:sp>
        <p:nvSpPr>
          <p:cNvPr id="81" name="Google Shape;81;p34"/>
          <p:cNvSpPr txBox="1">
            <a:spLocks noGrp="1"/>
          </p:cNvSpPr>
          <p:nvPr>
            <p:ph type="ftr" idx="11"/>
          </p:nvPr>
        </p:nvSpPr>
        <p:spPr>
          <a:xfrm>
            <a:off x="457194" y="8653463"/>
            <a:ext cx="17373600" cy="5478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9pPr>
          </a:lstStyle>
          <a:p>
            <a:endParaRPr/>
          </a:p>
        </p:txBody>
      </p:sp>
      <p:sp>
        <p:nvSpPr>
          <p:cNvPr id="82" name="Google Shape;82;p34"/>
          <p:cNvSpPr txBox="1">
            <a:spLocks noGrp="1"/>
          </p:cNvSpPr>
          <p:nvPr>
            <p:ph type="title"/>
          </p:nvPr>
        </p:nvSpPr>
        <p:spPr>
          <a:xfrm>
            <a:off x="457199" y="468141"/>
            <a:ext cx="17373600" cy="6015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27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83" name="Google Shape;83;p34"/>
          <p:cNvSpPr txBox="1">
            <a:spLocks noGrp="1"/>
          </p:cNvSpPr>
          <p:nvPr>
            <p:ph type="body" idx="1"/>
          </p:nvPr>
        </p:nvSpPr>
        <p:spPr>
          <a:xfrm>
            <a:off x="457200" y="1182518"/>
            <a:ext cx="17373600" cy="4749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0"/>
              </a:spcBef>
              <a:spcAft>
                <a:spcPts val="0"/>
              </a:spcAft>
              <a:buClr>
                <a:srgbClr val="797979"/>
              </a:buClr>
              <a:buSzPts val="2700"/>
              <a:buNone/>
              <a:defRPr sz="2700">
                <a:solidFill>
                  <a:srgbClr val="797979"/>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84" name="Google Shape;84;p34"/>
          <p:cNvSpPr txBox="1">
            <a:spLocks noGrp="1"/>
          </p:cNvSpPr>
          <p:nvPr>
            <p:ph type="body" idx="2"/>
          </p:nvPr>
        </p:nvSpPr>
        <p:spPr>
          <a:xfrm>
            <a:off x="457200" y="1828800"/>
            <a:ext cx="17373600" cy="6629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rgbClr val="3F3F3F"/>
              </a:buClr>
              <a:buSzPts val="2700"/>
              <a:buNone/>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85" name="Google Shape;85;p34"/>
          <p:cNvSpPr txBox="1"/>
          <p:nvPr/>
        </p:nvSpPr>
        <p:spPr>
          <a:xfrm>
            <a:off x="17202150" y="9744075"/>
            <a:ext cx="628800" cy="400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D1D1E6"/>
                </a:solidFill>
                <a:latin typeface="Arial"/>
                <a:ea typeface="Arial"/>
                <a:cs typeface="Arial"/>
                <a:sym typeface="Arial"/>
              </a:rPr>
              <a:t>‹#›</a:t>
            </a:fld>
            <a:endParaRPr sz="1500" b="0" i="0" u="none" strike="noStrike" cap="none">
              <a:solidFill>
                <a:srgbClr val="D1D1E6"/>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p Layout">
  <p:cSld name="Map Layout">
    <p:spTree>
      <p:nvGrpSpPr>
        <p:cNvPr id="1" name="Shape 86"/>
        <p:cNvGrpSpPr/>
        <p:nvPr/>
      </p:nvGrpSpPr>
      <p:grpSpPr>
        <a:xfrm>
          <a:off x="0" y="0"/>
          <a:ext cx="0" cy="0"/>
          <a:chOff x="0" y="0"/>
          <a:chExt cx="0" cy="0"/>
        </a:xfrm>
      </p:grpSpPr>
      <p:sp>
        <p:nvSpPr>
          <p:cNvPr id="87" name="Google Shape;87;p35"/>
          <p:cNvSpPr txBox="1"/>
          <p:nvPr/>
        </p:nvSpPr>
        <p:spPr>
          <a:xfrm>
            <a:off x="17202150" y="9744075"/>
            <a:ext cx="628800" cy="400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D1D1E6"/>
                </a:solidFill>
                <a:latin typeface="Arial"/>
                <a:ea typeface="Arial"/>
                <a:cs typeface="Arial"/>
                <a:sym typeface="Arial"/>
              </a:rPr>
              <a:t>‹#›</a:t>
            </a:fld>
            <a:endParaRPr sz="1500" b="0" i="0" u="none" strike="noStrike" cap="none">
              <a:solidFill>
                <a:srgbClr val="D1D1E6"/>
              </a:solidFill>
              <a:latin typeface="Arial"/>
              <a:ea typeface="Arial"/>
              <a:cs typeface="Arial"/>
              <a:sym typeface="Arial"/>
            </a:endParaRPr>
          </a:p>
        </p:txBody>
      </p:sp>
      <p:grpSp>
        <p:nvGrpSpPr>
          <p:cNvPr id="88" name="Google Shape;88;p35"/>
          <p:cNvGrpSpPr/>
          <p:nvPr/>
        </p:nvGrpSpPr>
        <p:grpSpPr>
          <a:xfrm>
            <a:off x="2123574" y="1738515"/>
            <a:ext cx="14040854" cy="7387107"/>
            <a:chOff x="1415716" y="1159010"/>
            <a:chExt cx="9360569" cy="4924738"/>
          </a:xfrm>
        </p:grpSpPr>
        <p:pic>
          <p:nvPicPr>
            <p:cNvPr id="89" name="Google Shape;89;p35"/>
            <p:cNvPicPr preferRelativeResize="0"/>
            <p:nvPr/>
          </p:nvPicPr>
          <p:blipFill rotWithShape="1">
            <a:blip r:embed="rId2">
              <a:alphaModFix/>
            </a:blip>
            <a:srcRect t="4956" b="4956"/>
            <a:stretch/>
          </p:blipFill>
          <p:spPr>
            <a:xfrm>
              <a:off x="1415716" y="1159010"/>
              <a:ext cx="9360569" cy="4924738"/>
            </a:xfrm>
            <a:prstGeom prst="rect">
              <a:avLst/>
            </a:prstGeom>
            <a:noFill/>
            <a:ln>
              <a:noFill/>
            </a:ln>
          </p:spPr>
        </p:pic>
        <p:sp>
          <p:nvSpPr>
            <p:cNvPr id="90" name="Google Shape;90;p35"/>
            <p:cNvSpPr/>
            <p:nvPr/>
          </p:nvSpPr>
          <p:spPr>
            <a:xfrm>
              <a:off x="5113519" y="2996665"/>
              <a:ext cx="84525" cy="84525"/>
            </a:xfrm>
            <a:prstGeom prst="ellipse">
              <a:avLst/>
            </a:prstGeom>
            <a:solidFill>
              <a:schemeClr val="accent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91" name="Google Shape;91;p35"/>
            <p:cNvSpPr/>
            <p:nvPr/>
          </p:nvSpPr>
          <p:spPr>
            <a:xfrm>
              <a:off x="8709457" y="5372327"/>
              <a:ext cx="84525" cy="84525"/>
            </a:xfrm>
            <a:prstGeom prst="ellipse">
              <a:avLst/>
            </a:prstGeom>
            <a:solidFill>
              <a:schemeClr val="accent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92" name="Google Shape;92;p35"/>
            <p:cNvSpPr/>
            <p:nvPr/>
          </p:nvSpPr>
          <p:spPr>
            <a:xfrm>
              <a:off x="10233616" y="5804198"/>
              <a:ext cx="84525" cy="84525"/>
            </a:xfrm>
            <a:prstGeom prst="ellipse">
              <a:avLst/>
            </a:prstGeom>
            <a:solidFill>
              <a:schemeClr val="accent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93" name="Google Shape;93;p35"/>
            <p:cNvSpPr/>
            <p:nvPr/>
          </p:nvSpPr>
          <p:spPr>
            <a:xfrm>
              <a:off x="9973876" y="3276405"/>
              <a:ext cx="84525" cy="84525"/>
            </a:xfrm>
            <a:prstGeom prst="ellipse">
              <a:avLst/>
            </a:prstGeom>
            <a:solidFill>
              <a:schemeClr val="accent2"/>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94" name="Google Shape;94;p35"/>
            <p:cNvSpPr txBox="1"/>
            <p:nvPr/>
          </p:nvSpPr>
          <p:spPr>
            <a:xfrm>
              <a:off x="4783105" y="2696988"/>
              <a:ext cx="745352" cy="361149"/>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accent1"/>
                  </a:solidFill>
                  <a:latin typeface="Arial"/>
                  <a:ea typeface="Arial"/>
                  <a:cs typeface="Arial"/>
                  <a:sym typeface="Arial"/>
                </a:rPr>
                <a:t>SASB </a:t>
              </a:r>
              <a:br>
                <a:rPr lang="en-US" sz="1400" b="1" i="0" u="none" strike="noStrike" cap="none">
                  <a:solidFill>
                    <a:schemeClr val="accent1"/>
                  </a:solidFill>
                  <a:latin typeface="Arial"/>
                  <a:ea typeface="Arial"/>
                  <a:cs typeface="Arial"/>
                  <a:sym typeface="Arial"/>
                </a:rPr>
              </a:br>
              <a:r>
                <a:rPr lang="en-US" sz="1400" b="1" i="0" u="none" strike="noStrike" cap="none">
                  <a:solidFill>
                    <a:schemeClr val="accent1"/>
                  </a:solidFill>
                  <a:latin typeface="Arial"/>
                  <a:ea typeface="Arial"/>
                  <a:cs typeface="Arial"/>
                  <a:sym typeface="Arial"/>
                </a:rPr>
                <a:t>GAS</a:t>
              </a:r>
              <a:endParaRPr sz="2100" b="0" i="0" u="none" strike="noStrike" cap="none">
                <a:solidFill>
                  <a:srgbClr val="000000"/>
                </a:solidFill>
                <a:latin typeface="Arial"/>
                <a:ea typeface="Arial"/>
                <a:cs typeface="Arial"/>
                <a:sym typeface="Arial"/>
              </a:endParaRPr>
            </a:p>
          </p:txBody>
        </p:sp>
        <p:sp>
          <p:nvSpPr>
            <p:cNvPr id="95" name="Google Shape;95;p35"/>
            <p:cNvSpPr txBox="1"/>
            <p:nvPr/>
          </p:nvSpPr>
          <p:spPr>
            <a:xfrm>
              <a:off x="8351103" y="5150644"/>
              <a:ext cx="801232" cy="159518"/>
            </a:xfrm>
            <a:prstGeom prst="rect">
              <a:avLst/>
            </a:prstGeom>
            <a:solidFill>
              <a:srgbClr val="ECF1D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accent1"/>
                  </a:solidFill>
                  <a:latin typeface="Arial"/>
                  <a:ea typeface="Arial"/>
                  <a:cs typeface="Arial"/>
                  <a:sym typeface="Arial"/>
                </a:rPr>
                <a:t>CENDERE OIL</a:t>
              </a:r>
              <a:endParaRPr sz="2100" b="0" i="0" u="none" strike="noStrike" cap="none">
                <a:solidFill>
                  <a:srgbClr val="000000"/>
                </a:solidFill>
                <a:latin typeface="Arial"/>
                <a:ea typeface="Arial"/>
                <a:cs typeface="Arial"/>
                <a:sym typeface="Arial"/>
              </a:endParaRPr>
            </a:p>
          </p:txBody>
        </p:sp>
        <p:sp>
          <p:nvSpPr>
            <p:cNvPr id="96" name="Google Shape;96;p35"/>
            <p:cNvSpPr txBox="1"/>
            <p:nvPr/>
          </p:nvSpPr>
          <p:spPr>
            <a:xfrm>
              <a:off x="9980042" y="5485994"/>
              <a:ext cx="433164" cy="238204"/>
            </a:xfrm>
            <a:prstGeom prst="rect">
              <a:avLst/>
            </a:prstGeom>
            <a:solidFill>
              <a:srgbClr val="ECF1D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accent1"/>
                  </a:solidFill>
                  <a:latin typeface="Arial"/>
                  <a:ea typeface="Arial"/>
                  <a:cs typeface="Arial"/>
                  <a:sym typeface="Arial"/>
                </a:rPr>
                <a:t>BAKUK </a:t>
              </a:r>
              <a:br>
                <a:rPr lang="en-US" sz="1400" b="1" i="0" u="none" strike="noStrike" cap="none">
                  <a:solidFill>
                    <a:schemeClr val="accent1"/>
                  </a:solidFill>
                  <a:latin typeface="Arial"/>
                  <a:ea typeface="Arial"/>
                  <a:cs typeface="Arial"/>
                  <a:sym typeface="Arial"/>
                </a:rPr>
              </a:br>
              <a:r>
                <a:rPr lang="en-US" sz="1400" b="1" i="0" u="none" strike="noStrike" cap="none">
                  <a:solidFill>
                    <a:schemeClr val="accent1"/>
                  </a:solidFill>
                  <a:latin typeface="Arial"/>
                  <a:ea typeface="Arial"/>
                  <a:cs typeface="Arial"/>
                  <a:sym typeface="Arial"/>
                </a:rPr>
                <a:t>GAS</a:t>
              </a:r>
              <a:endParaRPr sz="2100" b="0" i="0" u="none" strike="noStrike" cap="none">
                <a:solidFill>
                  <a:srgbClr val="000000"/>
                </a:solidFill>
                <a:latin typeface="Arial"/>
                <a:ea typeface="Arial"/>
                <a:cs typeface="Arial"/>
                <a:sym typeface="Arial"/>
              </a:endParaRPr>
            </a:p>
          </p:txBody>
        </p:sp>
        <p:sp>
          <p:nvSpPr>
            <p:cNvPr id="97" name="Google Shape;97;p35"/>
            <p:cNvSpPr txBox="1"/>
            <p:nvPr/>
          </p:nvSpPr>
          <p:spPr>
            <a:xfrm>
              <a:off x="9643462" y="3420203"/>
              <a:ext cx="745352" cy="238204"/>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accent2"/>
                  </a:solidFill>
                  <a:latin typeface="Arial"/>
                  <a:ea typeface="Arial"/>
                  <a:cs typeface="Arial"/>
                  <a:sym typeface="Arial"/>
                </a:rPr>
                <a:t>DERECIK </a:t>
              </a:r>
              <a:br>
                <a:rPr lang="en-US" sz="1400" b="1" i="0" u="none" strike="noStrike" cap="none">
                  <a:solidFill>
                    <a:schemeClr val="accent2"/>
                  </a:solidFill>
                  <a:latin typeface="Arial"/>
                  <a:ea typeface="Arial"/>
                  <a:cs typeface="Arial"/>
                  <a:sym typeface="Arial"/>
                </a:rPr>
              </a:br>
              <a:r>
                <a:rPr lang="en-US" sz="1400" b="1" i="0" u="none" strike="noStrike" cap="none">
                  <a:solidFill>
                    <a:schemeClr val="accent2"/>
                  </a:solidFill>
                  <a:latin typeface="Arial"/>
                  <a:ea typeface="Arial"/>
                  <a:cs typeface="Arial"/>
                  <a:sym typeface="Arial"/>
                </a:rPr>
                <a:t>OIL</a:t>
              </a:r>
              <a:endParaRPr sz="2100" b="0" i="0" u="none" strike="noStrike" cap="none">
                <a:solidFill>
                  <a:srgbClr val="000000"/>
                </a:solidFill>
                <a:latin typeface="Arial"/>
                <a:ea typeface="Arial"/>
                <a:cs typeface="Arial"/>
                <a:sym typeface="Arial"/>
              </a:endParaRPr>
            </a:p>
          </p:txBody>
        </p:sp>
        <p:sp>
          <p:nvSpPr>
            <p:cNvPr id="98" name="Google Shape;98;p35"/>
            <p:cNvSpPr txBox="1"/>
            <p:nvPr/>
          </p:nvSpPr>
          <p:spPr>
            <a:xfrm>
              <a:off x="4205560" y="1265172"/>
              <a:ext cx="745352" cy="238204"/>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accent2"/>
                  </a:solidFill>
                  <a:latin typeface="Arial"/>
                  <a:ea typeface="Arial"/>
                  <a:cs typeface="Arial"/>
                  <a:sym typeface="Arial"/>
                </a:rPr>
                <a:t>VRANINO </a:t>
              </a:r>
              <a:br>
                <a:rPr lang="en-US" sz="1400" b="1" i="0" u="none" strike="noStrike" cap="none" dirty="0">
                  <a:solidFill>
                    <a:schemeClr val="accent2"/>
                  </a:solidFill>
                  <a:latin typeface="Arial"/>
                  <a:ea typeface="Arial"/>
                  <a:cs typeface="Arial"/>
                  <a:sym typeface="Arial"/>
                </a:rPr>
              </a:br>
              <a:r>
                <a:rPr lang="en-US" sz="1400" b="1" i="0" u="none" strike="noStrike" cap="none" dirty="0">
                  <a:solidFill>
                    <a:schemeClr val="accent2"/>
                  </a:solidFill>
                  <a:latin typeface="Arial"/>
                  <a:ea typeface="Arial"/>
                  <a:cs typeface="Arial"/>
                  <a:sym typeface="Arial"/>
                </a:rPr>
                <a:t>1-11 GAS</a:t>
              </a:r>
              <a:endParaRPr sz="2100" b="0" i="0" u="none" strike="noStrike" cap="none" dirty="0">
                <a:solidFill>
                  <a:srgbClr val="000000"/>
                </a:solidFill>
                <a:latin typeface="Arial"/>
                <a:ea typeface="Arial"/>
                <a:cs typeface="Arial"/>
                <a:sym typeface="Arial"/>
              </a:endParaRPr>
            </a:p>
          </p:txBody>
        </p:sp>
        <p:grpSp>
          <p:nvGrpSpPr>
            <p:cNvPr id="99" name="Google Shape;99;p35"/>
            <p:cNvGrpSpPr/>
            <p:nvPr/>
          </p:nvGrpSpPr>
          <p:grpSpPr>
            <a:xfrm>
              <a:off x="3822009" y="1342012"/>
              <a:ext cx="346425" cy="84525"/>
              <a:chOff x="3822009" y="1409220"/>
              <a:chExt cx="346425" cy="84525"/>
            </a:xfrm>
          </p:grpSpPr>
          <p:sp>
            <p:nvSpPr>
              <p:cNvPr id="100" name="Google Shape;100;p35"/>
              <p:cNvSpPr/>
              <p:nvPr/>
            </p:nvSpPr>
            <p:spPr>
              <a:xfrm>
                <a:off x="3822009" y="1409220"/>
                <a:ext cx="84525" cy="84525"/>
              </a:xfrm>
              <a:prstGeom prst="ellipse">
                <a:avLst/>
              </a:prstGeom>
              <a:solidFill>
                <a:schemeClr val="accent2"/>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cxnSp>
            <p:nvCxnSpPr>
              <p:cNvPr id="101" name="Google Shape;101;p35"/>
              <p:cNvCxnSpPr>
                <a:stCxn id="100" idx="6"/>
              </p:cNvCxnSpPr>
              <p:nvPr/>
            </p:nvCxnSpPr>
            <p:spPr>
              <a:xfrm>
                <a:off x="3906534" y="1451483"/>
                <a:ext cx="261900" cy="0"/>
              </a:xfrm>
              <a:prstGeom prst="straightConnector1">
                <a:avLst/>
              </a:prstGeom>
              <a:noFill/>
              <a:ln w="9525" cap="rnd" cmpd="sng">
                <a:solidFill>
                  <a:schemeClr val="accent2"/>
                </a:solidFill>
                <a:prstDash val="solid"/>
                <a:miter lim="800000"/>
                <a:headEnd type="none" w="sm" len="sm"/>
                <a:tailEnd type="none" w="sm" len="sm"/>
              </a:ln>
            </p:spPr>
          </p:cxnSp>
        </p:grpSp>
      </p:grpSp>
      <p:sp>
        <p:nvSpPr>
          <p:cNvPr id="102" name="Google Shape;102;p35"/>
          <p:cNvSpPr txBox="1">
            <a:spLocks noGrp="1"/>
          </p:cNvSpPr>
          <p:nvPr>
            <p:ph type="title"/>
          </p:nvPr>
        </p:nvSpPr>
        <p:spPr>
          <a:xfrm>
            <a:off x="457199" y="425558"/>
            <a:ext cx="17373600" cy="11892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27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Map Layout">
  <p:cSld name="2_Map Layout">
    <p:spTree>
      <p:nvGrpSpPr>
        <p:cNvPr id="1" name="Shape 103"/>
        <p:cNvGrpSpPr/>
        <p:nvPr/>
      </p:nvGrpSpPr>
      <p:grpSpPr>
        <a:xfrm>
          <a:off x="0" y="0"/>
          <a:ext cx="0" cy="0"/>
          <a:chOff x="0" y="0"/>
          <a:chExt cx="0" cy="0"/>
        </a:xfrm>
      </p:grpSpPr>
      <p:sp>
        <p:nvSpPr>
          <p:cNvPr id="104" name="Google Shape;104;p36"/>
          <p:cNvSpPr>
            <a:spLocks noGrp="1"/>
          </p:cNvSpPr>
          <p:nvPr>
            <p:ph type="pic" idx="2"/>
          </p:nvPr>
        </p:nvSpPr>
        <p:spPr>
          <a:xfrm>
            <a:off x="457199" y="1897760"/>
            <a:ext cx="17373600" cy="7217700"/>
          </a:xfrm>
          <a:prstGeom prst="rect">
            <a:avLst/>
          </a:prstGeom>
          <a:noFill/>
          <a:ln>
            <a:noFill/>
          </a:ln>
        </p:spPr>
      </p:sp>
      <p:sp>
        <p:nvSpPr>
          <p:cNvPr id="105" name="Google Shape;105;p36"/>
          <p:cNvSpPr txBox="1"/>
          <p:nvPr/>
        </p:nvSpPr>
        <p:spPr>
          <a:xfrm>
            <a:off x="17202150" y="9744075"/>
            <a:ext cx="628800" cy="400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D1D1E6"/>
                </a:solidFill>
                <a:latin typeface="Arial"/>
                <a:ea typeface="Arial"/>
                <a:cs typeface="Arial"/>
                <a:sym typeface="Arial"/>
              </a:rPr>
              <a:t>‹#›</a:t>
            </a:fld>
            <a:endParaRPr sz="1500" b="0" i="0" u="none" strike="noStrike" cap="none">
              <a:solidFill>
                <a:srgbClr val="D1D1E6"/>
              </a:solidFill>
              <a:latin typeface="Arial"/>
              <a:ea typeface="Arial"/>
              <a:cs typeface="Arial"/>
              <a:sym typeface="Arial"/>
            </a:endParaRPr>
          </a:p>
        </p:txBody>
      </p:sp>
      <p:sp>
        <p:nvSpPr>
          <p:cNvPr id="106" name="Google Shape;106;p36"/>
          <p:cNvSpPr txBox="1">
            <a:spLocks noGrp="1"/>
          </p:cNvSpPr>
          <p:nvPr>
            <p:ph type="title"/>
          </p:nvPr>
        </p:nvSpPr>
        <p:spPr>
          <a:xfrm>
            <a:off x="457199" y="425558"/>
            <a:ext cx="17373600" cy="11892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27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Map Layout">
  <p:cSld name="1_Map Layout">
    <p:spTree>
      <p:nvGrpSpPr>
        <p:cNvPr id="1" name="Shape 107"/>
        <p:cNvGrpSpPr/>
        <p:nvPr/>
      </p:nvGrpSpPr>
      <p:grpSpPr>
        <a:xfrm>
          <a:off x="0" y="0"/>
          <a:ext cx="0" cy="0"/>
          <a:chOff x="0" y="0"/>
          <a:chExt cx="0" cy="0"/>
        </a:xfrm>
      </p:grpSpPr>
      <p:sp>
        <p:nvSpPr>
          <p:cNvPr id="108" name="Google Shape;108;p37"/>
          <p:cNvSpPr txBox="1">
            <a:spLocks noGrp="1"/>
          </p:cNvSpPr>
          <p:nvPr>
            <p:ph type="title"/>
          </p:nvPr>
        </p:nvSpPr>
        <p:spPr>
          <a:xfrm>
            <a:off x="457199" y="425558"/>
            <a:ext cx="17373600" cy="11892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4800"/>
              <a:buFont typeface="Arial"/>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109" name="Google Shape;109;p37"/>
          <p:cNvSpPr txBox="1"/>
          <p:nvPr/>
        </p:nvSpPr>
        <p:spPr>
          <a:xfrm>
            <a:off x="17202150" y="9744075"/>
            <a:ext cx="628800" cy="400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D1D1E6"/>
                </a:solidFill>
                <a:latin typeface="Arial"/>
                <a:ea typeface="Arial"/>
                <a:cs typeface="Arial"/>
                <a:sym typeface="Arial"/>
              </a:rPr>
              <a:t>‹#›</a:t>
            </a:fld>
            <a:endParaRPr sz="1500" b="0" i="0" u="none" strike="noStrike" cap="none">
              <a:solidFill>
                <a:srgbClr val="D1D1E6"/>
              </a:solidFill>
              <a:latin typeface="Arial"/>
              <a:ea typeface="Arial"/>
              <a:cs typeface="Arial"/>
              <a:sym typeface="Arial"/>
            </a:endParaRPr>
          </a:p>
        </p:txBody>
      </p:sp>
      <p:sp>
        <p:nvSpPr>
          <p:cNvPr id="110" name="Google Shape;110;p37"/>
          <p:cNvSpPr/>
          <p:nvPr/>
        </p:nvSpPr>
        <p:spPr>
          <a:xfrm>
            <a:off x="1938902" y="2060510"/>
            <a:ext cx="7033500" cy="548700"/>
          </a:xfrm>
          <a:prstGeom prst="rect">
            <a:avLst/>
          </a:prstGeom>
          <a:noFill/>
          <a:ln>
            <a:noFill/>
          </a:ln>
        </p:spPr>
        <p:txBody>
          <a:bodyPr spcFirstLastPara="1" wrap="square" lIns="0" tIns="68550" rIns="137150" bIns="68550" anchor="ctr" anchorCtr="0">
            <a:noAutofit/>
          </a:bodyPr>
          <a:lstStyle/>
          <a:p>
            <a:pPr marL="0" marR="0" lvl="0" indent="0" algn="l" rtl="0">
              <a:lnSpc>
                <a:spcPct val="100000"/>
              </a:lnSpc>
              <a:spcBef>
                <a:spcPts val="0"/>
              </a:spcBef>
              <a:spcAft>
                <a:spcPts val="0"/>
              </a:spcAft>
              <a:buClr>
                <a:srgbClr val="000000"/>
              </a:buClr>
              <a:buSzPts val="2700"/>
              <a:buFont typeface="Arial"/>
              <a:buNone/>
            </a:pPr>
            <a:r>
              <a:rPr lang="en-US" sz="2700" b="1" i="0" u="none" strike="noStrike" cap="none">
                <a:solidFill>
                  <a:schemeClr val="accent1"/>
                </a:solidFill>
                <a:latin typeface="Arial"/>
                <a:ea typeface="Arial"/>
                <a:cs typeface="Arial"/>
                <a:sym typeface="Arial"/>
              </a:rPr>
              <a:t>Productive Fields</a:t>
            </a:r>
            <a:endParaRPr sz="2100" b="0" i="0" u="none" strike="noStrike" cap="none">
              <a:solidFill>
                <a:srgbClr val="000000"/>
              </a:solidFill>
              <a:latin typeface="Arial"/>
              <a:ea typeface="Arial"/>
              <a:cs typeface="Arial"/>
              <a:sym typeface="Arial"/>
            </a:endParaRPr>
          </a:p>
        </p:txBody>
      </p:sp>
      <p:sp>
        <p:nvSpPr>
          <p:cNvPr id="111" name="Google Shape;111;p37"/>
          <p:cNvSpPr/>
          <p:nvPr/>
        </p:nvSpPr>
        <p:spPr>
          <a:xfrm>
            <a:off x="10880034" y="2060507"/>
            <a:ext cx="6950700" cy="548700"/>
          </a:xfrm>
          <a:prstGeom prst="rect">
            <a:avLst/>
          </a:prstGeom>
          <a:noFill/>
          <a:ln>
            <a:noFill/>
          </a:ln>
        </p:spPr>
        <p:txBody>
          <a:bodyPr spcFirstLastPara="1" wrap="square" lIns="0" tIns="68550" rIns="137150" bIns="68550" anchor="ctr" anchorCtr="0">
            <a:noAutofit/>
          </a:bodyPr>
          <a:lstStyle/>
          <a:p>
            <a:pPr marL="0" marR="0" lvl="0" indent="0" algn="l" rtl="0">
              <a:lnSpc>
                <a:spcPct val="100000"/>
              </a:lnSpc>
              <a:spcBef>
                <a:spcPts val="0"/>
              </a:spcBef>
              <a:spcAft>
                <a:spcPts val="0"/>
              </a:spcAft>
              <a:buClr>
                <a:srgbClr val="000000"/>
              </a:buClr>
              <a:buSzPts val="2700"/>
              <a:buFont typeface="Arial"/>
              <a:buNone/>
            </a:pPr>
            <a:r>
              <a:rPr lang="en-US" sz="2700" b="1" i="0" u="none" strike="noStrike" cap="none">
                <a:solidFill>
                  <a:schemeClr val="accent2"/>
                </a:solidFill>
                <a:latin typeface="Arial"/>
                <a:ea typeface="Arial"/>
                <a:cs typeface="Arial"/>
                <a:sym typeface="Arial"/>
              </a:rPr>
              <a:t>Exploration Licenses</a:t>
            </a:r>
            <a:endParaRPr sz="2100" b="0" i="0" u="none" strike="noStrike" cap="none">
              <a:solidFill>
                <a:srgbClr val="000000"/>
              </a:solidFill>
              <a:latin typeface="Arial"/>
              <a:ea typeface="Arial"/>
              <a:cs typeface="Arial"/>
              <a:sym typeface="Arial"/>
            </a:endParaRPr>
          </a:p>
        </p:txBody>
      </p:sp>
      <p:grpSp>
        <p:nvGrpSpPr>
          <p:cNvPr id="112" name="Google Shape;112;p37"/>
          <p:cNvGrpSpPr/>
          <p:nvPr/>
        </p:nvGrpSpPr>
        <p:grpSpPr>
          <a:xfrm>
            <a:off x="457171" y="1741792"/>
            <a:ext cx="1185813" cy="1185813"/>
            <a:chOff x="304799" y="1149324"/>
            <a:chExt cx="558266" cy="558266"/>
          </a:xfrm>
        </p:grpSpPr>
        <p:grpSp>
          <p:nvGrpSpPr>
            <p:cNvPr id="113" name="Google Shape;113;p37"/>
            <p:cNvGrpSpPr/>
            <p:nvPr/>
          </p:nvGrpSpPr>
          <p:grpSpPr>
            <a:xfrm>
              <a:off x="304799" y="1149324"/>
              <a:ext cx="558266" cy="558266"/>
              <a:chOff x="304799" y="4620126"/>
              <a:chExt cx="558266" cy="558266"/>
            </a:xfrm>
          </p:grpSpPr>
          <p:sp>
            <p:nvSpPr>
              <p:cNvPr id="114" name="Google Shape;114;p37"/>
              <p:cNvSpPr/>
              <p:nvPr/>
            </p:nvSpPr>
            <p:spPr>
              <a:xfrm>
                <a:off x="304799" y="4620126"/>
                <a:ext cx="558266" cy="558266"/>
              </a:xfrm>
              <a:prstGeom prst="flowChartConnector">
                <a:avLst/>
              </a:prstGeom>
              <a:noFill/>
              <a:ln w="9525" cap="flat" cmpd="sng">
                <a:solidFill>
                  <a:schemeClr val="accent1"/>
                </a:solidFill>
                <a:prstDash val="solid"/>
                <a:miter lim="800000"/>
                <a:headEnd type="none" w="sm" len="sm"/>
                <a:tailEnd type="none" w="sm" len="sm"/>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115" name="Google Shape;115;p37"/>
              <p:cNvSpPr/>
              <p:nvPr/>
            </p:nvSpPr>
            <p:spPr>
              <a:xfrm>
                <a:off x="332873" y="4648200"/>
                <a:ext cx="502118" cy="502118"/>
              </a:xfrm>
              <a:prstGeom prst="flowChartConnector">
                <a:avLst/>
              </a:prstGeom>
              <a:solidFill>
                <a:schemeClr val="accent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grpSp>
        <p:pic>
          <p:nvPicPr>
            <p:cNvPr id="116" name="Google Shape;116;p37"/>
            <p:cNvPicPr preferRelativeResize="0"/>
            <p:nvPr/>
          </p:nvPicPr>
          <p:blipFill rotWithShape="1">
            <a:blip r:embed="rId2">
              <a:alphaModFix/>
            </a:blip>
            <a:srcRect/>
            <a:stretch/>
          </p:blipFill>
          <p:spPr>
            <a:xfrm>
              <a:off x="429676" y="1279342"/>
              <a:ext cx="308512" cy="298230"/>
            </a:xfrm>
            <a:prstGeom prst="rect">
              <a:avLst/>
            </a:prstGeom>
            <a:noFill/>
            <a:ln>
              <a:noFill/>
            </a:ln>
          </p:spPr>
        </p:pic>
      </p:grpSp>
      <p:grpSp>
        <p:nvGrpSpPr>
          <p:cNvPr id="117" name="Google Shape;117;p37"/>
          <p:cNvGrpSpPr/>
          <p:nvPr/>
        </p:nvGrpSpPr>
        <p:grpSpPr>
          <a:xfrm>
            <a:off x="9333360" y="1741896"/>
            <a:ext cx="1185864" cy="1185864"/>
            <a:chOff x="6222240" y="1161264"/>
            <a:chExt cx="790576" cy="790576"/>
          </a:xfrm>
        </p:grpSpPr>
        <p:grpSp>
          <p:nvGrpSpPr>
            <p:cNvPr id="118" name="Google Shape;118;p37"/>
            <p:cNvGrpSpPr/>
            <p:nvPr/>
          </p:nvGrpSpPr>
          <p:grpSpPr>
            <a:xfrm>
              <a:off x="6222240" y="1161264"/>
              <a:ext cx="790576" cy="790576"/>
              <a:chOff x="304799" y="4620126"/>
              <a:chExt cx="558266" cy="558266"/>
            </a:xfrm>
          </p:grpSpPr>
          <p:sp>
            <p:nvSpPr>
              <p:cNvPr id="119" name="Google Shape;119;p37"/>
              <p:cNvSpPr/>
              <p:nvPr/>
            </p:nvSpPr>
            <p:spPr>
              <a:xfrm>
                <a:off x="304799" y="4620126"/>
                <a:ext cx="558266" cy="558266"/>
              </a:xfrm>
              <a:prstGeom prst="flowChartConnector">
                <a:avLst/>
              </a:prstGeom>
              <a:noFill/>
              <a:ln w="9525" cap="flat" cmpd="sng">
                <a:solidFill>
                  <a:schemeClr val="accent2"/>
                </a:solidFill>
                <a:prstDash val="solid"/>
                <a:miter lim="800000"/>
                <a:headEnd type="none" w="sm" len="sm"/>
                <a:tailEnd type="none" w="sm" len="sm"/>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120" name="Google Shape;120;p37"/>
              <p:cNvSpPr/>
              <p:nvPr/>
            </p:nvSpPr>
            <p:spPr>
              <a:xfrm>
                <a:off x="332873" y="4648200"/>
                <a:ext cx="502118" cy="502118"/>
              </a:xfrm>
              <a:prstGeom prst="flowChartConnector">
                <a:avLst/>
              </a:prstGeom>
              <a:solidFill>
                <a:schemeClr val="accent2"/>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grpSp>
        <p:pic>
          <p:nvPicPr>
            <p:cNvPr id="121" name="Google Shape;121;p37"/>
            <p:cNvPicPr preferRelativeResize="0"/>
            <p:nvPr/>
          </p:nvPicPr>
          <p:blipFill rotWithShape="1">
            <a:blip r:embed="rId3">
              <a:alphaModFix/>
            </a:blip>
            <a:srcRect/>
            <a:stretch/>
          </p:blipFill>
          <p:spPr>
            <a:xfrm>
              <a:off x="6412345" y="1373671"/>
              <a:ext cx="410366" cy="365762"/>
            </a:xfrm>
            <a:prstGeom prst="rect">
              <a:avLst/>
            </a:prstGeom>
            <a:noFill/>
            <a:ln>
              <a:noFill/>
            </a:ln>
          </p:spPr>
        </p:pic>
      </p:grpSp>
      <p:sp>
        <p:nvSpPr>
          <p:cNvPr id="122" name="Google Shape;122;p37"/>
          <p:cNvSpPr txBox="1">
            <a:spLocks noGrp="1"/>
          </p:cNvSpPr>
          <p:nvPr>
            <p:ph type="body" idx="1"/>
          </p:nvPr>
        </p:nvSpPr>
        <p:spPr>
          <a:xfrm>
            <a:off x="457196" y="3534306"/>
            <a:ext cx="8515500" cy="985800"/>
          </a:xfrm>
          <a:prstGeom prst="rect">
            <a:avLst/>
          </a:prstGeom>
          <a:noFill/>
          <a:ln>
            <a:noFill/>
          </a:ln>
        </p:spPr>
        <p:txBody>
          <a:bodyPr spcFirstLastPara="1" wrap="square" lIns="137150" tIns="0" rIns="0" bIns="0" anchor="t" anchorCtr="0">
            <a:noAutofit/>
          </a:bodyPr>
          <a:lstStyle>
            <a:lvl1pPr marL="457200" marR="0" lvl="0" indent="-342900" algn="l">
              <a:lnSpc>
                <a:spcPct val="100000"/>
              </a:lnSpc>
              <a:spcBef>
                <a:spcPts val="900"/>
              </a:spcBef>
              <a:spcAft>
                <a:spcPts val="0"/>
              </a:spcAft>
              <a:buClr>
                <a:schemeClr val="accent1"/>
              </a:buClr>
              <a:buSzPts val="1800"/>
              <a:buFont typeface="Arial"/>
              <a:buChar char="•"/>
              <a:defRPr sz="1800"/>
            </a:lvl1pPr>
            <a:lvl2pPr marL="914400" lvl="1" indent="-400050" algn="l">
              <a:lnSpc>
                <a:spcPct val="100000"/>
              </a:lnSpc>
              <a:spcBef>
                <a:spcPts val="900"/>
              </a:spcBef>
              <a:spcAft>
                <a:spcPts val="0"/>
              </a:spcAft>
              <a:buSzPts val="2700"/>
              <a:buFont typeface="Arial"/>
              <a:buChar char="•"/>
              <a:defRPr/>
            </a:lvl2pPr>
            <a:lvl3pPr marL="1371600" lvl="2" indent="-381000" algn="l">
              <a:lnSpc>
                <a:spcPct val="100000"/>
              </a:lnSpc>
              <a:spcBef>
                <a:spcPts val="900"/>
              </a:spcBef>
              <a:spcAft>
                <a:spcPts val="0"/>
              </a:spcAft>
              <a:buClr>
                <a:srgbClr val="3F3F3F"/>
              </a:buClr>
              <a:buSzPts val="2400"/>
              <a:buFont typeface="Arial"/>
              <a:buChar char="•"/>
              <a:defRPr/>
            </a:lvl3pPr>
            <a:lvl4pPr marL="1828800" lvl="3" indent="-361950" algn="l">
              <a:lnSpc>
                <a:spcPct val="100000"/>
              </a:lnSpc>
              <a:spcBef>
                <a:spcPts val="900"/>
              </a:spcBef>
              <a:spcAft>
                <a:spcPts val="0"/>
              </a:spcAft>
              <a:buClr>
                <a:srgbClr val="3F3F3F"/>
              </a:buClr>
              <a:buSzPts val="2100"/>
              <a:buFont typeface="Arial"/>
              <a:buChar char="•"/>
              <a:defRPr/>
            </a:lvl4pPr>
            <a:lvl5pPr marL="2286000" lvl="4" indent="-342900" algn="l">
              <a:lnSpc>
                <a:spcPct val="100000"/>
              </a:lnSpc>
              <a:spcBef>
                <a:spcPts val="900"/>
              </a:spcBef>
              <a:spcAft>
                <a:spcPts val="0"/>
              </a:spcAft>
              <a:buSzPts val="1800"/>
              <a:buFont typeface="Arial"/>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23" name="Google Shape;123;p37"/>
          <p:cNvSpPr txBox="1">
            <a:spLocks noGrp="1"/>
          </p:cNvSpPr>
          <p:nvPr>
            <p:ph type="body" idx="2"/>
          </p:nvPr>
        </p:nvSpPr>
        <p:spPr>
          <a:xfrm>
            <a:off x="457200" y="3110451"/>
            <a:ext cx="8496300" cy="387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900"/>
              </a:spcBef>
              <a:spcAft>
                <a:spcPts val="0"/>
              </a:spcAft>
              <a:buClr>
                <a:schemeClr val="accent1"/>
              </a:buClr>
              <a:buSzPts val="2100"/>
              <a:buNone/>
              <a:defRPr sz="2100" b="1">
                <a:solidFill>
                  <a:schemeClr val="accent1"/>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24" name="Google Shape;124;p37"/>
          <p:cNvSpPr txBox="1">
            <a:spLocks noGrp="1"/>
          </p:cNvSpPr>
          <p:nvPr>
            <p:ph type="body" idx="3"/>
          </p:nvPr>
        </p:nvSpPr>
        <p:spPr>
          <a:xfrm>
            <a:off x="457196" y="5117114"/>
            <a:ext cx="8515500" cy="985800"/>
          </a:xfrm>
          <a:prstGeom prst="rect">
            <a:avLst/>
          </a:prstGeom>
          <a:noFill/>
          <a:ln>
            <a:noFill/>
          </a:ln>
        </p:spPr>
        <p:txBody>
          <a:bodyPr spcFirstLastPara="1" wrap="square" lIns="137150" tIns="0" rIns="0" bIns="0" anchor="t" anchorCtr="0">
            <a:noAutofit/>
          </a:bodyPr>
          <a:lstStyle>
            <a:lvl1pPr marL="457200" marR="0" lvl="0" indent="-342900" algn="l">
              <a:lnSpc>
                <a:spcPct val="100000"/>
              </a:lnSpc>
              <a:spcBef>
                <a:spcPts val="900"/>
              </a:spcBef>
              <a:spcAft>
                <a:spcPts val="0"/>
              </a:spcAft>
              <a:buClr>
                <a:schemeClr val="accent1"/>
              </a:buClr>
              <a:buSzPts val="1800"/>
              <a:buFont typeface="Arial"/>
              <a:buChar char="•"/>
              <a:defRPr sz="1800"/>
            </a:lvl1pPr>
            <a:lvl2pPr marL="914400" lvl="1" indent="-400050" algn="l">
              <a:lnSpc>
                <a:spcPct val="100000"/>
              </a:lnSpc>
              <a:spcBef>
                <a:spcPts val="900"/>
              </a:spcBef>
              <a:spcAft>
                <a:spcPts val="0"/>
              </a:spcAft>
              <a:buSzPts val="2700"/>
              <a:buFont typeface="Arial"/>
              <a:buChar char="•"/>
              <a:defRPr/>
            </a:lvl2pPr>
            <a:lvl3pPr marL="1371600" lvl="2" indent="-381000" algn="l">
              <a:lnSpc>
                <a:spcPct val="100000"/>
              </a:lnSpc>
              <a:spcBef>
                <a:spcPts val="900"/>
              </a:spcBef>
              <a:spcAft>
                <a:spcPts val="0"/>
              </a:spcAft>
              <a:buClr>
                <a:srgbClr val="3F3F3F"/>
              </a:buClr>
              <a:buSzPts val="2400"/>
              <a:buFont typeface="Arial"/>
              <a:buChar char="•"/>
              <a:defRPr/>
            </a:lvl3pPr>
            <a:lvl4pPr marL="1828800" lvl="3" indent="-361950" algn="l">
              <a:lnSpc>
                <a:spcPct val="100000"/>
              </a:lnSpc>
              <a:spcBef>
                <a:spcPts val="900"/>
              </a:spcBef>
              <a:spcAft>
                <a:spcPts val="0"/>
              </a:spcAft>
              <a:buClr>
                <a:srgbClr val="3F3F3F"/>
              </a:buClr>
              <a:buSzPts val="2100"/>
              <a:buFont typeface="Arial"/>
              <a:buChar char="•"/>
              <a:defRPr/>
            </a:lvl4pPr>
            <a:lvl5pPr marL="2286000" lvl="4" indent="-342900" algn="l">
              <a:lnSpc>
                <a:spcPct val="100000"/>
              </a:lnSpc>
              <a:spcBef>
                <a:spcPts val="900"/>
              </a:spcBef>
              <a:spcAft>
                <a:spcPts val="0"/>
              </a:spcAft>
              <a:buSzPts val="1800"/>
              <a:buFont typeface="Arial"/>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25" name="Google Shape;125;p37"/>
          <p:cNvSpPr txBox="1">
            <a:spLocks noGrp="1"/>
          </p:cNvSpPr>
          <p:nvPr>
            <p:ph type="body" idx="4"/>
          </p:nvPr>
        </p:nvSpPr>
        <p:spPr>
          <a:xfrm>
            <a:off x="457200" y="4684818"/>
            <a:ext cx="8496300" cy="387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900"/>
              </a:spcBef>
              <a:spcAft>
                <a:spcPts val="0"/>
              </a:spcAft>
              <a:buClr>
                <a:schemeClr val="accent1"/>
              </a:buClr>
              <a:buSzPts val="2100"/>
              <a:buNone/>
              <a:defRPr sz="2100" b="1">
                <a:solidFill>
                  <a:schemeClr val="accent1"/>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26" name="Google Shape;126;p37"/>
          <p:cNvSpPr txBox="1">
            <a:spLocks noGrp="1"/>
          </p:cNvSpPr>
          <p:nvPr>
            <p:ph type="body" idx="5"/>
          </p:nvPr>
        </p:nvSpPr>
        <p:spPr>
          <a:xfrm>
            <a:off x="457196" y="6699921"/>
            <a:ext cx="8515500" cy="985800"/>
          </a:xfrm>
          <a:prstGeom prst="rect">
            <a:avLst/>
          </a:prstGeom>
          <a:noFill/>
          <a:ln>
            <a:noFill/>
          </a:ln>
        </p:spPr>
        <p:txBody>
          <a:bodyPr spcFirstLastPara="1" wrap="square" lIns="137150" tIns="0" rIns="0" bIns="0" anchor="t" anchorCtr="0">
            <a:noAutofit/>
          </a:bodyPr>
          <a:lstStyle>
            <a:lvl1pPr marL="457200" marR="0" lvl="0" indent="-342900" algn="l">
              <a:lnSpc>
                <a:spcPct val="100000"/>
              </a:lnSpc>
              <a:spcBef>
                <a:spcPts val="900"/>
              </a:spcBef>
              <a:spcAft>
                <a:spcPts val="0"/>
              </a:spcAft>
              <a:buClr>
                <a:schemeClr val="accent1"/>
              </a:buClr>
              <a:buSzPts val="1800"/>
              <a:buFont typeface="Arial"/>
              <a:buChar char="•"/>
              <a:defRPr sz="1800"/>
            </a:lvl1pPr>
            <a:lvl2pPr marL="914400" lvl="1" indent="-400050" algn="l">
              <a:lnSpc>
                <a:spcPct val="100000"/>
              </a:lnSpc>
              <a:spcBef>
                <a:spcPts val="900"/>
              </a:spcBef>
              <a:spcAft>
                <a:spcPts val="0"/>
              </a:spcAft>
              <a:buSzPts val="2700"/>
              <a:buFont typeface="Arial"/>
              <a:buChar char="•"/>
              <a:defRPr/>
            </a:lvl2pPr>
            <a:lvl3pPr marL="1371600" lvl="2" indent="-381000" algn="l">
              <a:lnSpc>
                <a:spcPct val="100000"/>
              </a:lnSpc>
              <a:spcBef>
                <a:spcPts val="900"/>
              </a:spcBef>
              <a:spcAft>
                <a:spcPts val="0"/>
              </a:spcAft>
              <a:buClr>
                <a:srgbClr val="3F3F3F"/>
              </a:buClr>
              <a:buSzPts val="2400"/>
              <a:buFont typeface="Arial"/>
              <a:buChar char="•"/>
              <a:defRPr/>
            </a:lvl3pPr>
            <a:lvl4pPr marL="1828800" lvl="3" indent="-361950" algn="l">
              <a:lnSpc>
                <a:spcPct val="100000"/>
              </a:lnSpc>
              <a:spcBef>
                <a:spcPts val="900"/>
              </a:spcBef>
              <a:spcAft>
                <a:spcPts val="0"/>
              </a:spcAft>
              <a:buClr>
                <a:srgbClr val="3F3F3F"/>
              </a:buClr>
              <a:buSzPts val="2100"/>
              <a:buFont typeface="Arial"/>
              <a:buChar char="•"/>
              <a:defRPr/>
            </a:lvl4pPr>
            <a:lvl5pPr marL="2286000" lvl="4" indent="-342900" algn="l">
              <a:lnSpc>
                <a:spcPct val="100000"/>
              </a:lnSpc>
              <a:spcBef>
                <a:spcPts val="900"/>
              </a:spcBef>
              <a:spcAft>
                <a:spcPts val="0"/>
              </a:spcAft>
              <a:buSzPts val="1800"/>
              <a:buFont typeface="Arial"/>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27" name="Google Shape;127;p37"/>
          <p:cNvSpPr txBox="1">
            <a:spLocks noGrp="1"/>
          </p:cNvSpPr>
          <p:nvPr>
            <p:ph type="body" idx="6"/>
          </p:nvPr>
        </p:nvSpPr>
        <p:spPr>
          <a:xfrm>
            <a:off x="457200" y="6266528"/>
            <a:ext cx="8496300" cy="387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900"/>
              </a:spcBef>
              <a:spcAft>
                <a:spcPts val="0"/>
              </a:spcAft>
              <a:buClr>
                <a:schemeClr val="accent1"/>
              </a:buClr>
              <a:buSzPts val="2100"/>
              <a:buNone/>
              <a:defRPr sz="2100" b="1">
                <a:solidFill>
                  <a:schemeClr val="accent1"/>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28" name="Google Shape;128;p37"/>
          <p:cNvSpPr txBox="1">
            <a:spLocks noGrp="1"/>
          </p:cNvSpPr>
          <p:nvPr>
            <p:ph type="body" idx="7"/>
          </p:nvPr>
        </p:nvSpPr>
        <p:spPr>
          <a:xfrm>
            <a:off x="457196" y="8282727"/>
            <a:ext cx="8515500" cy="985800"/>
          </a:xfrm>
          <a:prstGeom prst="rect">
            <a:avLst/>
          </a:prstGeom>
          <a:noFill/>
          <a:ln>
            <a:noFill/>
          </a:ln>
        </p:spPr>
        <p:txBody>
          <a:bodyPr spcFirstLastPara="1" wrap="square" lIns="137150" tIns="0" rIns="0" bIns="0" anchor="t" anchorCtr="0">
            <a:noAutofit/>
          </a:bodyPr>
          <a:lstStyle>
            <a:lvl1pPr marL="457200" marR="0" lvl="0" indent="-342900" algn="l">
              <a:lnSpc>
                <a:spcPct val="100000"/>
              </a:lnSpc>
              <a:spcBef>
                <a:spcPts val="900"/>
              </a:spcBef>
              <a:spcAft>
                <a:spcPts val="0"/>
              </a:spcAft>
              <a:buClr>
                <a:schemeClr val="accent1"/>
              </a:buClr>
              <a:buSzPts val="1800"/>
              <a:buFont typeface="Arial"/>
              <a:buChar char="•"/>
              <a:defRPr sz="1800"/>
            </a:lvl1pPr>
            <a:lvl2pPr marL="914400" lvl="1" indent="-400050" algn="l">
              <a:lnSpc>
                <a:spcPct val="100000"/>
              </a:lnSpc>
              <a:spcBef>
                <a:spcPts val="900"/>
              </a:spcBef>
              <a:spcAft>
                <a:spcPts val="0"/>
              </a:spcAft>
              <a:buSzPts val="2700"/>
              <a:buFont typeface="Arial"/>
              <a:buChar char="•"/>
              <a:defRPr/>
            </a:lvl2pPr>
            <a:lvl3pPr marL="1371600" lvl="2" indent="-381000" algn="l">
              <a:lnSpc>
                <a:spcPct val="100000"/>
              </a:lnSpc>
              <a:spcBef>
                <a:spcPts val="900"/>
              </a:spcBef>
              <a:spcAft>
                <a:spcPts val="0"/>
              </a:spcAft>
              <a:buClr>
                <a:srgbClr val="3F3F3F"/>
              </a:buClr>
              <a:buSzPts val="2400"/>
              <a:buFont typeface="Arial"/>
              <a:buChar char="•"/>
              <a:defRPr/>
            </a:lvl3pPr>
            <a:lvl4pPr marL="1828800" lvl="3" indent="-361950" algn="l">
              <a:lnSpc>
                <a:spcPct val="100000"/>
              </a:lnSpc>
              <a:spcBef>
                <a:spcPts val="900"/>
              </a:spcBef>
              <a:spcAft>
                <a:spcPts val="0"/>
              </a:spcAft>
              <a:buClr>
                <a:srgbClr val="3F3F3F"/>
              </a:buClr>
              <a:buSzPts val="2100"/>
              <a:buFont typeface="Arial"/>
              <a:buChar char="•"/>
              <a:defRPr/>
            </a:lvl4pPr>
            <a:lvl5pPr marL="2286000" lvl="4" indent="-342900" algn="l">
              <a:lnSpc>
                <a:spcPct val="100000"/>
              </a:lnSpc>
              <a:spcBef>
                <a:spcPts val="900"/>
              </a:spcBef>
              <a:spcAft>
                <a:spcPts val="0"/>
              </a:spcAft>
              <a:buSzPts val="1800"/>
              <a:buFont typeface="Arial"/>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29" name="Google Shape;129;p37"/>
          <p:cNvSpPr txBox="1">
            <a:spLocks noGrp="1"/>
          </p:cNvSpPr>
          <p:nvPr>
            <p:ph type="body" idx="8"/>
          </p:nvPr>
        </p:nvSpPr>
        <p:spPr>
          <a:xfrm>
            <a:off x="457200" y="7848239"/>
            <a:ext cx="8496300" cy="387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900"/>
              </a:spcBef>
              <a:spcAft>
                <a:spcPts val="0"/>
              </a:spcAft>
              <a:buClr>
                <a:schemeClr val="accent1"/>
              </a:buClr>
              <a:buSzPts val="2100"/>
              <a:buNone/>
              <a:defRPr sz="2100" b="1">
                <a:solidFill>
                  <a:schemeClr val="accent1"/>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30" name="Google Shape;130;p37"/>
          <p:cNvSpPr txBox="1">
            <a:spLocks noGrp="1"/>
          </p:cNvSpPr>
          <p:nvPr>
            <p:ph type="body" idx="9"/>
          </p:nvPr>
        </p:nvSpPr>
        <p:spPr>
          <a:xfrm>
            <a:off x="9333360" y="3534306"/>
            <a:ext cx="8497500" cy="985800"/>
          </a:xfrm>
          <a:prstGeom prst="rect">
            <a:avLst/>
          </a:prstGeom>
          <a:noFill/>
          <a:ln>
            <a:noFill/>
          </a:ln>
        </p:spPr>
        <p:txBody>
          <a:bodyPr spcFirstLastPara="1" wrap="square" lIns="137150" tIns="0" rIns="0" bIns="0" anchor="t" anchorCtr="0">
            <a:noAutofit/>
          </a:bodyPr>
          <a:lstStyle>
            <a:lvl1pPr marL="457200" marR="0" lvl="0" indent="-342900" algn="l">
              <a:lnSpc>
                <a:spcPct val="100000"/>
              </a:lnSpc>
              <a:spcBef>
                <a:spcPts val="900"/>
              </a:spcBef>
              <a:spcAft>
                <a:spcPts val="0"/>
              </a:spcAft>
              <a:buClr>
                <a:schemeClr val="accent2"/>
              </a:buClr>
              <a:buSzPts val="1800"/>
              <a:buFont typeface="Arial"/>
              <a:buChar char="•"/>
              <a:defRPr sz="1800"/>
            </a:lvl1pPr>
            <a:lvl2pPr marL="914400" lvl="1" indent="-400050" algn="l">
              <a:lnSpc>
                <a:spcPct val="100000"/>
              </a:lnSpc>
              <a:spcBef>
                <a:spcPts val="900"/>
              </a:spcBef>
              <a:spcAft>
                <a:spcPts val="0"/>
              </a:spcAft>
              <a:buSzPts val="2700"/>
              <a:buFont typeface="Arial"/>
              <a:buChar char="•"/>
              <a:defRPr/>
            </a:lvl2pPr>
            <a:lvl3pPr marL="1371600" lvl="2" indent="-381000" algn="l">
              <a:lnSpc>
                <a:spcPct val="100000"/>
              </a:lnSpc>
              <a:spcBef>
                <a:spcPts val="900"/>
              </a:spcBef>
              <a:spcAft>
                <a:spcPts val="0"/>
              </a:spcAft>
              <a:buClr>
                <a:srgbClr val="3F3F3F"/>
              </a:buClr>
              <a:buSzPts val="2400"/>
              <a:buFont typeface="Arial"/>
              <a:buChar char="•"/>
              <a:defRPr/>
            </a:lvl3pPr>
            <a:lvl4pPr marL="1828800" lvl="3" indent="-361950" algn="l">
              <a:lnSpc>
                <a:spcPct val="100000"/>
              </a:lnSpc>
              <a:spcBef>
                <a:spcPts val="900"/>
              </a:spcBef>
              <a:spcAft>
                <a:spcPts val="0"/>
              </a:spcAft>
              <a:buClr>
                <a:srgbClr val="3F3F3F"/>
              </a:buClr>
              <a:buSzPts val="2100"/>
              <a:buFont typeface="Arial"/>
              <a:buChar char="•"/>
              <a:defRPr/>
            </a:lvl4pPr>
            <a:lvl5pPr marL="2286000" lvl="4" indent="-342900" algn="l">
              <a:lnSpc>
                <a:spcPct val="100000"/>
              </a:lnSpc>
              <a:spcBef>
                <a:spcPts val="900"/>
              </a:spcBef>
              <a:spcAft>
                <a:spcPts val="0"/>
              </a:spcAft>
              <a:buSzPts val="1800"/>
              <a:buFont typeface="Arial"/>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31" name="Google Shape;131;p37"/>
          <p:cNvSpPr txBox="1">
            <a:spLocks noGrp="1"/>
          </p:cNvSpPr>
          <p:nvPr>
            <p:ph type="body" idx="13"/>
          </p:nvPr>
        </p:nvSpPr>
        <p:spPr>
          <a:xfrm>
            <a:off x="9333321" y="3110451"/>
            <a:ext cx="8478300" cy="387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900"/>
              </a:spcBef>
              <a:spcAft>
                <a:spcPts val="0"/>
              </a:spcAft>
              <a:buClr>
                <a:schemeClr val="accent2"/>
              </a:buClr>
              <a:buSzPts val="2100"/>
              <a:buNone/>
              <a:defRPr sz="2100" b="1">
                <a:solidFill>
                  <a:schemeClr val="accent2"/>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32" name="Google Shape;132;p37"/>
          <p:cNvSpPr txBox="1">
            <a:spLocks noGrp="1"/>
          </p:cNvSpPr>
          <p:nvPr>
            <p:ph type="body" idx="14"/>
          </p:nvPr>
        </p:nvSpPr>
        <p:spPr>
          <a:xfrm>
            <a:off x="9333360" y="5117114"/>
            <a:ext cx="8497500" cy="985800"/>
          </a:xfrm>
          <a:prstGeom prst="rect">
            <a:avLst/>
          </a:prstGeom>
          <a:noFill/>
          <a:ln>
            <a:noFill/>
          </a:ln>
        </p:spPr>
        <p:txBody>
          <a:bodyPr spcFirstLastPara="1" wrap="square" lIns="137150" tIns="0" rIns="0" bIns="0" anchor="t" anchorCtr="0">
            <a:noAutofit/>
          </a:bodyPr>
          <a:lstStyle>
            <a:lvl1pPr marL="457200" marR="0" lvl="0" indent="-342900" algn="l">
              <a:lnSpc>
                <a:spcPct val="100000"/>
              </a:lnSpc>
              <a:spcBef>
                <a:spcPts val="900"/>
              </a:spcBef>
              <a:spcAft>
                <a:spcPts val="0"/>
              </a:spcAft>
              <a:buClr>
                <a:schemeClr val="accent2"/>
              </a:buClr>
              <a:buSzPts val="1800"/>
              <a:buFont typeface="Arial"/>
              <a:buChar char="•"/>
              <a:defRPr sz="1800"/>
            </a:lvl1pPr>
            <a:lvl2pPr marL="914400" lvl="1" indent="-400050" algn="l">
              <a:lnSpc>
                <a:spcPct val="100000"/>
              </a:lnSpc>
              <a:spcBef>
                <a:spcPts val="900"/>
              </a:spcBef>
              <a:spcAft>
                <a:spcPts val="0"/>
              </a:spcAft>
              <a:buSzPts val="2700"/>
              <a:buFont typeface="Arial"/>
              <a:buChar char="•"/>
              <a:defRPr/>
            </a:lvl2pPr>
            <a:lvl3pPr marL="1371600" lvl="2" indent="-381000" algn="l">
              <a:lnSpc>
                <a:spcPct val="100000"/>
              </a:lnSpc>
              <a:spcBef>
                <a:spcPts val="900"/>
              </a:spcBef>
              <a:spcAft>
                <a:spcPts val="0"/>
              </a:spcAft>
              <a:buClr>
                <a:srgbClr val="3F3F3F"/>
              </a:buClr>
              <a:buSzPts val="2400"/>
              <a:buFont typeface="Arial"/>
              <a:buChar char="•"/>
              <a:defRPr/>
            </a:lvl3pPr>
            <a:lvl4pPr marL="1828800" lvl="3" indent="-361950" algn="l">
              <a:lnSpc>
                <a:spcPct val="100000"/>
              </a:lnSpc>
              <a:spcBef>
                <a:spcPts val="900"/>
              </a:spcBef>
              <a:spcAft>
                <a:spcPts val="0"/>
              </a:spcAft>
              <a:buClr>
                <a:srgbClr val="3F3F3F"/>
              </a:buClr>
              <a:buSzPts val="2100"/>
              <a:buFont typeface="Arial"/>
              <a:buChar char="•"/>
              <a:defRPr/>
            </a:lvl4pPr>
            <a:lvl5pPr marL="2286000" lvl="4" indent="-342900" algn="l">
              <a:lnSpc>
                <a:spcPct val="100000"/>
              </a:lnSpc>
              <a:spcBef>
                <a:spcPts val="900"/>
              </a:spcBef>
              <a:spcAft>
                <a:spcPts val="0"/>
              </a:spcAft>
              <a:buSzPts val="1800"/>
              <a:buFont typeface="Arial"/>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33" name="Google Shape;133;p37"/>
          <p:cNvSpPr txBox="1">
            <a:spLocks noGrp="1"/>
          </p:cNvSpPr>
          <p:nvPr>
            <p:ph type="body" idx="15"/>
          </p:nvPr>
        </p:nvSpPr>
        <p:spPr>
          <a:xfrm>
            <a:off x="9333321" y="4684818"/>
            <a:ext cx="8478300" cy="387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900"/>
              </a:spcBef>
              <a:spcAft>
                <a:spcPts val="0"/>
              </a:spcAft>
              <a:buClr>
                <a:schemeClr val="accent2"/>
              </a:buClr>
              <a:buSzPts val="2100"/>
              <a:buNone/>
              <a:defRPr sz="2100" b="1">
                <a:solidFill>
                  <a:schemeClr val="accent2"/>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34" name="Google Shape;134;p37"/>
          <p:cNvSpPr txBox="1">
            <a:spLocks noGrp="1"/>
          </p:cNvSpPr>
          <p:nvPr>
            <p:ph type="body" idx="16"/>
          </p:nvPr>
        </p:nvSpPr>
        <p:spPr>
          <a:xfrm>
            <a:off x="9333360" y="6699921"/>
            <a:ext cx="8497500" cy="985800"/>
          </a:xfrm>
          <a:prstGeom prst="rect">
            <a:avLst/>
          </a:prstGeom>
          <a:noFill/>
          <a:ln>
            <a:noFill/>
          </a:ln>
        </p:spPr>
        <p:txBody>
          <a:bodyPr spcFirstLastPara="1" wrap="square" lIns="137150" tIns="0" rIns="0" bIns="0" anchor="t" anchorCtr="0">
            <a:noAutofit/>
          </a:bodyPr>
          <a:lstStyle>
            <a:lvl1pPr marL="457200" marR="0" lvl="0" indent="-342900" algn="l">
              <a:lnSpc>
                <a:spcPct val="100000"/>
              </a:lnSpc>
              <a:spcBef>
                <a:spcPts val="900"/>
              </a:spcBef>
              <a:spcAft>
                <a:spcPts val="0"/>
              </a:spcAft>
              <a:buClr>
                <a:schemeClr val="accent2"/>
              </a:buClr>
              <a:buSzPts val="1800"/>
              <a:buFont typeface="Arial"/>
              <a:buChar char="•"/>
              <a:defRPr sz="1800"/>
            </a:lvl1pPr>
            <a:lvl2pPr marL="914400" lvl="1" indent="-400050" algn="l">
              <a:lnSpc>
                <a:spcPct val="100000"/>
              </a:lnSpc>
              <a:spcBef>
                <a:spcPts val="900"/>
              </a:spcBef>
              <a:spcAft>
                <a:spcPts val="0"/>
              </a:spcAft>
              <a:buSzPts val="2700"/>
              <a:buFont typeface="Arial"/>
              <a:buChar char="•"/>
              <a:defRPr/>
            </a:lvl2pPr>
            <a:lvl3pPr marL="1371600" lvl="2" indent="-381000" algn="l">
              <a:lnSpc>
                <a:spcPct val="100000"/>
              </a:lnSpc>
              <a:spcBef>
                <a:spcPts val="900"/>
              </a:spcBef>
              <a:spcAft>
                <a:spcPts val="0"/>
              </a:spcAft>
              <a:buClr>
                <a:srgbClr val="3F3F3F"/>
              </a:buClr>
              <a:buSzPts val="2400"/>
              <a:buFont typeface="Arial"/>
              <a:buChar char="•"/>
              <a:defRPr/>
            </a:lvl3pPr>
            <a:lvl4pPr marL="1828800" lvl="3" indent="-361950" algn="l">
              <a:lnSpc>
                <a:spcPct val="100000"/>
              </a:lnSpc>
              <a:spcBef>
                <a:spcPts val="900"/>
              </a:spcBef>
              <a:spcAft>
                <a:spcPts val="0"/>
              </a:spcAft>
              <a:buClr>
                <a:srgbClr val="3F3F3F"/>
              </a:buClr>
              <a:buSzPts val="2100"/>
              <a:buFont typeface="Arial"/>
              <a:buChar char="•"/>
              <a:defRPr/>
            </a:lvl4pPr>
            <a:lvl5pPr marL="2286000" lvl="4" indent="-342900" algn="l">
              <a:lnSpc>
                <a:spcPct val="100000"/>
              </a:lnSpc>
              <a:spcBef>
                <a:spcPts val="900"/>
              </a:spcBef>
              <a:spcAft>
                <a:spcPts val="0"/>
              </a:spcAft>
              <a:buSzPts val="1800"/>
              <a:buFont typeface="Arial"/>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35" name="Google Shape;135;p37"/>
          <p:cNvSpPr txBox="1">
            <a:spLocks noGrp="1"/>
          </p:cNvSpPr>
          <p:nvPr>
            <p:ph type="body" idx="17"/>
          </p:nvPr>
        </p:nvSpPr>
        <p:spPr>
          <a:xfrm>
            <a:off x="9333321" y="6266528"/>
            <a:ext cx="8478300" cy="387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900"/>
              </a:spcBef>
              <a:spcAft>
                <a:spcPts val="0"/>
              </a:spcAft>
              <a:buClr>
                <a:schemeClr val="accent2"/>
              </a:buClr>
              <a:buSzPts val="2100"/>
              <a:buNone/>
              <a:defRPr sz="2100" b="1">
                <a:solidFill>
                  <a:schemeClr val="accent2"/>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36" name="Google Shape;136;p37"/>
          <p:cNvSpPr txBox="1">
            <a:spLocks noGrp="1"/>
          </p:cNvSpPr>
          <p:nvPr>
            <p:ph type="body" idx="18"/>
          </p:nvPr>
        </p:nvSpPr>
        <p:spPr>
          <a:xfrm>
            <a:off x="9333360" y="8282727"/>
            <a:ext cx="8497500" cy="985800"/>
          </a:xfrm>
          <a:prstGeom prst="rect">
            <a:avLst/>
          </a:prstGeom>
          <a:noFill/>
          <a:ln>
            <a:noFill/>
          </a:ln>
        </p:spPr>
        <p:txBody>
          <a:bodyPr spcFirstLastPara="1" wrap="square" lIns="137150" tIns="0" rIns="0" bIns="0" anchor="t" anchorCtr="0">
            <a:noAutofit/>
          </a:bodyPr>
          <a:lstStyle>
            <a:lvl1pPr marL="457200" marR="0" lvl="0" indent="-342900" algn="l">
              <a:lnSpc>
                <a:spcPct val="100000"/>
              </a:lnSpc>
              <a:spcBef>
                <a:spcPts val="900"/>
              </a:spcBef>
              <a:spcAft>
                <a:spcPts val="0"/>
              </a:spcAft>
              <a:buClr>
                <a:schemeClr val="accent2"/>
              </a:buClr>
              <a:buSzPts val="1800"/>
              <a:buFont typeface="Arial"/>
              <a:buChar char="•"/>
              <a:defRPr sz="1800"/>
            </a:lvl1pPr>
            <a:lvl2pPr marL="914400" lvl="1" indent="-400050" algn="l">
              <a:lnSpc>
                <a:spcPct val="100000"/>
              </a:lnSpc>
              <a:spcBef>
                <a:spcPts val="900"/>
              </a:spcBef>
              <a:spcAft>
                <a:spcPts val="0"/>
              </a:spcAft>
              <a:buSzPts val="2700"/>
              <a:buFont typeface="Arial"/>
              <a:buChar char="•"/>
              <a:defRPr/>
            </a:lvl2pPr>
            <a:lvl3pPr marL="1371600" lvl="2" indent="-381000" algn="l">
              <a:lnSpc>
                <a:spcPct val="100000"/>
              </a:lnSpc>
              <a:spcBef>
                <a:spcPts val="900"/>
              </a:spcBef>
              <a:spcAft>
                <a:spcPts val="0"/>
              </a:spcAft>
              <a:buClr>
                <a:srgbClr val="3F3F3F"/>
              </a:buClr>
              <a:buSzPts val="2400"/>
              <a:buFont typeface="Arial"/>
              <a:buChar char="•"/>
              <a:defRPr/>
            </a:lvl3pPr>
            <a:lvl4pPr marL="1828800" lvl="3" indent="-361950" algn="l">
              <a:lnSpc>
                <a:spcPct val="100000"/>
              </a:lnSpc>
              <a:spcBef>
                <a:spcPts val="900"/>
              </a:spcBef>
              <a:spcAft>
                <a:spcPts val="0"/>
              </a:spcAft>
              <a:buClr>
                <a:srgbClr val="3F3F3F"/>
              </a:buClr>
              <a:buSzPts val="2100"/>
              <a:buFont typeface="Arial"/>
              <a:buChar char="•"/>
              <a:defRPr/>
            </a:lvl4pPr>
            <a:lvl5pPr marL="2286000" lvl="4" indent="-342900" algn="l">
              <a:lnSpc>
                <a:spcPct val="100000"/>
              </a:lnSpc>
              <a:spcBef>
                <a:spcPts val="900"/>
              </a:spcBef>
              <a:spcAft>
                <a:spcPts val="0"/>
              </a:spcAft>
              <a:buSzPts val="1800"/>
              <a:buFont typeface="Arial"/>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37" name="Google Shape;137;p37"/>
          <p:cNvSpPr txBox="1">
            <a:spLocks noGrp="1"/>
          </p:cNvSpPr>
          <p:nvPr>
            <p:ph type="body" idx="19"/>
          </p:nvPr>
        </p:nvSpPr>
        <p:spPr>
          <a:xfrm>
            <a:off x="9333321" y="7848239"/>
            <a:ext cx="8478300" cy="387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900"/>
              </a:spcBef>
              <a:spcAft>
                <a:spcPts val="0"/>
              </a:spcAft>
              <a:buClr>
                <a:schemeClr val="accent2"/>
              </a:buClr>
              <a:buSzPts val="2100"/>
              <a:buNone/>
              <a:defRPr sz="2100" b="1">
                <a:solidFill>
                  <a:schemeClr val="accent2"/>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cxnSp>
        <p:nvCxnSpPr>
          <p:cNvPr id="138" name="Google Shape;138;p37"/>
          <p:cNvCxnSpPr/>
          <p:nvPr/>
        </p:nvCxnSpPr>
        <p:spPr>
          <a:xfrm rot="10800000">
            <a:off x="9144002" y="1851891"/>
            <a:ext cx="0" cy="7389600"/>
          </a:xfrm>
          <a:prstGeom prst="straightConnector1">
            <a:avLst/>
          </a:prstGeom>
          <a:noFill/>
          <a:ln w="9525" cap="flat" cmpd="sng">
            <a:solidFill>
              <a:srgbClr val="D8D8D8"/>
            </a:solidFill>
            <a:prstDash val="solid"/>
            <a:miter lim="800000"/>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457199" y="425558"/>
            <a:ext cx="17373600" cy="11892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rgbClr val="3F3F3F"/>
              </a:buClr>
              <a:buSzPts val="4800"/>
              <a:buFont typeface="Kanit"/>
              <a:buNone/>
              <a:defRPr sz="4800" b="1" i="0" u="none" strike="noStrike" cap="none">
                <a:solidFill>
                  <a:srgbClr val="3F3F3F"/>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endParaRPr/>
          </a:p>
        </p:txBody>
      </p:sp>
      <p:sp>
        <p:nvSpPr>
          <p:cNvPr id="11" name="Google Shape;11;p23"/>
          <p:cNvSpPr txBox="1">
            <a:spLocks noGrp="1"/>
          </p:cNvSpPr>
          <p:nvPr>
            <p:ph type="body" idx="1"/>
          </p:nvPr>
        </p:nvSpPr>
        <p:spPr>
          <a:xfrm>
            <a:off x="457200" y="1828800"/>
            <a:ext cx="17373600" cy="66186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900"/>
              </a:spcBef>
              <a:spcAft>
                <a:spcPts val="0"/>
              </a:spcAft>
              <a:buClr>
                <a:srgbClr val="3F3F3F"/>
              </a:buClr>
              <a:buSzPts val="3000"/>
              <a:buFont typeface="Inter"/>
              <a:buNone/>
              <a:defRPr sz="3000" b="0" i="0" u="none" strike="noStrike" cap="none">
                <a:solidFill>
                  <a:srgbClr val="3F3F3F"/>
                </a:solidFill>
                <a:latin typeface="Inter"/>
                <a:ea typeface="Inter"/>
                <a:cs typeface="Inter"/>
                <a:sym typeface="Inter"/>
              </a:defRPr>
            </a:lvl1pPr>
            <a:lvl2pPr marL="914400" marR="0" lvl="1" indent="-400050" algn="l" rtl="0">
              <a:lnSpc>
                <a:spcPct val="100000"/>
              </a:lnSpc>
              <a:spcBef>
                <a:spcPts val="900"/>
              </a:spcBef>
              <a:spcAft>
                <a:spcPts val="0"/>
              </a:spcAft>
              <a:buClr>
                <a:schemeClr val="accent1"/>
              </a:buClr>
              <a:buSzPts val="2700"/>
              <a:buFont typeface="Inter"/>
              <a:buChar char="•"/>
              <a:defRPr sz="2700" b="0" i="0" u="none" strike="noStrike" cap="none">
                <a:solidFill>
                  <a:srgbClr val="3F3F3F"/>
                </a:solidFill>
                <a:latin typeface="Inter"/>
                <a:ea typeface="Inter"/>
                <a:cs typeface="Inter"/>
                <a:sym typeface="Inter"/>
              </a:defRPr>
            </a:lvl2pPr>
            <a:lvl3pPr marL="1371600" marR="0" lvl="2" indent="-381000" algn="l" rtl="0">
              <a:lnSpc>
                <a:spcPct val="100000"/>
              </a:lnSpc>
              <a:spcBef>
                <a:spcPts val="900"/>
              </a:spcBef>
              <a:spcAft>
                <a:spcPts val="0"/>
              </a:spcAft>
              <a:buClr>
                <a:srgbClr val="3F3F3F"/>
              </a:buClr>
              <a:buSzPts val="2400"/>
              <a:buFont typeface="Inter"/>
              <a:buChar char="–"/>
              <a:defRPr sz="2400" b="0" i="0" u="none" strike="noStrike" cap="none">
                <a:solidFill>
                  <a:srgbClr val="3F3F3F"/>
                </a:solidFill>
                <a:latin typeface="Inter"/>
                <a:ea typeface="Inter"/>
                <a:cs typeface="Inter"/>
                <a:sym typeface="Inter"/>
              </a:defRPr>
            </a:lvl3pPr>
            <a:lvl4pPr marL="1828800" marR="0" lvl="3" indent="-361950" algn="l" rtl="0">
              <a:lnSpc>
                <a:spcPct val="100000"/>
              </a:lnSpc>
              <a:spcBef>
                <a:spcPts val="900"/>
              </a:spcBef>
              <a:spcAft>
                <a:spcPts val="0"/>
              </a:spcAft>
              <a:buClr>
                <a:srgbClr val="3F3F3F"/>
              </a:buClr>
              <a:buSzPts val="2100"/>
              <a:buFont typeface="Inter"/>
              <a:buChar char="•"/>
              <a:defRPr sz="2100" b="0" i="0" u="none" strike="noStrike" cap="none">
                <a:solidFill>
                  <a:srgbClr val="3F3F3F"/>
                </a:solidFill>
                <a:latin typeface="Inter"/>
                <a:ea typeface="Inter"/>
                <a:cs typeface="Inter"/>
                <a:sym typeface="Inter"/>
              </a:defRPr>
            </a:lvl4pPr>
            <a:lvl5pPr marL="2286000" marR="0" lvl="4" indent="-342900" algn="l" rtl="0">
              <a:lnSpc>
                <a:spcPct val="100000"/>
              </a:lnSpc>
              <a:spcBef>
                <a:spcPts val="900"/>
              </a:spcBef>
              <a:spcAft>
                <a:spcPts val="0"/>
              </a:spcAft>
              <a:buClr>
                <a:srgbClr val="4D7FBD"/>
              </a:buClr>
              <a:buSzPts val="1800"/>
              <a:buFont typeface="Inter"/>
              <a:buChar char="–"/>
              <a:defRPr sz="1800" b="0" i="0" u="none" strike="noStrike" cap="none">
                <a:solidFill>
                  <a:srgbClr val="3F3F3F"/>
                </a:solidFill>
                <a:latin typeface="Inter"/>
                <a:ea typeface="Inter"/>
                <a:cs typeface="Inter"/>
                <a:sym typeface="Inter"/>
              </a:defRPr>
            </a:lvl5pPr>
            <a:lvl6pPr marL="2743200" marR="0" lvl="5" indent="-400050" algn="l" rtl="0">
              <a:lnSpc>
                <a:spcPct val="90000"/>
              </a:lnSpc>
              <a:spcBef>
                <a:spcPts val="800"/>
              </a:spcBef>
              <a:spcAft>
                <a:spcPts val="0"/>
              </a:spcAft>
              <a:buClr>
                <a:schemeClr val="dk1"/>
              </a:buClr>
              <a:buSzPts val="2700"/>
              <a:buFont typeface="Inter"/>
              <a:buChar char="•"/>
              <a:defRPr sz="2700" b="0" i="0" u="none" strike="noStrike" cap="none">
                <a:solidFill>
                  <a:schemeClr val="dk1"/>
                </a:solidFill>
                <a:latin typeface="Inter"/>
                <a:ea typeface="Inter"/>
                <a:cs typeface="Inter"/>
                <a:sym typeface="Inter"/>
              </a:defRPr>
            </a:lvl6pPr>
            <a:lvl7pPr marL="3200400" marR="0" lvl="6" indent="-400050" algn="l" rtl="0">
              <a:lnSpc>
                <a:spcPct val="90000"/>
              </a:lnSpc>
              <a:spcBef>
                <a:spcPts val="800"/>
              </a:spcBef>
              <a:spcAft>
                <a:spcPts val="0"/>
              </a:spcAft>
              <a:buClr>
                <a:schemeClr val="dk1"/>
              </a:buClr>
              <a:buSzPts val="2700"/>
              <a:buFont typeface="Inter"/>
              <a:buChar char="•"/>
              <a:defRPr sz="2700" b="0" i="0" u="none" strike="noStrike" cap="none">
                <a:solidFill>
                  <a:schemeClr val="dk1"/>
                </a:solidFill>
                <a:latin typeface="Inter"/>
                <a:ea typeface="Inter"/>
                <a:cs typeface="Inter"/>
                <a:sym typeface="Inter"/>
              </a:defRPr>
            </a:lvl7pPr>
            <a:lvl8pPr marL="3657600" marR="0" lvl="7" indent="-400050" algn="l" rtl="0">
              <a:lnSpc>
                <a:spcPct val="90000"/>
              </a:lnSpc>
              <a:spcBef>
                <a:spcPts val="800"/>
              </a:spcBef>
              <a:spcAft>
                <a:spcPts val="0"/>
              </a:spcAft>
              <a:buClr>
                <a:schemeClr val="dk1"/>
              </a:buClr>
              <a:buSzPts val="2700"/>
              <a:buFont typeface="Inter"/>
              <a:buChar char="•"/>
              <a:defRPr sz="2700" b="0" i="0" u="none" strike="noStrike" cap="none">
                <a:solidFill>
                  <a:schemeClr val="dk1"/>
                </a:solidFill>
                <a:latin typeface="Inter"/>
                <a:ea typeface="Inter"/>
                <a:cs typeface="Inter"/>
                <a:sym typeface="Inter"/>
              </a:defRPr>
            </a:lvl8pPr>
            <a:lvl9pPr marL="4114800" marR="0" lvl="8" indent="-400050" algn="l" rtl="0">
              <a:lnSpc>
                <a:spcPct val="90000"/>
              </a:lnSpc>
              <a:spcBef>
                <a:spcPts val="800"/>
              </a:spcBef>
              <a:spcAft>
                <a:spcPts val="0"/>
              </a:spcAft>
              <a:buClr>
                <a:schemeClr val="dk1"/>
              </a:buClr>
              <a:buSzPts val="2700"/>
              <a:buFont typeface="Inter"/>
              <a:buChar char="•"/>
              <a:defRPr sz="2700" b="0" i="0" u="none" strike="noStrike" cap="none">
                <a:solidFill>
                  <a:schemeClr val="dk1"/>
                </a:solidFill>
                <a:latin typeface="Inter"/>
                <a:ea typeface="Inter"/>
                <a:cs typeface="Inter"/>
                <a:sym typeface="Inter"/>
              </a:defRPr>
            </a:lvl9pPr>
          </a:lstStyle>
          <a:p>
            <a:endParaRPr/>
          </a:p>
        </p:txBody>
      </p:sp>
      <p:sp>
        <p:nvSpPr>
          <p:cNvPr id="12" name="Google Shape;12;p23"/>
          <p:cNvSpPr txBox="1"/>
          <p:nvPr/>
        </p:nvSpPr>
        <p:spPr>
          <a:xfrm>
            <a:off x="17535523" y="9571950"/>
            <a:ext cx="749100" cy="371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chemeClr val="dk2"/>
                </a:solidFill>
                <a:latin typeface="Arial"/>
                <a:ea typeface="Arial"/>
                <a:cs typeface="Arial"/>
                <a:sym typeface="Arial"/>
              </a:rPr>
              <a:t>‹#›</a:t>
            </a:fld>
            <a:endParaRPr sz="1800" b="0" i="0" u="none" strike="noStrike" cap="none">
              <a:solidFill>
                <a:schemeClr val="dk2"/>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
          <p15:clr>
            <a:srgbClr val="F26B43"/>
          </p15:clr>
        </p15:guide>
        <p15:guide id="2" pos="11232">
          <p15:clr>
            <a:srgbClr val="F26B43"/>
          </p15:clr>
        </p15:guide>
        <p15:guide id="3" orient="horz" pos="1152">
          <p15:clr>
            <a:srgbClr val="F26B43"/>
          </p15:clr>
        </p15:guide>
        <p15:guide id="4" orient="horz" pos="5796">
          <p15:clr>
            <a:srgbClr val="F26B43"/>
          </p15:clr>
        </p15:guide>
        <p15:guide id="5" pos="5760">
          <p15:clr>
            <a:srgbClr val="F26B43"/>
          </p15:clr>
        </p15:guide>
        <p15:guide id="6" pos="5652">
          <p15:clr>
            <a:srgbClr val="F26B43"/>
          </p15:clr>
        </p15:guide>
        <p15:guide id="7" pos="58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www.lukoil.com/PressCenter/Pressreleases/Pressrelease?rid=50864"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hyperlink" Target="https://www.reuters.com/business/energy/turkeys-natural-gas-found-black-sea-now-comes-710-bcm-erdogan-2022-12-26/"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2.pn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4.emf"/><Relationship Id="rId13" Type="http://schemas.openxmlformats.org/officeDocument/2006/relationships/image" Target="../media/image27.png"/><Relationship Id="rId18" Type="http://schemas.microsoft.com/office/2007/relationships/hdphoto" Target="../media/hdphoto2.wdp"/><Relationship Id="rId3" Type="http://schemas.openxmlformats.org/officeDocument/2006/relationships/image" Target="../media/image21.png"/><Relationship Id="rId7" Type="http://schemas.openxmlformats.org/officeDocument/2006/relationships/customXml" Target="../ink/ink1.xml"/><Relationship Id="rId12" Type="http://schemas.openxmlformats.org/officeDocument/2006/relationships/image" Target="../media/image26.emf"/><Relationship Id="rId17" Type="http://schemas.openxmlformats.org/officeDocument/2006/relationships/image" Target="../media/image28.png"/><Relationship Id="rId2" Type="http://schemas.openxmlformats.org/officeDocument/2006/relationships/notesSlide" Target="../notesSlides/notesSlide9.xml"/><Relationship Id="rId16"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5.emf"/><Relationship Id="rId5" Type="http://schemas.microsoft.com/office/2007/relationships/hdphoto" Target="../media/hdphoto1.wdp"/><Relationship Id="rId15" Type="http://schemas.openxmlformats.org/officeDocument/2006/relationships/customXml" Target="../ink/ink5.xml"/><Relationship Id="rId10" Type="http://schemas.openxmlformats.org/officeDocument/2006/relationships/customXml" Target="../ink/ink3.xml"/><Relationship Id="rId19" Type="http://schemas.openxmlformats.org/officeDocument/2006/relationships/image" Target="../media/image29.png"/><Relationship Id="rId4" Type="http://schemas.openxmlformats.org/officeDocument/2006/relationships/image" Target="../media/image22.png"/><Relationship Id="rId9" Type="http://schemas.openxmlformats.org/officeDocument/2006/relationships/customXml" Target="../ink/ink2.xml"/><Relationship Id="rId14" Type="http://schemas.openxmlformats.org/officeDocument/2006/relationships/customXml" Target="../ink/ink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hyperlink" Target="2023%20https:/www.tpao.gov.tr/file/2305/kamuoyu-duyurusu-eng-13416452d270cb2e3.pdf" TargetMode="External"/><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hyperlink" Target="https://www.ukogplc.com/ul/UKOG_Turkey_Slides%20_FINAL_190121.pdf" TargetMode="External"/><Relationship Id="rId5" Type="http://schemas.openxmlformats.org/officeDocument/2006/relationships/image" Target="../media/image3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7.png"/><Relationship Id="rId7" Type="http://schemas.microsoft.com/office/2007/relationships/hdphoto" Target="../media/hdphoto4.wdp"/><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g"/><Relationship Id="rId4" Type="http://schemas.microsoft.com/office/2007/relationships/hdphoto" Target="../media/hdphoto3.wdp"/><Relationship Id="rId9"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39.png"/><Relationship Id="rId3" Type="http://schemas.openxmlformats.org/officeDocument/2006/relationships/image" Target="../media/image41.png"/><Relationship Id="rId7" Type="http://schemas.microsoft.com/office/2007/relationships/hdphoto" Target="../media/hdphoto6.wdp"/><Relationship Id="rId12"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6.JPG"/><Relationship Id="rId5" Type="http://schemas.microsoft.com/office/2007/relationships/hdphoto" Target="../media/hdphoto5.wdp"/><Relationship Id="rId15" Type="http://schemas.openxmlformats.org/officeDocument/2006/relationships/image" Target="../media/image2.png"/><Relationship Id="rId10" Type="http://schemas.openxmlformats.org/officeDocument/2006/relationships/image" Target="../media/image31.gif"/><Relationship Id="rId4" Type="http://schemas.openxmlformats.org/officeDocument/2006/relationships/image" Target="../media/image42.png"/><Relationship Id="rId9" Type="http://schemas.openxmlformats.org/officeDocument/2006/relationships/image" Target="../media/image45.png"/><Relationship Id="rId14" Type="http://schemas.microsoft.com/office/2007/relationships/hdphoto" Target="../media/hdphoto4.wdp"/></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48.png"/><Relationship Id="rId7"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49.png"/><Relationship Id="rId10" Type="http://schemas.openxmlformats.org/officeDocument/2006/relationships/image" Target="../media/image2.png"/><Relationship Id="rId4" Type="http://schemas.microsoft.com/office/2007/relationships/hdphoto" Target="../media/hdphoto7.wdp"/><Relationship Id="rId9" Type="http://schemas.openxmlformats.org/officeDocument/2006/relationships/image" Target="../media/image51.jpeg"/></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mailto:info@trillionenergy.com" TargetMode="Externa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hyperlink" Target="http://www.sedar.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g121bcf635b7_0_137"/>
          <p:cNvSpPr txBox="1"/>
          <p:nvPr/>
        </p:nvSpPr>
        <p:spPr>
          <a:xfrm>
            <a:off x="951375" y="5222808"/>
            <a:ext cx="9580741" cy="1805452"/>
          </a:xfrm>
          <a:prstGeom prst="rect">
            <a:avLst/>
          </a:prstGeom>
          <a:noFill/>
          <a:ln>
            <a:noFill/>
          </a:ln>
        </p:spPr>
        <p:txBody>
          <a:bodyPr spcFirstLastPara="1" wrap="square" lIns="0" tIns="0" rIns="0" bIns="0" anchor="t" anchorCtr="0">
            <a:noAutofit/>
          </a:bodyPr>
          <a:lstStyle/>
          <a:p>
            <a:pPr marL="0" marR="0" lvl="0" indent="0" rtl="0">
              <a:lnSpc>
                <a:spcPct val="100000"/>
              </a:lnSpc>
              <a:spcBef>
                <a:spcPts val="0"/>
              </a:spcBef>
              <a:spcAft>
                <a:spcPts val="0"/>
              </a:spcAft>
              <a:buClr>
                <a:srgbClr val="000000"/>
              </a:buClr>
              <a:buSzPts val="3600"/>
              <a:buFont typeface="Arial"/>
              <a:buNone/>
            </a:pPr>
            <a:r>
              <a:rPr lang="en-US" sz="4400" b="1" i="0" u="none" strike="noStrike" cap="none" dirty="0">
                <a:solidFill>
                  <a:srgbClr val="FFFFFF"/>
                </a:solidFill>
                <a:latin typeface="Kanit Medium" panose="020B0604020202020204" charset="-34"/>
                <a:ea typeface="Kanit SemiBold"/>
                <a:cs typeface="Kanit Medium" panose="020B0604020202020204" charset="-34"/>
                <a:sym typeface="Kanit SemiBold"/>
              </a:rPr>
              <a:t>Natural Gas Production &amp; </a:t>
            </a:r>
          </a:p>
          <a:p>
            <a:pPr marL="0" marR="0" lvl="0" indent="0" rtl="0">
              <a:lnSpc>
                <a:spcPct val="100000"/>
              </a:lnSpc>
              <a:spcBef>
                <a:spcPts val="0"/>
              </a:spcBef>
              <a:spcAft>
                <a:spcPts val="0"/>
              </a:spcAft>
              <a:buClr>
                <a:srgbClr val="000000"/>
              </a:buClr>
              <a:buSzPts val="3600"/>
              <a:buFont typeface="Arial"/>
              <a:buNone/>
            </a:pPr>
            <a:r>
              <a:rPr lang="en-US" sz="4400" b="1" i="0" u="none" strike="noStrike" cap="none" dirty="0">
                <a:solidFill>
                  <a:srgbClr val="FFFFFF"/>
                </a:solidFill>
                <a:latin typeface="Kanit Medium" panose="020B0604020202020204" charset="-34"/>
                <a:ea typeface="Kanit SemiBold"/>
                <a:cs typeface="Kanit Medium" panose="020B0604020202020204" charset="-34"/>
                <a:sym typeface="Kanit SemiBold"/>
              </a:rPr>
              <a:t>Oil </a:t>
            </a:r>
            <a:r>
              <a:rPr lang="en-US" sz="4400" b="1" dirty="0">
                <a:solidFill>
                  <a:srgbClr val="FFFFFF"/>
                </a:solidFill>
                <a:latin typeface="Kanit Medium" panose="020B0604020202020204" charset="-34"/>
                <a:ea typeface="Kanit SemiBold"/>
                <a:cs typeface="Kanit Medium" panose="020B0604020202020204" charset="-34"/>
                <a:sym typeface="Kanit SemiBold"/>
              </a:rPr>
              <a:t>Explor</a:t>
            </a:r>
            <a:r>
              <a:rPr lang="en-US" sz="4400" b="1" i="0" u="none" strike="noStrike" cap="none" dirty="0">
                <a:solidFill>
                  <a:srgbClr val="FFFFFF"/>
                </a:solidFill>
                <a:latin typeface="Kanit Medium" panose="020B0604020202020204" charset="-34"/>
                <a:ea typeface="Kanit"/>
                <a:cs typeface="Kanit Medium" panose="020B0604020202020204" charset="-34"/>
                <a:sym typeface="Kanit"/>
              </a:rPr>
              <a:t>ation </a:t>
            </a:r>
            <a:r>
              <a:rPr lang="en-US" sz="4400" b="1" i="0" u="none" strike="noStrike" cap="none" dirty="0" err="1">
                <a:solidFill>
                  <a:srgbClr val="FFFFFF"/>
                </a:solidFill>
                <a:latin typeface="Kanit Medium" panose="020B0604020202020204" charset="-34"/>
                <a:ea typeface="Kanit"/>
                <a:cs typeface="Kanit Medium" panose="020B0604020202020204" charset="-34"/>
                <a:sym typeface="Kanit"/>
              </a:rPr>
              <a:t>Turkiye</a:t>
            </a:r>
            <a:endParaRPr sz="4400" b="1" i="0" u="none" strike="noStrike" cap="none" dirty="0">
              <a:solidFill>
                <a:srgbClr val="FFFFFF"/>
              </a:solidFill>
              <a:latin typeface="Kanit Medium" panose="020B0604020202020204" charset="-34"/>
              <a:ea typeface="Kanit"/>
              <a:cs typeface="Kanit Medium" panose="020B0604020202020204" charset="-34"/>
              <a:sym typeface="Kanit"/>
            </a:endParaRPr>
          </a:p>
        </p:txBody>
      </p:sp>
      <p:sp>
        <p:nvSpPr>
          <p:cNvPr id="146" name="Google Shape;146;g121bcf635b7_0_137"/>
          <p:cNvSpPr txBox="1"/>
          <p:nvPr/>
        </p:nvSpPr>
        <p:spPr>
          <a:xfrm>
            <a:off x="857135" y="8118151"/>
            <a:ext cx="30000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dirty="0">
                <a:solidFill>
                  <a:srgbClr val="FFD600"/>
                </a:solidFill>
                <a:latin typeface="Kanit Medium"/>
                <a:ea typeface="Kanit Medium"/>
                <a:cs typeface="Kanit Medium"/>
                <a:sym typeface="Kanit Medium"/>
              </a:rPr>
              <a:t>Aug, </a:t>
            </a:r>
            <a:r>
              <a:rPr lang="en-US" sz="1800" b="0" i="0" u="none" strike="noStrike" cap="none" dirty="0">
                <a:solidFill>
                  <a:srgbClr val="FFD600"/>
                </a:solidFill>
                <a:latin typeface="Kanit Medium"/>
                <a:ea typeface="Kanit Medium"/>
                <a:cs typeface="Kanit Medium"/>
                <a:sym typeface="Kanit Medium"/>
              </a:rPr>
              <a:t>2024</a:t>
            </a:r>
            <a:endParaRPr sz="1800" b="0" i="0" u="none" strike="noStrike" cap="none" dirty="0">
              <a:solidFill>
                <a:srgbClr val="FFD600"/>
              </a:solidFill>
              <a:latin typeface="Kanit Medium"/>
              <a:ea typeface="Kanit Medium"/>
              <a:cs typeface="Kanit Medium"/>
              <a:sym typeface="Kanit Medium"/>
            </a:endParaRPr>
          </a:p>
        </p:txBody>
      </p:sp>
      <p:sp>
        <p:nvSpPr>
          <p:cNvPr id="2" name="Google Shape;146;g121bcf635b7_0_137">
            <a:extLst>
              <a:ext uri="{FF2B5EF4-FFF2-40B4-BE49-F238E27FC236}">
                <a16:creationId xmlns:a16="http://schemas.microsoft.com/office/drawing/2014/main" id="{1306A349-9C54-2E73-21F7-716856709C4A}"/>
              </a:ext>
            </a:extLst>
          </p:cNvPr>
          <p:cNvSpPr txBox="1"/>
          <p:nvPr/>
        </p:nvSpPr>
        <p:spPr>
          <a:xfrm>
            <a:off x="857135" y="4833342"/>
            <a:ext cx="30000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dirty="0">
                <a:solidFill>
                  <a:srgbClr val="FFD600"/>
                </a:solidFill>
                <a:latin typeface="Kanit Medium"/>
                <a:ea typeface="Kanit Medium"/>
                <a:cs typeface="Kanit Medium"/>
                <a:sym typeface="Kanit Medium"/>
              </a:rPr>
              <a:t>Corporate presentation</a:t>
            </a:r>
            <a:endParaRPr sz="1800" b="0" i="0" u="none" strike="noStrike" cap="none" dirty="0">
              <a:solidFill>
                <a:srgbClr val="FFD600"/>
              </a:solidFill>
              <a:latin typeface="Kanit Medium"/>
              <a:ea typeface="Kanit Medium"/>
              <a:cs typeface="Kanit Medium"/>
              <a:sym typeface="Kanit Medium"/>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500"/>
                                        <p:tgtEl>
                                          <p:spTgt spid="144"/>
                                        </p:tgtEl>
                                      </p:cBhvr>
                                    </p:animEffect>
                                    <p:anim calcmode="lin" valueType="num">
                                      <p:cBhvr>
                                        <p:cTn id="8" dur="500" fill="hold"/>
                                        <p:tgtEl>
                                          <p:spTgt spid="144"/>
                                        </p:tgtEl>
                                        <p:attrNameLst>
                                          <p:attrName>ppt_x</p:attrName>
                                        </p:attrNameLst>
                                      </p:cBhvr>
                                      <p:tavLst>
                                        <p:tav tm="0">
                                          <p:val>
                                            <p:strVal val="#ppt_x"/>
                                          </p:val>
                                        </p:tav>
                                        <p:tav tm="100000">
                                          <p:val>
                                            <p:strVal val="#ppt_x"/>
                                          </p:val>
                                        </p:tav>
                                      </p:tavLst>
                                    </p:anim>
                                    <p:anim calcmode="lin" valueType="num">
                                      <p:cBhvr>
                                        <p:cTn id="9" dur="500" fill="hold"/>
                                        <p:tgtEl>
                                          <p:spTgt spid="14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6"/>
                                        </p:tgtEl>
                                        <p:attrNameLst>
                                          <p:attrName>style.visibility</p:attrName>
                                        </p:attrNameLst>
                                      </p:cBhvr>
                                      <p:to>
                                        <p:strVal val="visible"/>
                                      </p:to>
                                    </p:set>
                                    <p:animEffect transition="in" filter="fade">
                                      <p:cBhvr>
                                        <p:cTn id="12" dur="500"/>
                                        <p:tgtEl>
                                          <p:spTgt spid="146"/>
                                        </p:tgtEl>
                                      </p:cBhvr>
                                    </p:animEffect>
                                    <p:anim calcmode="lin" valueType="num">
                                      <p:cBhvr>
                                        <p:cTn id="13" dur="500" fill="hold"/>
                                        <p:tgtEl>
                                          <p:spTgt spid="146"/>
                                        </p:tgtEl>
                                        <p:attrNameLst>
                                          <p:attrName>ppt_x</p:attrName>
                                        </p:attrNameLst>
                                      </p:cBhvr>
                                      <p:tavLst>
                                        <p:tav tm="0">
                                          <p:val>
                                            <p:strVal val="#ppt_x"/>
                                          </p:val>
                                        </p:tav>
                                        <p:tav tm="100000">
                                          <p:val>
                                            <p:strVal val="#ppt_x"/>
                                          </p:val>
                                        </p:tav>
                                      </p:tavLst>
                                    </p:anim>
                                    <p:anim calcmode="lin" valueType="num">
                                      <p:cBhvr>
                                        <p:cTn id="14" dur="500" fill="hold"/>
                                        <p:tgtEl>
                                          <p:spTgt spid="14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6"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
          <p:cNvSpPr txBox="1">
            <a:spLocks noGrp="1"/>
          </p:cNvSpPr>
          <p:nvPr>
            <p:ph type="title"/>
          </p:nvPr>
        </p:nvSpPr>
        <p:spPr>
          <a:xfrm>
            <a:off x="914375" y="604051"/>
            <a:ext cx="16459200" cy="4251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Disclaimers</a:t>
            </a:r>
            <a:endParaRPr dirty="0">
              <a:solidFill>
                <a:schemeClr val="accent1"/>
              </a:solidFill>
            </a:endParaRPr>
          </a:p>
        </p:txBody>
      </p:sp>
      <p:sp>
        <p:nvSpPr>
          <p:cNvPr id="155" name="Google Shape;155;p2"/>
          <p:cNvSpPr/>
          <p:nvPr/>
        </p:nvSpPr>
        <p:spPr>
          <a:xfrm>
            <a:off x="914400" y="1874519"/>
            <a:ext cx="16742535" cy="7507605"/>
          </a:xfrm>
          <a:prstGeom prst="rect">
            <a:avLst/>
          </a:prstGeom>
          <a:noFill/>
          <a:ln>
            <a:noFill/>
          </a:ln>
        </p:spPr>
        <p:txBody>
          <a:bodyPr spcFirstLastPara="1" wrap="square" lIns="0" tIns="0" rIns="0" bIns="0" numCol="3" spcCol="540000" anchor="t" anchorCtr="0">
            <a:noAutofit/>
          </a:bodyPr>
          <a:lstStyle/>
          <a:p>
            <a:pPr marL="0" marR="0" lvl="0" indent="0" algn="just" rtl="0">
              <a:lnSpc>
                <a:spcPct val="115000"/>
              </a:lnSpc>
              <a:spcBef>
                <a:spcPts val="0"/>
              </a:spcBef>
              <a:spcAft>
                <a:spcPts val="0"/>
              </a:spcAft>
              <a:buClr>
                <a:srgbClr val="000000"/>
              </a:buClr>
              <a:buSzPts val="1200"/>
              <a:buFont typeface="Arial"/>
              <a:buNone/>
            </a:pPr>
            <a:r>
              <a:rPr lang="en-US" sz="1300" b="0" i="0" u="none" strike="noStrike" cap="none" dirty="0">
                <a:solidFill>
                  <a:srgbClr val="3A396D"/>
                </a:solidFill>
                <a:latin typeface="Kanit" panose="020B0604020202020204" charset="-34"/>
                <a:ea typeface="Inter"/>
                <a:cs typeface="Kanit" panose="020B0604020202020204" charset="-34"/>
                <a:sym typeface="Inter"/>
              </a:rPr>
              <a:t>Since forward-looking information addresses future events and conditions, by its very nature it involves inherent known and unknown risks and uncertainties which are beyond the control of Trillion. Actual results could differ materially from those currently anticipated due to a number of factors and risks. These factors and risks include, without limitation: the risk that the Offering will not be completed as anticipated or at all; volatility in market prices for oil and natural gas; the potential for the return of conditions that persisted during the recent global crisis and economic downturn; risks and liabilities inherent in oil and gas operations; uncertainties associated with estimating oil and natural gas reserves; geological, technical, drilling and processing problems; fluctuations in foreign exchange or interest rates and stock market volatility; changes in the laws or application thereof by the Government of </a:t>
            </a:r>
            <a:r>
              <a:rPr lang="en-US" sz="1300" b="0" i="0" u="none" strike="noStrike" cap="none" dirty="0" err="1">
                <a:solidFill>
                  <a:srgbClr val="3A396D"/>
                </a:solidFill>
                <a:latin typeface="Kanit" panose="020B0604020202020204" charset="-34"/>
                <a:ea typeface="Inter"/>
                <a:cs typeface="Kanit" panose="020B0604020202020204" charset="-34"/>
                <a:sym typeface="Inter"/>
              </a:rPr>
              <a:t>Turkiye</a:t>
            </a:r>
            <a:r>
              <a:rPr lang="en-US" sz="1300" b="0" i="0" u="none" strike="noStrike" cap="none" dirty="0">
                <a:solidFill>
                  <a:srgbClr val="3A396D"/>
                </a:solidFill>
                <a:latin typeface="Kanit" panose="020B0604020202020204" charset="-34"/>
                <a:ea typeface="Inter"/>
                <a:cs typeface="Kanit" panose="020B0604020202020204" charset="-34"/>
                <a:sym typeface="Inter"/>
              </a:rPr>
              <a:t>, including tax and environmental requirements; capital expenditure programs and the timing and method of financing thereof; the risk that the benefit derived from capital expenditure programs will not be as anticipated; unexpected decline rates in wells; wells not performing as expected; delays resulting from or inability to obtain required third party and regulatory approvals; ability the ability of Trillion to achieve drilling success consistent with management's expectations; inability to access gas transportation and processing infrastructure; operating costs; future production levels of the Trillion's assets; expected plans and costs of drilling; drilling inventory and presence of gas pools; projections of costs; supply and demand for oil and natural gas; expected levels of royalty rates, operating costs, general and administrative costs, cost of services and other costs and expenses; the effects of weather, catastrophes and public health crises, including the COIVD-19 pandemic; and such risks and uncertainties contained under the heading titled "Risk Factors" in the Prospectus. Readers are cautioned that the foregoing list of possible risks and uncertainties is not exhaustive. Although Trillion has attempted to identify important factors and risks that could cause actual actions, events or results to differ materially from those described in the forward-looking information, there may be other factors and risks that cause actions, events or results not to be as anticipated, estimated or intended.</a:t>
            </a:r>
          </a:p>
          <a:p>
            <a:pPr marL="0" marR="0" lvl="0" indent="0" algn="just" rtl="0">
              <a:lnSpc>
                <a:spcPct val="115000"/>
              </a:lnSpc>
              <a:spcBef>
                <a:spcPts val="0"/>
              </a:spcBef>
              <a:spcAft>
                <a:spcPts val="0"/>
              </a:spcAft>
              <a:buClr>
                <a:srgbClr val="000000"/>
              </a:buClr>
              <a:buSzPts val="1200"/>
              <a:buFont typeface="Arial"/>
              <a:buNone/>
            </a:pPr>
            <a:endParaRPr lang="en-US" sz="1200" dirty="0">
              <a:solidFill>
                <a:srgbClr val="3A396D"/>
              </a:solidFill>
              <a:latin typeface="Kanit" panose="020B0604020202020204" charset="-34"/>
              <a:ea typeface="Inter"/>
              <a:cs typeface="Kanit" panose="020B0604020202020204" charset="-34"/>
              <a:sym typeface="Inter"/>
            </a:endParaRPr>
          </a:p>
          <a:p>
            <a:pPr algn="just">
              <a:lnSpc>
                <a:spcPct val="115000"/>
              </a:lnSpc>
              <a:buSzPts val="1200"/>
            </a:pPr>
            <a:r>
              <a:rPr lang="en-US" sz="1200" dirty="0">
                <a:solidFill>
                  <a:srgbClr val="3A396D"/>
                </a:solidFill>
                <a:latin typeface="Kanit" panose="020B0604020202020204" charset="-34"/>
                <a:ea typeface="Inter"/>
                <a:cs typeface="Kanit" panose="020B0604020202020204" charset="-34"/>
                <a:sym typeface="Inter"/>
              </a:rPr>
              <a:t>Trillion's actual results, performance or achievement could differ materially from those expressed in, or implied by, the forward-looking information and, accordingly, no assurance can be given that any of the events anticipated by the forward-looking information will transpire or occur, or if any of them do so, what benefits that Trillion will derive therefrom. The forward-looking information contained in this Presentation is made as at the date of this Presentation and Trillion does not undertake any obligation to update publicly or to revise any of the included forward-looking information, whether as a result of new information, future events or otherwise, except as may be required by applicable securities laws.</a:t>
            </a:r>
          </a:p>
          <a:p>
            <a:pPr algn="just">
              <a:lnSpc>
                <a:spcPct val="115000"/>
              </a:lnSpc>
              <a:buSzPts val="1200"/>
            </a:pPr>
            <a:endParaRPr lang="en-US" sz="1200" dirty="0">
              <a:solidFill>
                <a:srgbClr val="3A396D"/>
              </a:solidFill>
              <a:latin typeface="Kanit" panose="020B0604020202020204" charset="-34"/>
              <a:ea typeface="Inter"/>
              <a:cs typeface="Kanit" panose="020B0604020202020204" charset="-34"/>
              <a:sym typeface="Inter"/>
            </a:endParaRPr>
          </a:p>
          <a:p>
            <a:pPr lvl="0" algn="just">
              <a:lnSpc>
                <a:spcPct val="115000"/>
              </a:lnSpc>
              <a:buSzPts val="1200"/>
            </a:pPr>
            <a:r>
              <a:rPr lang="en-US" sz="1200" u="sng" dirty="0">
                <a:solidFill>
                  <a:srgbClr val="3A396D"/>
                </a:solidFill>
                <a:latin typeface="Kanit" panose="020B0604020202020204" charset="-34"/>
                <a:ea typeface="Inter"/>
                <a:cs typeface="Kanit" panose="020B0604020202020204" charset="-34"/>
                <a:sym typeface="Inter"/>
              </a:rPr>
              <a:t>Future-Oriented Financial Information </a:t>
            </a:r>
            <a:endParaRPr lang="en-US" sz="1200" dirty="0">
              <a:solidFill>
                <a:srgbClr val="3A396D"/>
              </a:solidFill>
              <a:latin typeface="Kanit" panose="020B0604020202020204" charset="-34"/>
              <a:ea typeface="Inter"/>
              <a:cs typeface="Kanit" panose="020B0604020202020204" charset="-34"/>
              <a:sym typeface="Inter"/>
            </a:endParaRPr>
          </a:p>
          <a:p>
            <a:pPr lvl="0" algn="just">
              <a:lnSpc>
                <a:spcPct val="115000"/>
              </a:lnSpc>
              <a:buSzPts val="1200"/>
            </a:pPr>
            <a:r>
              <a:rPr lang="en-US" sz="1200" dirty="0">
                <a:solidFill>
                  <a:srgbClr val="3A396D"/>
                </a:solidFill>
                <a:latin typeface="Kanit" panose="020B0604020202020204" charset="-34"/>
                <a:ea typeface="Inter"/>
                <a:cs typeface="Kanit" panose="020B0604020202020204" charset="-34"/>
                <a:sym typeface="Inter"/>
              </a:rPr>
              <a:t>To the extent any forward-looking statement in this Presentation constitutes future-oriented financial information or financial outlook information (collectively, "FOFI") within the meaning of applicable securities laws, such information is used to provide information about management’s current expectations and plans relating to the future development of Trillion’s business. The reader is cautioned that this information may not be appropriate for any other purpose and the reader should not place undue reliance on such FOFI. FOFI, as with forward-looking information generally, is, without limitation, based on the assumptions and subject to the qualifications set out above under the heading "Forward-looking Information". The Company disclaims any intention or obligation to update or revise any FOFI contained in this Presentation, whether as a result of new information, future events or otherwise, unless required pursuant to applicable securities law. Readers are cautioned that the FOFI contained in this Presentation should not be used for purposes other than for which it is disclosed herein</a:t>
            </a:r>
          </a:p>
          <a:p>
            <a:pPr lvl="0" algn="just">
              <a:lnSpc>
                <a:spcPct val="115000"/>
              </a:lnSpc>
              <a:buSzPts val="1200"/>
            </a:pPr>
            <a:endParaRPr lang="en-US" sz="1200" dirty="0">
              <a:solidFill>
                <a:srgbClr val="3A396D"/>
              </a:solidFill>
              <a:latin typeface="Kanit" panose="020B0604020202020204" charset="-34"/>
              <a:ea typeface="Inter"/>
              <a:cs typeface="Kanit" panose="020B0604020202020204" charset="-34"/>
              <a:sym typeface="Inter"/>
            </a:endParaRPr>
          </a:p>
          <a:p>
            <a:pPr lvl="0" algn="just">
              <a:lnSpc>
                <a:spcPct val="115000"/>
              </a:lnSpc>
              <a:buSzPts val="1200"/>
            </a:pPr>
            <a:r>
              <a:rPr lang="en-US" sz="1200" u="sng" dirty="0">
                <a:solidFill>
                  <a:srgbClr val="3A396D"/>
                </a:solidFill>
                <a:latin typeface="Kanit" panose="020B0604020202020204" charset="-34"/>
                <a:ea typeface="Inter"/>
                <a:cs typeface="Kanit" panose="020B0604020202020204" charset="-34"/>
                <a:sym typeface="Inter"/>
              </a:rPr>
              <a:t>Market and Industry Data</a:t>
            </a:r>
            <a:endParaRPr lang="en-US" sz="1200" dirty="0">
              <a:solidFill>
                <a:srgbClr val="3A396D"/>
              </a:solidFill>
              <a:latin typeface="Kanit" panose="020B0604020202020204" charset="-34"/>
              <a:ea typeface="Inter"/>
              <a:cs typeface="Kanit" panose="020B0604020202020204" charset="-34"/>
              <a:sym typeface="Inter"/>
            </a:endParaRPr>
          </a:p>
          <a:p>
            <a:pPr lvl="0" algn="just">
              <a:lnSpc>
                <a:spcPct val="115000"/>
              </a:lnSpc>
              <a:buSzPts val="1200"/>
            </a:pPr>
            <a:r>
              <a:rPr lang="en-US" sz="1200" dirty="0">
                <a:solidFill>
                  <a:srgbClr val="3A396D"/>
                </a:solidFill>
                <a:latin typeface="Kanit" panose="020B0604020202020204" charset="-34"/>
                <a:ea typeface="Inter"/>
                <a:cs typeface="Kanit" panose="020B0604020202020204" charset="-34"/>
                <a:sym typeface="Inter"/>
              </a:rPr>
              <a:t>Certain market, independent third party and industry data contained in this Presentation is based upon information from government or other independent industry publications and reports or based on estimates derived from such publications and reports. Government and industry publications and reports generally indicate that they have obtained their information from sources believed to be reliable, but none of the Company or any of its agents has conducted its own independent verification of such information. While the Company believes this data to be reliable, market and industry data is subject to variations and cannot be verified with complete certainty due to limits on the availability and reliability of raw data, the voluntary nature of the data gathering process and other limitations and uncertainties inherent in any statistical survey. None of the Company or any of its agents has independently verified any of the data from independent third party sources referred to in this Presentation or ascertained the underlying assumptions relied upon by such source.</a:t>
            </a:r>
          </a:p>
          <a:p>
            <a:pPr lvl="0" algn="just">
              <a:lnSpc>
                <a:spcPct val="115000"/>
              </a:lnSpc>
              <a:buSzPts val="1200"/>
            </a:pPr>
            <a:endParaRPr lang="en-US" sz="1200" u="sng" dirty="0">
              <a:solidFill>
                <a:srgbClr val="3A396D"/>
              </a:solidFill>
              <a:latin typeface="Kanit" panose="020B0604020202020204" charset="-34"/>
              <a:ea typeface="Inter"/>
              <a:cs typeface="Kanit" panose="020B0604020202020204" charset="-34"/>
              <a:sym typeface="Inter"/>
            </a:endParaRPr>
          </a:p>
          <a:p>
            <a:pPr lvl="0" algn="just">
              <a:lnSpc>
                <a:spcPct val="115000"/>
              </a:lnSpc>
              <a:buSzPts val="1200"/>
            </a:pPr>
            <a:r>
              <a:rPr lang="en-US" sz="1200" u="sng" dirty="0">
                <a:solidFill>
                  <a:srgbClr val="3A396D"/>
                </a:solidFill>
                <a:latin typeface="Kanit" panose="020B0604020202020204" charset="-34"/>
                <a:ea typeface="Inter"/>
                <a:cs typeface="Kanit" panose="020B0604020202020204" charset="-34"/>
                <a:sym typeface="Inter"/>
              </a:rPr>
              <a:t>Currency</a:t>
            </a:r>
            <a:endParaRPr lang="en-US" sz="1200" dirty="0">
              <a:solidFill>
                <a:srgbClr val="3A396D"/>
              </a:solidFill>
              <a:latin typeface="Kanit" panose="020B0604020202020204" charset="-34"/>
              <a:ea typeface="Inter"/>
              <a:cs typeface="Kanit" panose="020B0604020202020204" charset="-34"/>
              <a:sym typeface="Inter"/>
            </a:endParaRPr>
          </a:p>
          <a:p>
            <a:pPr lvl="0" algn="just">
              <a:lnSpc>
                <a:spcPct val="115000"/>
              </a:lnSpc>
              <a:buSzPts val="1200"/>
            </a:pPr>
            <a:r>
              <a:rPr lang="en-US" sz="1200" dirty="0">
                <a:solidFill>
                  <a:srgbClr val="3A396D"/>
                </a:solidFill>
                <a:latin typeface="Kanit" panose="020B0604020202020204" charset="-34"/>
                <a:ea typeface="Inter"/>
                <a:cs typeface="Kanit" panose="020B0604020202020204" charset="-34"/>
                <a:sym typeface="Inter"/>
              </a:rPr>
              <a:t>References to dollars or "$" are to U.S. dollars unless specified otherwise.</a:t>
            </a:r>
          </a:p>
          <a:p>
            <a:pPr lvl="0" algn="just">
              <a:lnSpc>
                <a:spcPct val="115000"/>
              </a:lnSpc>
              <a:buSzPts val="1200"/>
            </a:pPr>
            <a:r>
              <a:rPr lang="en-US" sz="1200" dirty="0">
                <a:solidFill>
                  <a:srgbClr val="3A396D"/>
                </a:solidFill>
                <a:latin typeface="Kanit" panose="020B0604020202020204" charset="-34"/>
                <a:ea typeface="Inter"/>
                <a:cs typeface="Kanit" panose="020B0604020202020204" charset="-34"/>
                <a:sym typeface="Inter"/>
              </a:rPr>
              <a:t>.</a:t>
            </a:r>
          </a:p>
          <a:p>
            <a:pPr algn="just">
              <a:lnSpc>
                <a:spcPct val="115000"/>
              </a:lnSpc>
              <a:buSzPts val="1200"/>
            </a:pPr>
            <a:endParaRPr lang="en-US" sz="1200" dirty="0">
              <a:solidFill>
                <a:srgbClr val="3A396D"/>
              </a:solidFill>
              <a:latin typeface="Kanit" panose="020B0604020202020204" charset="-34"/>
              <a:ea typeface="Inter"/>
              <a:cs typeface="Kanit" panose="020B0604020202020204" charset="-34"/>
              <a:sym typeface="Inter"/>
            </a:endParaRPr>
          </a:p>
          <a:p>
            <a:pPr marL="0" marR="0" lvl="0" indent="0" algn="just" rtl="0">
              <a:lnSpc>
                <a:spcPct val="115000"/>
              </a:lnSpc>
              <a:spcBef>
                <a:spcPts val="0"/>
              </a:spcBef>
              <a:spcAft>
                <a:spcPts val="0"/>
              </a:spcAft>
              <a:buClr>
                <a:srgbClr val="000000"/>
              </a:buClr>
              <a:buSzPts val="1200"/>
              <a:buFont typeface="Arial"/>
              <a:buNone/>
            </a:pPr>
            <a:endParaRPr lang="en-US" sz="1200" b="0" i="0" u="none" strike="noStrike" cap="none" dirty="0">
              <a:solidFill>
                <a:srgbClr val="3A396D"/>
              </a:solidFill>
              <a:latin typeface="Kanit" panose="020B0604020202020204" charset="-34"/>
              <a:ea typeface="Inter"/>
              <a:cs typeface="Kanit" panose="020B0604020202020204" charset="-34"/>
              <a:sym typeface="Inter"/>
            </a:endParaRPr>
          </a:p>
          <a:p>
            <a:pPr marL="0" marR="0" lvl="0" indent="0" algn="just" rtl="0">
              <a:lnSpc>
                <a:spcPct val="115000"/>
              </a:lnSpc>
              <a:spcBef>
                <a:spcPts val="0"/>
              </a:spcBef>
              <a:spcAft>
                <a:spcPts val="0"/>
              </a:spcAft>
              <a:buClr>
                <a:srgbClr val="000000"/>
              </a:buClr>
              <a:buSzPts val="1200"/>
              <a:buFont typeface="Arial"/>
              <a:buNone/>
            </a:pPr>
            <a:endParaRPr lang="en-US" sz="1200" b="0" i="0" u="none" strike="noStrike" cap="none" dirty="0">
              <a:solidFill>
                <a:srgbClr val="3A396D"/>
              </a:solidFill>
              <a:latin typeface="Kanit" panose="020B0604020202020204" charset="-34"/>
              <a:ea typeface="Inter"/>
              <a:cs typeface="Kanit" panose="020B0604020202020204" charset="-34"/>
              <a:sym typeface="Inter"/>
            </a:endParaRPr>
          </a:p>
          <a:p>
            <a:pPr marL="0" marR="0" lvl="0" indent="0" algn="l" rtl="0">
              <a:lnSpc>
                <a:spcPct val="115000"/>
              </a:lnSpc>
              <a:spcBef>
                <a:spcPts val="0"/>
              </a:spcBef>
              <a:spcAft>
                <a:spcPts val="0"/>
              </a:spcAft>
              <a:buClr>
                <a:srgbClr val="000000"/>
              </a:buClr>
              <a:buSzPts val="1200"/>
              <a:buFont typeface="Arial"/>
              <a:buNone/>
            </a:pPr>
            <a:endParaRPr lang="en-US" sz="1200" b="0" i="0" u="none" strike="noStrike" cap="none" dirty="0">
              <a:solidFill>
                <a:srgbClr val="3A396D"/>
              </a:solidFill>
              <a:latin typeface="Kanit" panose="020B0604020202020204" charset="-34"/>
              <a:ea typeface="Inter"/>
              <a:cs typeface="Kanit" panose="020B0604020202020204" charset="-34"/>
              <a:sym typeface="Inter"/>
            </a:endParaRPr>
          </a:p>
          <a:p>
            <a:pPr marL="0" marR="0" lvl="0" indent="0" algn="l" rtl="0">
              <a:lnSpc>
                <a:spcPct val="115000"/>
              </a:lnSpc>
              <a:spcBef>
                <a:spcPts val="0"/>
              </a:spcBef>
              <a:spcAft>
                <a:spcPts val="0"/>
              </a:spcAft>
              <a:buClr>
                <a:srgbClr val="000000"/>
              </a:buClr>
              <a:buSzPts val="1200"/>
              <a:buFont typeface="Arial"/>
              <a:buNone/>
            </a:pPr>
            <a:endParaRPr lang="en-US" sz="1200" b="0" i="0" u="none" strike="noStrike" cap="none" dirty="0">
              <a:solidFill>
                <a:srgbClr val="3A396D"/>
              </a:solidFill>
              <a:latin typeface="Kanit" panose="020B0604020202020204" charset="-34"/>
              <a:ea typeface="Inter"/>
              <a:cs typeface="Kanit" panose="020B0604020202020204" charset="-34"/>
              <a:sym typeface="Inter"/>
            </a:endParaRPr>
          </a:p>
          <a:p>
            <a:pPr marL="0" marR="0" lvl="0" indent="0" algn="l" rtl="0">
              <a:lnSpc>
                <a:spcPct val="115000"/>
              </a:lnSpc>
              <a:spcBef>
                <a:spcPts val="0"/>
              </a:spcBef>
              <a:spcAft>
                <a:spcPts val="0"/>
              </a:spcAft>
              <a:buClr>
                <a:srgbClr val="000000"/>
              </a:buClr>
              <a:buSzPts val="1200"/>
              <a:buFont typeface="Arial"/>
              <a:buNone/>
            </a:pPr>
            <a:r>
              <a:rPr lang="en-US" sz="1200" b="0" i="0" u="none" strike="noStrike" cap="none" dirty="0">
                <a:solidFill>
                  <a:srgbClr val="3A396D"/>
                </a:solidFill>
                <a:latin typeface="Kanit" panose="020B0604020202020204" charset="-34"/>
                <a:ea typeface="Inter"/>
                <a:cs typeface="Kanit" panose="020B0604020202020204" charset="-34"/>
                <a:sym typeface="Inter"/>
              </a:rPr>
              <a:t>  </a:t>
            </a:r>
          </a:p>
        </p:txBody>
      </p:sp>
      <p:pic>
        <p:nvPicPr>
          <p:cNvPr id="2" name="Picture 12" descr="A picture containing water, outdoor&#10;&#10;Description automatically generated">
            <a:extLst>
              <a:ext uri="{FF2B5EF4-FFF2-40B4-BE49-F238E27FC236}">
                <a16:creationId xmlns:a16="http://schemas.microsoft.com/office/drawing/2014/main" id="{A3BCFCF0-F8D6-00ED-8734-2E96812476F3}"/>
              </a:ext>
            </a:extLst>
          </p:cNvPr>
          <p:cNvPicPr>
            <a:picLocks noChangeAspect="1"/>
          </p:cNvPicPr>
          <p:nvPr/>
        </p:nvPicPr>
        <p:blipFill>
          <a:blip r:embed="rId3"/>
          <a:stretch>
            <a:fillRect/>
          </a:stretch>
        </p:blipFill>
        <p:spPr>
          <a:xfrm>
            <a:off x="12385381" y="5977108"/>
            <a:ext cx="5271554" cy="3225518"/>
          </a:xfrm>
          <a:prstGeom prst="rect">
            <a:avLst/>
          </a:prstGeom>
        </p:spPr>
      </p:pic>
      <p:pic>
        <p:nvPicPr>
          <p:cNvPr id="3" name="Google Shape;757;p16">
            <a:extLst>
              <a:ext uri="{FF2B5EF4-FFF2-40B4-BE49-F238E27FC236}">
                <a16:creationId xmlns:a16="http://schemas.microsoft.com/office/drawing/2014/main" id="{00B3D539-E7D4-791B-66CC-9C432D8207CA}"/>
              </a:ext>
            </a:extLst>
          </p:cNvPr>
          <p:cNvPicPr preferRelativeResize="0"/>
          <p:nvPr/>
        </p:nvPicPr>
        <p:blipFill rotWithShape="1">
          <a:blip r:embed="rId4">
            <a:alphaModFix/>
          </a:blip>
          <a:srcRect l="6307" t="2375" r="6306" b="18958"/>
          <a:stretch/>
        </p:blipFill>
        <p:spPr>
          <a:xfrm>
            <a:off x="15725723" y="303227"/>
            <a:ext cx="1647852" cy="601649"/>
          </a:xfrm>
          <a:prstGeom prst="rect">
            <a:avLst/>
          </a:prstGeom>
          <a:noFill/>
          <a:ln>
            <a:noFill/>
          </a:ln>
        </p:spPr>
      </p:pic>
      <p:sp>
        <p:nvSpPr>
          <p:cNvPr id="4" name="Google Shape;153;p2">
            <a:extLst>
              <a:ext uri="{FF2B5EF4-FFF2-40B4-BE49-F238E27FC236}">
                <a16:creationId xmlns:a16="http://schemas.microsoft.com/office/drawing/2014/main" id="{C3CC2AB7-9C07-1DF6-DB2D-2CF551B36CAC}"/>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4873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500"/>
                                        <p:tgtEl>
                                          <p:spTgt spid="152"/>
                                        </p:tgtEl>
                                      </p:cBhvr>
                                    </p:animEffect>
                                    <p:anim calcmode="lin" valueType="num">
                                      <p:cBhvr>
                                        <p:cTn id="8" dur="500" fill="hold"/>
                                        <p:tgtEl>
                                          <p:spTgt spid="152"/>
                                        </p:tgtEl>
                                        <p:attrNameLst>
                                          <p:attrName>ppt_x</p:attrName>
                                        </p:attrNameLst>
                                      </p:cBhvr>
                                      <p:tavLst>
                                        <p:tav tm="0">
                                          <p:val>
                                            <p:strVal val="#ppt_x"/>
                                          </p:val>
                                        </p:tav>
                                        <p:tav tm="100000">
                                          <p:val>
                                            <p:strVal val="#ppt_x"/>
                                          </p:val>
                                        </p:tav>
                                      </p:tavLst>
                                    </p:anim>
                                    <p:anim calcmode="lin" valueType="num">
                                      <p:cBhvr>
                                        <p:cTn id="9" dur="500" fill="hold"/>
                                        <p:tgtEl>
                                          <p:spTgt spid="1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55"/>
                                        </p:tgtEl>
                                        <p:attrNameLst>
                                          <p:attrName>style.visibility</p:attrName>
                                        </p:attrNameLst>
                                      </p:cBhvr>
                                      <p:to>
                                        <p:strVal val="visible"/>
                                      </p:to>
                                    </p:set>
                                    <p:animEffect transition="in" filter="fade">
                                      <p:cBhvr>
                                        <p:cTn id="13" dur="500"/>
                                        <p:tgtEl>
                                          <p:spTgt spid="155"/>
                                        </p:tgtEl>
                                      </p:cBhvr>
                                    </p:animEffect>
                                    <p:anim calcmode="lin" valueType="num">
                                      <p:cBhvr>
                                        <p:cTn id="14" dur="500" fill="hold"/>
                                        <p:tgtEl>
                                          <p:spTgt spid="155"/>
                                        </p:tgtEl>
                                        <p:attrNameLst>
                                          <p:attrName>ppt_x</p:attrName>
                                        </p:attrNameLst>
                                      </p:cBhvr>
                                      <p:tavLst>
                                        <p:tav tm="0">
                                          <p:val>
                                            <p:strVal val="#ppt_x"/>
                                          </p:val>
                                        </p:tav>
                                        <p:tav tm="100000">
                                          <p:val>
                                            <p:strVal val="#ppt_x"/>
                                          </p:val>
                                        </p:tav>
                                      </p:tavLst>
                                    </p:anim>
                                    <p:anim calcmode="lin" valueType="num">
                                      <p:cBhvr>
                                        <p:cTn id="15" dur="500" fill="hold"/>
                                        <p:tgtEl>
                                          <p:spTgt spid="155"/>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anim calcmode="lin" valueType="num">
                                      <p:cBhvr>
                                        <p:cTn id="19" dur="500" fill="hold"/>
                                        <p:tgtEl>
                                          <p:spTgt spid="2"/>
                                        </p:tgtEl>
                                        <p:attrNameLst>
                                          <p:attrName>ppt_x</p:attrName>
                                        </p:attrNameLst>
                                      </p:cBhvr>
                                      <p:tavLst>
                                        <p:tav tm="0">
                                          <p:val>
                                            <p:strVal val="#ppt_x"/>
                                          </p:val>
                                        </p:tav>
                                        <p:tav tm="100000">
                                          <p:val>
                                            <p:strVal val="#ppt_x"/>
                                          </p:val>
                                        </p:tav>
                                      </p:tavLst>
                                    </p:anim>
                                    <p:anim calcmode="lin" valueType="num">
                                      <p:cBhvr>
                                        <p:cTn id="20"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p:bldP spid="15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42" name="Google Shape;176;p3">
            <a:extLst>
              <a:ext uri="{FF2B5EF4-FFF2-40B4-BE49-F238E27FC236}">
                <a16:creationId xmlns:a16="http://schemas.microsoft.com/office/drawing/2014/main" id="{0B4B3490-D072-482C-2145-1ABB4D40EA56}"/>
              </a:ext>
            </a:extLst>
          </p:cNvPr>
          <p:cNvSpPr txBox="1"/>
          <p:nvPr/>
        </p:nvSpPr>
        <p:spPr>
          <a:xfrm>
            <a:off x="4184497" y="7176643"/>
            <a:ext cx="3524240" cy="923299"/>
          </a:xfrm>
          <a:prstGeom prst="rect">
            <a:avLst/>
          </a:prstGeom>
          <a:noFill/>
          <a:ln>
            <a:noFill/>
          </a:ln>
        </p:spPr>
        <p:txBody>
          <a:bodyPr spcFirstLastPara="1" wrap="square" lIns="91425" tIns="91425" rIns="91425" bIns="91425" anchor="t" anchorCtr="0">
            <a:spAutoFit/>
          </a:bodyPr>
          <a:lstStyle/>
          <a:p>
            <a:pPr algn="ctr">
              <a:buSzPts val="2400"/>
            </a:pPr>
            <a:r>
              <a:rPr lang="en-US" sz="2400" dirty="0">
                <a:solidFill>
                  <a:srgbClr val="3A396D"/>
                </a:solidFill>
                <a:latin typeface="Kanit Medium" panose="020B0604020202020204" charset="-34"/>
                <a:ea typeface="Kanit SemiBold"/>
                <a:cs typeface="Kanit Medium" panose="020B0604020202020204" charset="-34"/>
                <a:sym typeface="Kanit SemiBold"/>
              </a:rPr>
              <a:t>Historical CAPEX SASB Gas Field </a:t>
            </a:r>
            <a:r>
              <a:rPr lang="en-US" sz="1600" dirty="0">
                <a:solidFill>
                  <a:srgbClr val="3A396D"/>
                </a:solidFill>
                <a:latin typeface="Kanit Medium" panose="020B0604020202020204" charset="-34"/>
                <a:ea typeface="Kanit SemiBold"/>
                <a:cs typeface="Kanit Medium" panose="020B0604020202020204" charset="-34"/>
                <a:sym typeface="Kanit SemiBold"/>
              </a:rPr>
              <a:t>(100% interest)</a:t>
            </a:r>
          </a:p>
        </p:txBody>
      </p:sp>
      <p:sp>
        <p:nvSpPr>
          <p:cNvPr id="28" name="Прямоугольник 41">
            <a:extLst>
              <a:ext uri="{FF2B5EF4-FFF2-40B4-BE49-F238E27FC236}">
                <a16:creationId xmlns:a16="http://schemas.microsoft.com/office/drawing/2014/main" id="{C613E82E-B0AE-1187-D7D8-D805F7F5702A}"/>
              </a:ext>
            </a:extLst>
          </p:cNvPr>
          <p:cNvSpPr/>
          <p:nvPr/>
        </p:nvSpPr>
        <p:spPr>
          <a:xfrm flipV="1">
            <a:off x="12603480" y="1132605"/>
            <a:ext cx="5684520" cy="8875777"/>
          </a:xfrm>
          <a:prstGeom prst="rect">
            <a:avLst/>
          </a:prstGeom>
          <a:solidFill>
            <a:srgbClr val="C1E0FF">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Google Shape;171;p3">
            <a:extLst>
              <a:ext uri="{FF2B5EF4-FFF2-40B4-BE49-F238E27FC236}">
                <a16:creationId xmlns:a16="http://schemas.microsoft.com/office/drawing/2014/main" id="{C663BE40-710E-5925-85F5-1DE4355784E0}"/>
              </a:ext>
            </a:extLst>
          </p:cNvPr>
          <p:cNvSpPr txBox="1">
            <a:spLocks noGrp="1"/>
          </p:cNvSpPr>
          <p:nvPr>
            <p:ph type="title"/>
          </p:nvPr>
        </p:nvSpPr>
        <p:spPr>
          <a:xfrm>
            <a:off x="904450" y="718000"/>
            <a:ext cx="7375580" cy="283043"/>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Company Highlights </a:t>
            </a:r>
            <a:endParaRPr dirty="0">
              <a:solidFill>
                <a:schemeClr val="accent1"/>
              </a:solidFill>
            </a:endParaRPr>
          </a:p>
        </p:txBody>
      </p:sp>
      <p:sp>
        <p:nvSpPr>
          <p:cNvPr id="13" name="Google Shape;184;p3">
            <a:extLst>
              <a:ext uri="{FF2B5EF4-FFF2-40B4-BE49-F238E27FC236}">
                <a16:creationId xmlns:a16="http://schemas.microsoft.com/office/drawing/2014/main" id="{4C460F47-8829-A85E-7EEC-B5D012AA1DFF}"/>
              </a:ext>
            </a:extLst>
          </p:cNvPr>
          <p:cNvSpPr/>
          <p:nvPr/>
        </p:nvSpPr>
        <p:spPr>
          <a:xfrm>
            <a:off x="1102700" y="7417219"/>
            <a:ext cx="2162616" cy="462244"/>
          </a:xfrm>
          <a:prstGeom prst="rect">
            <a:avLst/>
          </a:prstGeom>
          <a:noFill/>
          <a:ln>
            <a:noFill/>
          </a:ln>
        </p:spPr>
        <p:txBody>
          <a:bodyPr spcFirstLastPara="1" wrap="square" lIns="91425" tIns="91425" rIns="91425" bIns="91425" anchor="ctr" anchorCtr="0">
            <a:noAutofit/>
          </a:bodyPr>
          <a:lstStyle/>
          <a:p>
            <a:pPr lvl="0" algn="ctr">
              <a:buClr>
                <a:schemeClr val="dk1"/>
              </a:buClr>
              <a:buSzPts val="1100"/>
            </a:pPr>
            <a:r>
              <a:rPr lang="en-US" sz="2400" b="0" i="0" u="none" strike="noStrike" cap="none" dirty="0">
                <a:solidFill>
                  <a:srgbClr val="3A396D"/>
                </a:solidFill>
                <a:latin typeface="Kanit Medium" panose="020B0604020202020204" charset="-34"/>
                <a:ea typeface="Kanit SemiBold"/>
                <a:cs typeface="Kanit Medium" panose="020B0604020202020204" charset="-34"/>
                <a:sym typeface="Kanit SemiBold"/>
              </a:rPr>
              <a:t>High Natural Gas Prices</a:t>
            </a:r>
            <a:endParaRPr sz="2400" b="0" i="0" u="none" strike="noStrike" cap="none" dirty="0">
              <a:solidFill>
                <a:srgbClr val="3A396D"/>
              </a:solidFill>
              <a:latin typeface="Kanit Medium" panose="020B0604020202020204" charset="-34"/>
              <a:ea typeface="Kanit SemiBold"/>
              <a:cs typeface="Kanit Medium" panose="020B0604020202020204" charset="-34"/>
              <a:sym typeface="Kanit SemiBold"/>
            </a:endParaRPr>
          </a:p>
        </p:txBody>
      </p:sp>
      <p:cxnSp>
        <p:nvCxnSpPr>
          <p:cNvPr id="18" name="Прямая соединительная линия 84">
            <a:extLst>
              <a:ext uri="{FF2B5EF4-FFF2-40B4-BE49-F238E27FC236}">
                <a16:creationId xmlns:a16="http://schemas.microsoft.com/office/drawing/2014/main" id="{535DC8D8-E220-C893-8FCF-E53973418E42}"/>
              </a:ext>
            </a:extLst>
          </p:cNvPr>
          <p:cNvCxnSpPr>
            <a:cxnSpLocks/>
          </p:cNvCxnSpPr>
          <p:nvPr/>
        </p:nvCxnSpPr>
        <p:spPr>
          <a:xfrm flipH="1">
            <a:off x="12954000" y="1920994"/>
            <a:ext cx="506046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Google Shape;176;p3">
            <a:extLst>
              <a:ext uri="{FF2B5EF4-FFF2-40B4-BE49-F238E27FC236}">
                <a16:creationId xmlns:a16="http://schemas.microsoft.com/office/drawing/2014/main" id="{2A44B77D-2A0B-C54F-FF6B-146587CC0FDB}"/>
              </a:ext>
            </a:extLst>
          </p:cNvPr>
          <p:cNvSpPr txBox="1"/>
          <p:nvPr/>
        </p:nvSpPr>
        <p:spPr>
          <a:xfrm>
            <a:off x="994065" y="1460620"/>
            <a:ext cx="11579220" cy="5514300"/>
          </a:xfrm>
          <a:prstGeom prst="rect">
            <a:avLst/>
          </a:prstGeom>
          <a:noFill/>
          <a:ln>
            <a:noFill/>
          </a:ln>
        </p:spPr>
        <p:txBody>
          <a:bodyPr spcFirstLastPara="1" wrap="square" lIns="91425" tIns="91425" rIns="91425" bIns="91425" anchor="t" anchorCtr="0">
            <a:spAutoFit/>
          </a:bodyPr>
          <a:lstStyle/>
          <a:p>
            <a:pPr lvl="0">
              <a:spcBef>
                <a:spcPts val="1400"/>
              </a:spcBef>
              <a:spcAft>
                <a:spcPts val="600"/>
              </a:spcAft>
              <a:buSzPts val="2400"/>
            </a:pPr>
            <a:r>
              <a:rPr lang="en-CA" sz="2600" b="1" u="sng" dirty="0">
                <a:solidFill>
                  <a:srgbClr val="3A396D"/>
                </a:solidFill>
                <a:latin typeface="Kanit" panose="020B0604020202020204" charset="-34"/>
                <a:ea typeface="Kanit SemiBold"/>
                <a:cs typeface="Kanit" panose="020B0604020202020204" charset="-34"/>
                <a:sym typeface="Kanit SemiBold"/>
              </a:rPr>
              <a:t>European Gas Production- SASB Gas Field </a:t>
            </a:r>
          </a:p>
          <a:p>
            <a:pPr marL="457200" lvl="0" indent="-457200">
              <a:spcBef>
                <a:spcPts val="1400"/>
              </a:spcBef>
              <a:spcAft>
                <a:spcPts val="600"/>
              </a:spcAft>
              <a:buSzPts val="2400"/>
              <a:buFont typeface="Arial" panose="020B0604020202020204" pitchFamily="34" charset="0"/>
              <a:buChar char="•"/>
            </a:pPr>
            <a:r>
              <a:rPr lang="en-CA" sz="2600" dirty="0">
                <a:solidFill>
                  <a:srgbClr val="3A396D"/>
                </a:solidFill>
                <a:latin typeface="Kanit" panose="020B0604020202020204" charset="-34"/>
                <a:ea typeface="Kanit SemiBold"/>
                <a:cs typeface="Kanit" panose="020B0604020202020204" charset="-34"/>
                <a:sym typeface="Kanit SemiBold"/>
              </a:rPr>
              <a:t>49% Interest in SASB Gas Field, Black Sea, </a:t>
            </a:r>
            <a:r>
              <a:rPr lang="en-CA" sz="2600" dirty="0" err="1">
                <a:solidFill>
                  <a:srgbClr val="3A396D"/>
                </a:solidFill>
                <a:latin typeface="Kanit" panose="020B0604020202020204" charset="-34"/>
                <a:ea typeface="Kanit SemiBold"/>
                <a:cs typeface="Kanit" panose="020B0604020202020204" charset="-34"/>
                <a:sym typeface="Kanit SemiBold"/>
              </a:rPr>
              <a:t>Turkiye</a:t>
            </a:r>
            <a:r>
              <a:rPr lang="en-CA" sz="2600" dirty="0">
                <a:solidFill>
                  <a:srgbClr val="3A396D"/>
                </a:solidFill>
                <a:latin typeface="Kanit" panose="020B0604020202020204" charset="-34"/>
                <a:ea typeface="Kanit SemiBold"/>
                <a:cs typeface="Kanit" panose="020B0604020202020204" charset="-34"/>
                <a:sym typeface="Kanit SemiBold"/>
              </a:rPr>
              <a:t> - </a:t>
            </a:r>
            <a:r>
              <a:rPr lang="en-CA" sz="2600" b="1" dirty="0">
                <a:solidFill>
                  <a:srgbClr val="3A396D"/>
                </a:solidFill>
                <a:latin typeface="Kanit" panose="020B0604020202020204" charset="-34"/>
                <a:ea typeface="Kanit SemiBold"/>
                <a:cs typeface="Kanit" panose="020B0604020202020204" charset="-34"/>
                <a:sym typeface="Kanit SemiBold"/>
              </a:rPr>
              <a:t>323 BCF OGIP </a:t>
            </a:r>
            <a:r>
              <a:rPr lang="en-CA" sz="2600" dirty="0">
                <a:solidFill>
                  <a:srgbClr val="3A396D"/>
                </a:solidFill>
                <a:latin typeface="Kanit" panose="020B0604020202020204" charset="-34"/>
                <a:ea typeface="Kanit SemiBold"/>
                <a:cs typeface="Kanit" panose="020B0604020202020204" charset="-34"/>
                <a:sym typeface="Kanit SemiBold"/>
              </a:rPr>
              <a:t>(100%) Our NPV10=</a:t>
            </a:r>
            <a:r>
              <a:rPr lang="en-CA" sz="2600" b="1" dirty="0">
                <a:solidFill>
                  <a:srgbClr val="3A396D"/>
                </a:solidFill>
                <a:latin typeface="Kanit" panose="020B0604020202020204" charset="-34"/>
                <a:ea typeface="Kanit SemiBold"/>
                <a:cs typeface="Kanit" panose="020B0604020202020204" charset="-34"/>
                <a:sym typeface="Kanit SemiBold"/>
              </a:rPr>
              <a:t>$421m, </a:t>
            </a:r>
            <a:r>
              <a:rPr lang="en-CA" sz="2600" dirty="0">
                <a:solidFill>
                  <a:srgbClr val="3A396D"/>
                </a:solidFill>
                <a:latin typeface="Kanit" panose="020B0604020202020204" charset="-34"/>
                <a:ea typeface="Kanit SemiBold"/>
                <a:cs typeface="Kanit" panose="020B0604020202020204" charset="-34"/>
                <a:sym typeface="Kanit SemiBold"/>
              </a:rPr>
              <a:t>2P reserves </a:t>
            </a:r>
            <a:r>
              <a:rPr lang="en-CA" sz="2600" b="1" dirty="0">
                <a:solidFill>
                  <a:srgbClr val="3A396D"/>
                </a:solidFill>
                <a:latin typeface="Kanit" panose="020B0604020202020204" charset="-34"/>
                <a:ea typeface="Kanit SemiBold"/>
                <a:cs typeface="Kanit" panose="020B0604020202020204" charset="-34"/>
                <a:sym typeface="Kanit SemiBold"/>
              </a:rPr>
              <a:t>55.8 BCF </a:t>
            </a:r>
            <a:r>
              <a:rPr lang="en-CA" sz="2600" dirty="0">
                <a:solidFill>
                  <a:srgbClr val="3A396D"/>
                </a:solidFill>
                <a:latin typeface="Kanit" panose="020B0604020202020204" charset="-34"/>
                <a:ea typeface="Kanit SemiBold"/>
                <a:cs typeface="Kanit" panose="020B0604020202020204" charset="-34"/>
                <a:sym typeface="Kanit SemiBold"/>
              </a:rPr>
              <a:t>(Dec 31 ‘23) up from 42 BCF (2022)</a:t>
            </a:r>
            <a:endParaRPr lang="en-CA" sz="2600" b="1" dirty="0">
              <a:solidFill>
                <a:srgbClr val="3A396D"/>
              </a:solidFill>
              <a:latin typeface="Kanit" panose="020B0604020202020204" charset="-34"/>
              <a:ea typeface="Kanit SemiBold"/>
              <a:cs typeface="Kanit" panose="020B0604020202020204" charset="-34"/>
              <a:sym typeface="Kanit SemiBold"/>
            </a:endParaRPr>
          </a:p>
          <a:p>
            <a:pPr marL="457200" lvl="0" indent="-457200">
              <a:buSzPts val="2400"/>
              <a:buFont typeface="Arial" panose="020B0604020202020204" pitchFamily="34" charset="0"/>
              <a:buChar char="•"/>
            </a:pPr>
            <a:r>
              <a:rPr lang="en-US" sz="2600" dirty="0">
                <a:solidFill>
                  <a:srgbClr val="3A396D"/>
                </a:solidFill>
                <a:latin typeface="Kanit" panose="020B0604020202020204" charset="-34"/>
                <a:ea typeface="Kanit SemiBold"/>
                <a:cs typeface="Kanit" panose="020B0604020202020204" charset="-34"/>
                <a:sym typeface="Kanit SemiBold"/>
              </a:rPr>
              <a:t>Development Program targeting </a:t>
            </a:r>
            <a:r>
              <a:rPr lang="en-CA" sz="2600" b="1" dirty="0">
                <a:solidFill>
                  <a:srgbClr val="3A396D"/>
                </a:solidFill>
                <a:latin typeface="Kanit" panose="020B0604020202020204" charset="-34"/>
                <a:ea typeface="Kanit SemiBold"/>
                <a:cs typeface="Kanit" panose="020B0604020202020204" charset="-34"/>
                <a:sym typeface="Kanit SemiBold"/>
              </a:rPr>
              <a:t>~ </a:t>
            </a:r>
            <a:r>
              <a:rPr lang="en-US" sz="2600" dirty="0">
                <a:solidFill>
                  <a:srgbClr val="3A396D"/>
                </a:solidFill>
                <a:latin typeface="Kanit" panose="020B0604020202020204" charset="-34"/>
                <a:ea typeface="Kanit SemiBold"/>
                <a:cs typeface="Kanit" panose="020B0604020202020204" charset="-34"/>
                <a:sym typeface="Kanit SemiBold"/>
              </a:rPr>
              <a:t>17 + production wells </a:t>
            </a:r>
          </a:p>
          <a:p>
            <a:pPr lvl="0">
              <a:buSzPts val="2400"/>
            </a:pPr>
            <a:r>
              <a:rPr lang="en-US" sz="2600" dirty="0">
                <a:solidFill>
                  <a:srgbClr val="3A396D"/>
                </a:solidFill>
                <a:latin typeface="Kanit" panose="020B0604020202020204" charset="-34"/>
                <a:ea typeface="Kanit SemiBold"/>
                <a:cs typeface="Kanit" panose="020B0604020202020204" charset="-34"/>
                <a:sym typeface="Kanit SemiBold"/>
              </a:rPr>
              <a:t>          - 2023 - 5</a:t>
            </a:r>
            <a:r>
              <a:rPr lang="en-US" sz="2600" i="0" u="none" strike="noStrike" cap="none" dirty="0">
                <a:solidFill>
                  <a:srgbClr val="3A396D"/>
                </a:solidFill>
                <a:latin typeface="Kanit" panose="020B0604020202020204" charset="-34"/>
                <a:ea typeface="Kanit SemiBold"/>
                <a:cs typeface="Kanit" panose="020B0604020202020204" charset="-34"/>
                <a:sym typeface="Kanit SemiBold"/>
              </a:rPr>
              <a:t> wells drilled in 2023  </a:t>
            </a:r>
          </a:p>
          <a:p>
            <a:pPr lvl="0">
              <a:buSzPts val="2400"/>
            </a:pPr>
            <a:r>
              <a:rPr lang="en-US" sz="2600" dirty="0">
                <a:solidFill>
                  <a:srgbClr val="3A396D"/>
                </a:solidFill>
                <a:latin typeface="Kanit" panose="020B0604020202020204" charset="-34"/>
                <a:ea typeface="Kanit SemiBold"/>
                <a:cs typeface="Kanit" panose="020B0604020202020204" charset="-34"/>
                <a:sym typeface="Kanit SemiBold"/>
              </a:rPr>
              <a:t>          - 2024 - 9 workovers (5 from 2023 program+4 additional) </a:t>
            </a:r>
            <a:r>
              <a:rPr lang="en-US" sz="2600" b="1" dirty="0">
                <a:solidFill>
                  <a:srgbClr val="3A396D"/>
                </a:solidFill>
                <a:latin typeface="Kanit" panose="020B0604020202020204" charset="-34"/>
                <a:ea typeface="Kanit SemiBold"/>
                <a:cs typeface="Kanit" panose="020B0604020202020204" charset="-34"/>
                <a:sym typeface="Kanit SemiBold"/>
              </a:rPr>
              <a:t>Cost $2.7m</a:t>
            </a:r>
          </a:p>
          <a:p>
            <a:pPr marL="457200" indent="-457200">
              <a:spcBef>
                <a:spcPts val="1400"/>
              </a:spcBef>
              <a:spcAft>
                <a:spcPts val="600"/>
              </a:spcAft>
              <a:buSzPts val="2400"/>
              <a:buFont typeface="Arial" panose="020B0604020202020204" pitchFamily="34" charset="0"/>
              <a:buChar char="•"/>
            </a:pPr>
            <a:r>
              <a:rPr lang="en-US" sz="2600" dirty="0">
                <a:solidFill>
                  <a:srgbClr val="3A396D"/>
                </a:solidFill>
                <a:latin typeface="Kanit" panose="020B0604020202020204" charset="-34"/>
                <a:ea typeface="Kanit SemiBold"/>
                <a:cs typeface="Kanit" panose="020B0604020202020204" charset="-34"/>
                <a:sym typeface="Kanit SemiBold"/>
              </a:rPr>
              <a:t>Targeting production increase to </a:t>
            </a:r>
            <a:r>
              <a:rPr lang="en-US" sz="2600" b="1" dirty="0">
                <a:solidFill>
                  <a:srgbClr val="3A396D"/>
                </a:solidFill>
                <a:latin typeface="Kanit" panose="020B0604020202020204" charset="-34"/>
                <a:ea typeface="Kanit SemiBold"/>
                <a:cs typeface="Kanit" panose="020B0604020202020204" charset="-34"/>
                <a:sym typeface="Kanit SemiBold"/>
              </a:rPr>
              <a:t>8.5mmcf/d </a:t>
            </a:r>
            <a:r>
              <a:rPr lang="en-US" sz="2600" dirty="0">
                <a:solidFill>
                  <a:srgbClr val="3A396D"/>
                </a:solidFill>
                <a:latin typeface="Kanit" panose="020B0604020202020204" charset="-34"/>
                <a:ea typeface="Kanit SemiBold"/>
                <a:cs typeface="Kanit" panose="020B0604020202020204" charset="-34"/>
                <a:sym typeface="Kanit SemiBold"/>
              </a:rPr>
              <a:t>exit rate end of ’24 </a:t>
            </a:r>
          </a:p>
          <a:p>
            <a:pPr>
              <a:lnSpc>
                <a:spcPct val="150000"/>
              </a:lnSpc>
              <a:spcBef>
                <a:spcPts val="1400"/>
              </a:spcBef>
              <a:buSzPts val="2400"/>
            </a:pPr>
            <a:r>
              <a:rPr lang="en-US" sz="2600" b="1" u="sng" dirty="0">
                <a:solidFill>
                  <a:srgbClr val="3A396D"/>
                </a:solidFill>
                <a:latin typeface="Kanit" panose="020B0604020202020204" charset="-34"/>
                <a:ea typeface="Kanit SemiBold"/>
                <a:cs typeface="Kanit" panose="020B0604020202020204" charset="-34"/>
                <a:sym typeface="Kanit SemiBold"/>
              </a:rPr>
              <a:t>Oil Exploration SE Turkey</a:t>
            </a:r>
          </a:p>
          <a:p>
            <a:pPr marL="457200" indent="-457200">
              <a:spcBef>
                <a:spcPts val="1400"/>
              </a:spcBef>
              <a:buSzPts val="2400"/>
              <a:buFont typeface="Arial" panose="020B0604020202020204" pitchFamily="34" charset="0"/>
              <a:buChar char="•"/>
            </a:pPr>
            <a:r>
              <a:rPr lang="en-US" sz="2600" dirty="0">
                <a:solidFill>
                  <a:srgbClr val="3A396D"/>
                </a:solidFill>
                <a:latin typeface="Kanit" panose="020B0604020202020204" charset="-34"/>
                <a:ea typeface="Kanit SemiBold"/>
                <a:cs typeface="Kanit" panose="020B0604020202020204" charset="-34"/>
                <a:sym typeface="Kanit SemiBold"/>
              </a:rPr>
              <a:t>Oil Exploration opportunities in S.E. Turkey proximate to recent discoveries</a:t>
            </a:r>
          </a:p>
        </p:txBody>
      </p:sp>
      <p:sp>
        <p:nvSpPr>
          <p:cNvPr id="14" name="Google Shape;763;p16">
            <a:extLst>
              <a:ext uri="{FF2B5EF4-FFF2-40B4-BE49-F238E27FC236}">
                <a16:creationId xmlns:a16="http://schemas.microsoft.com/office/drawing/2014/main" id="{879ED81C-C14B-C686-CD4D-E68B49129EFE}"/>
              </a:ext>
            </a:extLst>
          </p:cNvPr>
          <p:cNvSpPr/>
          <p:nvPr/>
        </p:nvSpPr>
        <p:spPr>
          <a:xfrm flipV="1">
            <a:off x="674552" y="1821001"/>
            <a:ext cx="147874" cy="193979"/>
          </a:xfrm>
          <a:prstGeom prst="homePlate">
            <a:avLst>
              <a:gd name="adj" fmla="val 50000"/>
            </a:avLst>
          </a:prstGeom>
          <a:solidFill>
            <a:srgbClr val="FFC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b="0" i="0" u="none" strike="noStrike" cap="none">
              <a:solidFill>
                <a:srgbClr val="000000"/>
              </a:solidFill>
              <a:latin typeface="Arial"/>
              <a:ea typeface="Arial"/>
              <a:cs typeface="Arial"/>
              <a:sym typeface="Arial"/>
            </a:endParaRPr>
          </a:p>
        </p:txBody>
      </p:sp>
      <p:sp>
        <p:nvSpPr>
          <p:cNvPr id="43" name="Google Shape;176;p3">
            <a:extLst>
              <a:ext uri="{FF2B5EF4-FFF2-40B4-BE49-F238E27FC236}">
                <a16:creationId xmlns:a16="http://schemas.microsoft.com/office/drawing/2014/main" id="{64045A37-F59D-39D7-4230-FB1C4F483C93}"/>
              </a:ext>
            </a:extLst>
          </p:cNvPr>
          <p:cNvSpPr txBox="1"/>
          <p:nvPr/>
        </p:nvSpPr>
        <p:spPr>
          <a:xfrm>
            <a:off x="5295435" y="8342032"/>
            <a:ext cx="1669059" cy="677078"/>
          </a:xfrm>
          <a:prstGeom prst="rect">
            <a:avLst/>
          </a:prstGeom>
          <a:noFill/>
          <a:ln>
            <a:noFill/>
          </a:ln>
        </p:spPr>
        <p:txBody>
          <a:bodyPr spcFirstLastPara="1" wrap="square" lIns="91425" tIns="91425" rIns="91425" bIns="91425" anchor="t" anchorCtr="0">
            <a:spAutoFit/>
          </a:bodyPr>
          <a:lstStyle/>
          <a:p>
            <a:pPr>
              <a:buSzPts val="2400"/>
            </a:pPr>
            <a:r>
              <a:rPr lang="en-US" sz="3200" dirty="0">
                <a:solidFill>
                  <a:srgbClr val="3A396D"/>
                </a:solidFill>
                <a:latin typeface="Kanit Medium" panose="020B0604020202020204" charset="-34"/>
                <a:ea typeface="Kanit SemiBold"/>
                <a:cs typeface="Kanit Medium" panose="020B0604020202020204" charset="-34"/>
                <a:sym typeface="Kanit SemiBold"/>
              </a:rPr>
              <a:t>$680m</a:t>
            </a:r>
          </a:p>
        </p:txBody>
      </p:sp>
      <p:sp>
        <p:nvSpPr>
          <p:cNvPr id="6" name="Google Shape;176;p3">
            <a:extLst>
              <a:ext uri="{FF2B5EF4-FFF2-40B4-BE49-F238E27FC236}">
                <a16:creationId xmlns:a16="http://schemas.microsoft.com/office/drawing/2014/main" id="{49F1F32D-CB88-68BD-E338-AC3B021F2D82}"/>
              </a:ext>
            </a:extLst>
          </p:cNvPr>
          <p:cNvSpPr txBox="1"/>
          <p:nvPr/>
        </p:nvSpPr>
        <p:spPr>
          <a:xfrm>
            <a:off x="8140975" y="7210866"/>
            <a:ext cx="2084263" cy="923299"/>
          </a:xfrm>
          <a:prstGeom prst="rect">
            <a:avLst/>
          </a:prstGeom>
          <a:noFill/>
          <a:ln>
            <a:noFill/>
          </a:ln>
        </p:spPr>
        <p:txBody>
          <a:bodyPr spcFirstLastPara="1" wrap="square" lIns="91425" tIns="91425" rIns="91425" bIns="91425" anchor="t" anchorCtr="0">
            <a:spAutoFit/>
          </a:bodyPr>
          <a:lstStyle/>
          <a:p>
            <a:pPr algn="ctr">
              <a:buSzPts val="2400"/>
            </a:pPr>
            <a:r>
              <a:rPr lang="en-US" sz="2400" dirty="0">
                <a:solidFill>
                  <a:srgbClr val="3A396D"/>
                </a:solidFill>
                <a:latin typeface="Kanit Medium" panose="020B0604020202020204" charset="-34"/>
                <a:ea typeface="Kanit SemiBold"/>
                <a:cs typeface="Kanit Medium" panose="020B0604020202020204" charset="-34"/>
                <a:sym typeface="Kanit SemiBold"/>
              </a:rPr>
              <a:t>Low Royalty Rate</a:t>
            </a:r>
          </a:p>
        </p:txBody>
      </p:sp>
      <p:sp>
        <p:nvSpPr>
          <p:cNvPr id="17" name="Google Shape;763;p16">
            <a:extLst>
              <a:ext uri="{FF2B5EF4-FFF2-40B4-BE49-F238E27FC236}">
                <a16:creationId xmlns:a16="http://schemas.microsoft.com/office/drawing/2014/main" id="{938E55E0-63F3-11F8-6B6A-C38123DDF349}"/>
              </a:ext>
            </a:extLst>
          </p:cNvPr>
          <p:cNvSpPr/>
          <p:nvPr/>
        </p:nvSpPr>
        <p:spPr>
          <a:xfrm flipV="1">
            <a:off x="651107" y="5489451"/>
            <a:ext cx="147874" cy="193979"/>
          </a:xfrm>
          <a:prstGeom prst="homePlate">
            <a:avLst>
              <a:gd name="adj" fmla="val 50000"/>
            </a:avLst>
          </a:prstGeom>
          <a:solidFill>
            <a:srgbClr val="FFC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b="0" i="0" u="none" strike="noStrike" cap="none">
              <a:solidFill>
                <a:srgbClr val="000000"/>
              </a:solidFill>
              <a:latin typeface="Arial"/>
              <a:ea typeface="Arial"/>
              <a:cs typeface="Arial"/>
              <a:sym typeface="Arial"/>
            </a:endParaRPr>
          </a:p>
        </p:txBody>
      </p:sp>
      <p:sp>
        <p:nvSpPr>
          <p:cNvPr id="34" name="Rectangle 2">
            <a:extLst>
              <a:ext uri="{FF2B5EF4-FFF2-40B4-BE49-F238E27FC236}">
                <a16:creationId xmlns:a16="http://schemas.microsoft.com/office/drawing/2014/main" id="{A64775B4-3E55-E25B-E83B-FC7E545202A9}"/>
              </a:ext>
            </a:extLst>
          </p:cNvPr>
          <p:cNvSpPr>
            <a:spLocks noChangeArrowheads="1"/>
          </p:cNvSpPr>
          <p:nvPr/>
        </p:nvSpPr>
        <p:spPr bwMode="auto">
          <a:xfrm>
            <a:off x="292810" y="9744341"/>
            <a:ext cx="8516620"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1" indent="0" algn="l" defTabSz="914400" rtl="0" eaLnBrk="0" fontAlgn="base" latinLnBrk="0" hangingPunct="0">
              <a:lnSpc>
                <a:spcPct val="100000"/>
              </a:lnSpc>
              <a:spcBef>
                <a:spcPct val="0"/>
              </a:spcBef>
              <a:spcAft>
                <a:spcPct val="0"/>
              </a:spcAft>
              <a:buClrTx/>
              <a:buSzTx/>
              <a:tabLst/>
            </a:pPr>
            <a:r>
              <a:rPr kumimoji="0" lang="en-US" altLang="en-US" sz="1300" b="0" i="0" u="none" strike="noStrike" cap="none" normalizeH="0" baseline="0" dirty="0">
                <a:ln>
                  <a:noFill/>
                </a:ln>
                <a:solidFill>
                  <a:srgbClr val="1F497D"/>
                </a:solidFill>
                <a:effectLst/>
                <a:latin typeface="Calibri" panose="020F0502020204030204" pitchFamily="34" charset="0"/>
                <a:cs typeface="Calibri" panose="020F0502020204030204" pitchFamily="34" charset="0"/>
              </a:rPr>
              <a:t>*Operator of drilling operations and work/drilling program; TPAO is operator for daily production activities</a:t>
            </a: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sp>
        <p:nvSpPr>
          <p:cNvPr id="38" name="Rectangle 2">
            <a:extLst>
              <a:ext uri="{FF2B5EF4-FFF2-40B4-BE49-F238E27FC236}">
                <a16:creationId xmlns:a16="http://schemas.microsoft.com/office/drawing/2014/main" id="{7E698E53-FE44-E438-5C81-71B99A82A828}"/>
              </a:ext>
            </a:extLst>
          </p:cNvPr>
          <p:cNvSpPr>
            <a:spLocks noChangeArrowheads="1"/>
          </p:cNvSpPr>
          <p:nvPr/>
        </p:nvSpPr>
        <p:spPr bwMode="auto">
          <a:xfrm>
            <a:off x="298249" y="9544143"/>
            <a:ext cx="8516620"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1" indent="0" algn="l" defTabSz="914400" rtl="0" eaLnBrk="0" fontAlgn="base" latinLnBrk="0" hangingPunct="0">
              <a:lnSpc>
                <a:spcPct val="100000"/>
              </a:lnSpc>
              <a:spcBef>
                <a:spcPct val="0"/>
              </a:spcBef>
              <a:spcAft>
                <a:spcPct val="0"/>
              </a:spcAft>
              <a:buClrTx/>
              <a:buSzTx/>
              <a:tabLst/>
            </a:pPr>
            <a:r>
              <a:rPr lang="en-US" altLang="en-US" sz="1300" dirty="0">
                <a:solidFill>
                  <a:srgbClr val="1F497D"/>
                </a:solidFill>
                <a:latin typeface="Calibri" panose="020F0502020204030204" pitchFamily="34" charset="0"/>
                <a:cs typeface="Calibri" panose="020F0502020204030204" pitchFamily="34" charset="0"/>
              </a:rPr>
              <a:t>*</a:t>
            </a:r>
            <a:r>
              <a:rPr kumimoji="0" lang="en-US" altLang="en-US" sz="1300" b="0" i="0" u="none" strike="noStrike" cap="none" normalizeH="0" baseline="0" dirty="0">
                <a:ln>
                  <a:noFill/>
                </a:ln>
                <a:solidFill>
                  <a:srgbClr val="1F497D"/>
                </a:solidFill>
                <a:effectLst/>
                <a:latin typeface="Calibri" panose="020F0502020204030204" pitchFamily="34" charset="0"/>
                <a:cs typeface="Calibri" panose="020F0502020204030204" pitchFamily="34" charset="0"/>
              </a:rPr>
              <a:t>*See appendix for definitions. Management estimate for current 20+ well drilling program. </a:t>
            </a: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pic>
        <p:nvPicPr>
          <p:cNvPr id="2" name="Google Shape;757;p16">
            <a:extLst>
              <a:ext uri="{FF2B5EF4-FFF2-40B4-BE49-F238E27FC236}">
                <a16:creationId xmlns:a16="http://schemas.microsoft.com/office/drawing/2014/main" id="{EA3E25F0-7FC7-F527-F98E-5D190C4CE86E}"/>
              </a:ext>
            </a:extLst>
          </p:cNvPr>
          <p:cNvPicPr preferRelativeResize="0"/>
          <p:nvPr/>
        </p:nvPicPr>
        <p:blipFill rotWithShape="1">
          <a:blip r:embed="rId3">
            <a:alphaModFix/>
          </a:blip>
          <a:srcRect l="6307" t="2375" r="6306" b="18958"/>
          <a:stretch/>
        </p:blipFill>
        <p:spPr>
          <a:xfrm>
            <a:off x="16073588" y="407025"/>
            <a:ext cx="1647852" cy="601649"/>
          </a:xfrm>
          <a:prstGeom prst="rect">
            <a:avLst/>
          </a:prstGeom>
          <a:noFill/>
          <a:ln>
            <a:noFill/>
          </a:ln>
        </p:spPr>
      </p:pic>
      <p:sp>
        <p:nvSpPr>
          <p:cNvPr id="9" name="Google Shape;171;p3">
            <a:extLst>
              <a:ext uri="{FF2B5EF4-FFF2-40B4-BE49-F238E27FC236}">
                <a16:creationId xmlns:a16="http://schemas.microsoft.com/office/drawing/2014/main" id="{90753180-9C54-B988-BF9B-8D27CE0F527D}"/>
              </a:ext>
            </a:extLst>
          </p:cNvPr>
          <p:cNvSpPr txBox="1">
            <a:spLocks/>
          </p:cNvSpPr>
          <p:nvPr/>
        </p:nvSpPr>
        <p:spPr>
          <a:xfrm>
            <a:off x="12955130" y="1471598"/>
            <a:ext cx="4766309" cy="23164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800"/>
              <a:buFont typeface="Arial"/>
              <a:buNone/>
              <a:defRPr sz="4800" b="1" i="0" u="none" strike="noStrike" cap="none">
                <a:solidFill>
                  <a:schemeClr val="dk1"/>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r>
              <a:rPr lang="en-US" sz="2800" dirty="0">
                <a:solidFill>
                  <a:schemeClr val="accent1"/>
                </a:solidFill>
              </a:rPr>
              <a:t>Recent Achievements</a:t>
            </a:r>
          </a:p>
        </p:txBody>
      </p:sp>
      <p:sp>
        <p:nvSpPr>
          <p:cNvPr id="27" name="Google Shape;153;p2">
            <a:extLst>
              <a:ext uri="{FF2B5EF4-FFF2-40B4-BE49-F238E27FC236}">
                <a16:creationId xmlns:a16="http://schemas.microsoft.com/office/drawing/2014/main" id="{F95362A3-9F7A-1675-329E-8CD97F51AF9B}"/>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184;p3">
            <a:extLst>
              <a:ext uri="{FF2B5EF4-FFF2-40B4-BE49-F238E27FC236}">
                <a16:creationId xmlns:a16="http://schemas.microsoft.com/office/drawing/2014/main" id="{1E988BAD-5D41-256B-8291-D4B6A712A568}"/>
              </a:ext>
            </a:extLst>
          </p:cNvPr>
          <p:cNvSpPr/>
          <p:nvPr/>
        </p:nvSpPr>
        <p:spPr>
          <a:xfrm>
            <a:off x="744249" y="8342032"/>
            <a:ext cx="2926498" cy="722490"/>
          </a:xfrm>
          <a:prstGeom prst="rect">
            <a:avLst/>
          </a:prstGeom>
          <a:noFill/>
          <a:ln>
            <a:noFill/>
          </a:ln>
        </p:spPr>
        <p:txBody>
          <a:bodyPr spcFirstLastPara="1" wrap="square" lIns="91425" tIns="91425" rIns="91425" bIns="91425" anchor="ctr" anchorCtr="0">
            <a:noAutofit/>
          </a:bodyPr>
          <a:lstStyle/>
          <a:p>
            <a:pPr lvl="0" algn="ctr">
              <a:buClr>
                <a:schemeClr val="dk1"/>
              </a:buClr>
              <a:buSzPts val="1100"/>
            </a:pPr>
            <a:r>
              <a:rPr lang="en-US" sz="3200" b="0" i="0" u="none" strike="noStrike" cap="none" dirty="0">
                <a:solidFill>
                  <a:srgbClr val="3A396D"/>
                </a:solidFill>
                <a:latin typeface="Kanit Medium" panose="020B0604020202020204" charset="-34"/>
                <a:ea typeface="Kanit SemiBold"/>
                <a:cs typeface="Kanit Medium" panose="020B0604020202020204" charset="-34"/>
                <a:sym typeface="Kanit SemiBold"/>
              </a:rPr>
              <a:t>USD$</a:t>
            </a:r>
            <a:r>
              <a:rPr lang="en-US" sz="3200" dirty="0">
                <a:solidFill>
                  <a:srgbClr val="3A396D"/>
                </a:solidFill>
                <a:latin typeface="Kanit Medium" panose="020B0604020202020204" charset="-34"/>
                <a:ea typeface="Kanit SemiBold"/>
                <a:cs typeface="Kanit Medium" panose="020B0604020202020204" charset="-34"/>
                <a:sym typeface="Kanit SemiBold"/>
              </a:rPr>
              <a:t>11</a:t>
            </a:r>
            <a:r>
              <a:rPr lang="en-US" sz="3200" b="0" i="0" u="none" strike="noStrike" cap="none" dirty="0">
                <a:solidFill>
                  <a:srgbClr val="3A396D"/>
                </a:solidFill>
                <a:latin typeface="Kanit Medium" panose="020B0604020202020204" charset="-34"/>
                <a:ea typeface="Kanit SemiBold"/>
                <a:cs typeface="Kanit Medium" panose="020B0604020202020204" charset="-34"/>
                <a:sym typeface="Kanit SemiBold"/>
              </a:rPr>
              <a:t>/MCF </a:t>
            </a:r>
          </a:p>
          <a:p>
            <a:pPr lvl="0" algn="ctr">
              <a:buClr>
                <a:schemeClr val="dk1"/>
              </a:buClr>
              <a:buSzPts val="1100"/>
            </a:pPr>
            <a:r>
              <a:rPr lang="en-US" sz="2000" b="0" i="0" u="none" strike="noStrike" cap="none" dirty="0">
                <a:solidFill>
                  <a:srgbClr val="3A396D"/>
                </a:solidFill>
                <a:latin typeface="Kanit" panose="020B0604020202020204" charset="-34"/>
                <a:ea typeface="Kanit SemiBold"/>
                <a:cs typeface="Kanit" panose="020B0604020202020204" charset="-34"/>
                <a:sym typeface="Kanit SemiBold"/>
              </a:rPr>
              <a:t>(</a:t>
            </a:r>
            <a:r>
              <a:rPr lang="en-US" sz="2000" dirty="0">
                <a:solidFill>
                  <a:srgbClr val="3A396D"/>
                </a:solidFill>
                <a:latin typeface="Kanit" panose="020B0604020202020204" charset="-34"/>
                <a:ea typeface="Kanit SemiBold"/>
                <a:cs typeface="Kanit" panose="020B0604020202020204" charset="-34"/>
                <a:sym typeface="Kanit SemiBold"/>
              </a:rPr>
              <a:t>Aug,</a:t>
            </a:r>
            <a:r>
              <a:rPr lang="en-US" sz="2000" b="0" i="0" u="none" strike="noStrike" cap="none" dirty="0">
                <a:solidFill>
                  <a:srgbClr val="3A396D"/>
                </a:solidFill>
                <a:latin typeface="Kanit" panose="020B0604020202020204" charset="-34"/>
                <a:ea typeface="Kanit SemiBold"/>
                <a:cs typeface="Kanit" panose="020B0604020202020204" charset="-34"/>
                <a:sym typeface="Kanit SemiBold"/>
              </a:rPr>
              <a:t> 2024)</a:t>
            </a:r>
            <a:endParaRPr sz="2000" b="0" i="0" u="none" strike="noStrike" cap="none" dirty="0">
              <a:solidFill>
                <a:srgbClr val="3A396D"/>
              </a:solidFill>
              <a:latin typeface="Kanit" panose="020B0604020202020204" charset="-34"/>
              <a:ea typeface="Kanit SemiBold"/>
              <a:cs typeface="Kanit" panose="020B0604020202020204" charset="-34"/>
              <a:sym typeface="Kanit SemiBold"/>
            </a:endParaRPr>
          </a:p>
        </p:txBody>
      </p:sp>
      <p:sp>
        <p:nvSpPr>
          <p:cNvPr id="44" name="Google Shape;176;p3">
            <a:extLst>
              <a:ext uri="{FF2B5EF4-FFF2-40B4-BE49-F238E27FC236}">
                <a16:creationId xmlns:a16="http://schemas.microsoft.com/office/drawing/2014/main" id="{5BE7289C-8AC7-7302-E5BE-1B6C91FCB90A}"/>
              </a:ext>
            </a:extLst>
          </p:cNvPr>
          <p:cNvSpPr txBox="1"/>
          <p:nvPr/>
        </p:nvSpPr>
        <p:spPr>
          <a:xfrm>
            <a:off x="10645296" y="7210866"/>
            <a:ext cx="1588050" cy="923299"/>
          </a:xfrm>
          <a:prstGeom prst="rect">
            <a:avLst/>
          </a:prstGeom>
          <a:noFill/>
          <a:ln>
            <a:noFill/>
          </a:ln>
        </p:spPr>
        <p:txBody>
          <a:bodyPr spcFirstLastPara="1" wrap="square" lIns="91425" tIns="91425" rIns="91425" bIns="91425" anchor="t" anchorCtr="0">
            <a:spAutoFit/>
          </a:bodyPr>
          <a:lstStyle/>
          <a:p>
            <a:pPr>
              <a:buSzPts val="2400"/>
            </a:pPr>
            <a:r>
              <a:rPr lang="en-US" sz="2400" dirty="0">
                <a:solidFill>
                  <a:srgbClr val="3A396D"/>
                </a:solidFill>
                <a:latin typeface="Kanit Medium" panose="020B0604020202020204" charset="-34"/>
                <a:ea typeface="Kanit SemiBold"/>
                <a:cs typeface="Kanit Medium" panose="020B0604020202020204" charset="-34"/>
                <a:sym typeface="Kanit SemiBold"/>
              </a:rPr>
              <a:t>Reserves</a:t>
            </a:r>
          </a:p>
          <a:p>
            <a:pPr>
              <a:buSzPts val="2400"/>
            </a:pPr>
            <a:r>
              <a:rPr lang="en-US" sz="2400" dirty="0">
                <a:solidFill>
                  <a:srgbClr val="3A396D"/>
                </a:solidFill>
                <a:latin typeface="Kanit Medium" panose="020B0604020202020204" charset="-34"/>
                <a:ea typeface="Kanit SemiBold"/>
                <a:cs typeface="Kanit Medium" panose="020B0604020202020204" charset="-34"/>
                <a:sym typeface="Kanit SemiBold"/>
              </a:rPr>
              <a:t>Growth</a:t>
            </a:r>
          </a:p>
        </p:txBody>
      </p:sp>
      <p:sp>
        <p:nvSpPr>
          <p:cNvPr id="45" name="Google Shape;176;p3">
            <a:extLst>
              <a:ext uri="{FF2B5EF4-FFF2-40B4-BE49-F238E27FC236}">
                <a16:creationId xmlns:a16="http://schemas.microsoft.com/office/drawing/2014/main" id="{D6296642-FDBD-60DE-F77F-DAE1B6849948}"/>
              </a:ext>
            </a:extLst>
          </p:cNvPr>
          <p:cNvSpPr txBox="1"/>
          <p:nvPr/>
        </p:nvSpPr>
        <p:spPr>
          <a:xfrm>
            <a:off x="8654710" y="8342032"/>
            <a:ext cx="1218043" cy="677078"/>
          </a:xfrm>
          <a:prstGeom prst="rect">
            <a:avLst/>
          </a:prstGeom>
          <a:noFill/>
          <a:ln>
            <a:noFill/>
          </a:ln>
        </p:spPr>
        <p:txBody>
          <a:bodyPr spcFirstLastPara="1" wrap="square" lIns="91425" tIns="91425" rIns="91425" bIns="91425" anchor="t" anchorCtr="0">
            <a:spAutoFit/>
          </a:bodyPr>
          <a:lstStyle/>
          <a:p>
            <a:pPr>
              <a:buSzPts val="2400"/>
            </a:pPr>
            <a:r>
              <a:rPr lang="en-US" sz="3200" dirty="0">
                <a:solidFill>
                  <a:srgbClr val="3A396D"/>
                </a:solidFill>
                <a:latin typeface="Kanit Medium" panose="020B0604020202020204" charset="-34"/>
                <a:ea typeface="Kanit SemiBold"/>
                <a:cs typeface="Kanit Medium" panose="020B0604020202020204" charset="-34"/>
                <a:sym typeface="Kanit SemiBold"/>
              </a:rPr>
              <a:t>12.5%</a:t>
            </a:r>
          </a:p>
        </p:txBody>
      </p:sp>
      <p:sp>
        <p:nvSpPr>
          <p:cNvPr id="46" name="Google Shape;176;p3">
            <a:extLst>
              <a:ext uri="{FF2B5EF4-FFF2-40B4-BE49-F238E27FC236}">
                <a16:creationId xmlns:a16="http://schemas.microsoft.com/office/drawing/2014/main" id="{ADE93662-D8E9-EA29-0649-FDD3718757D2}"/>
              </a:ext>
            </a:extLst>
          </p:cNvPr>
          <p:cNvSpPr txBox="1"/>
          <p:nvPr/>
        </p:nvSpPr>
        <p:spPr>
          <a:xfrm>
            <a:off x="10838009" y="8342032"/>
            <a:ext cx="1297519" cy="677078"/>
          </a:xfrm>
          <a:prstGeom prst="rect">
            <a:avLst/>
          </a:prstGeom>
          <a:noFill/>
          <a:ln>
            <a:noFill/>
          </a:ln>
        </p:spPr>
        <p:txBody>
          <a:bodyPr spcFirstLastPara="1" wrap="square" lIns="91425" tIns="91425" rIns="91425" bIns="91425" anchor="t" anchorCtr="0">
            <a:spAutoFit/>
          </a:bodyPr>
          <a:lstStyle/>
          <a:p>
            <a:pPr>
              <a:buSzPts val="2400"/>
            </a:pPr>
            <a:r>
              <a:rPr lang="en-US" sz="3200" dirty="0">
                <a:solidFill>
                  <a:srgbClr val="3A396D"/>
                </a:solidFill>
                <a:latin typeface="Kanit Medium" panose="020B0604020202020204" charset="-34"/>
                <a:ea typeface="Kanit SemiBold"/>
                <a:cs typeface="Kanit Medium" panose="020B0604020202020204" charset="-34"/>
                <a:sym typeface="Kanit SemiBold"/>
              </a:rPr>
              <a:t>22.5%</a:t>
            </a:r>
          </a:p>
        </p:txBody>
      </p:sp>
      <p:sp>
        <p:nvSpPr>
          <p:cNvPr id="47" name="Google Shape;176;p3">
            <a:extLst>
              <a:ext uri="{FF2B5EF4-FFF2-40B4-BE49-F238E27FC236}">
                <a16:creationId xmlns:a16="http://schemas.microsoft.com/office/drawing/2014/main" id="{464D69CD-88C1-170D-02C0-61AC2FE79732}"/>
              </a:ext>
            </a:extLst>
          </p:cNvPr>
          <p:cNvSpPr txBox="1"/>
          <p:nvPr/>
        </p:nvSpPr>
        <p:spPr>
          <a:xfrm>
            <a:off x="12848874" y="1920318"/>
            <a:ext cx="5452498" cy="1015632"/>
          </a:xfrm>
          <a:prstGeom prst="rect">
            <a:avLst/>
          </a:prstGeom>
          <a:noFill/>
          <a:ln>
            <a:noFill/>
          </a:ln>
        </p:spPr>
        <p:txBody>
          <a:bodyPr spcFirstLastPara="1" wrap="square" lIns="91425" tIns="91425" rIns="91425" bIns="91425" anchor="t" anchorCtr="0">
            <a:spAutoFit/>
          </a:bodyPr>
          <a:lstStyle/>
          <a:p>
            <a:pPr marL="342000" indent="-342900">
              <a:spcBef>
                <a:spcPts val="600"/>
              </a:spcBef>
              <a:spcAft>
                <a:spcPts val="600"/>
              </a:spcAft>
              <a:buSzPts val="2400"/>
              <a:buFont typeface="Arial" panose="020B0604020202020204" pitchFamily="34" charset="0"/>
              <a:buChar char="•"/>
            </a:pPr>
            <a:r>
              <a:rPr lang="en-US" sz="2200" dirty="0">
                <a:solidFill>
                  <a:srgbClr val="3A396D"/>
                </a:solidFill>
                <a:latin typeface="Kanit Medium" panose="020B0604020202020204" charset="-34"/>
                <a:ea typeface="Kanit SemiBold"/>
                <a:cs typeface="Kanit Medium" panose="020B0604020202020204" charset="-34"/>
                <a:sym typeface="Kanit SemiBold"/>
              </a:rPr>
              <a:t>Raised $55 million equity +$15m subordinated debt financing</a:t>
            </a:r>
          </a:p>
        </p:txBody>
      </p:sp>
      <p:sp>
        <p:nvSpPr>
          <p:cNvPr id="62" name="Google Shape;176;p3">
            <a:extLst>
              <a:ext uri="{FF2B5EF4-FFF2-40B4-BE49-F238E27FC236}">
                <a16:creationId xmlns:a16="http://schemas.microsoft.com/office/drawing/2014/main" id="{F0930552-2103-713F-0309-859C041310B6}"/>
              </a:ext>
            </a:extLst>
          </p:cNvPr>
          <p:cNvSpPr txBox="1"/>
          <p:nvPr/>
        </p:nvSpPr>
        <p:spPr>
          <a:xfrm>
            <a:off x="12848874" y="5463939"/>
            <a:ext cx="5452498" cy="861744"/>
          </a:xfrm>
          <a:prstGeom prst="rect">
            <a:avLst/>
          </a:prstGeom>
          <a:noFill/>
          <a:ln>
            <a:noFill/>
          </a:ln>
        </p:spPr>
        <p:txBody>
          <a:bodyPr spcFirstLastPara="1" wrap="square" lIns="91425" tIns="91425" rIns="91425" bIns="91425" anchor="t" anchorCtr="0">
            <a:spAutoFit/>
          </a:bodyPr>
          <a:lstStyle/>
          <a:p>
            <a:pPr marL="342900" indent="-342900">
              <a:buSzPts val="2400"/>
              <a:buFont typeface="Arial" panose="020B0604020202020204" pitchFamily="34" charset="0"/>
              <a:buChar char="•"/>
            </a:pPr>
            <a:r>
              <a:rPr lang="en-US" sz="2200" dirty="0">
                <a:solidFill>
                  <a:srgbClr val="3A396D"/>
                </a:solidFill>
                <a:latin typeface="Kanit Medium" panose="020B0604020202020204" charset="-34"/>
                <a:ea typeface="Kanit SemiBold"/>
                <a:cs typeface="Kanit Medium" panose="020B0604020202020204" charset="-34"/>
                <a:sym typeface="Kanit SemiBold"/>
              </a:rPr>
              <a:t>Successfully completed SASB perforation program in July 2024</a:t>
            </a:r>
          </a:p>
        </p:txBody>
      </p:sp>
      <p:sp>
        <p:nvSpPr>
          <p:cNvPr id="63" name="Google Shape;176;p3">
            <a:extLst>
              <a:ext uri="{FF2B5EF4-FFF2-40B4-BE49-F238E27FC236}">
                <a16:creationId xmlns:a16="http://schemas.microsoft.com/office/drawing/2014/main" id="{44FDBB99-9CCA-1A5C-E995-AC710548DF35}"/>
              </a:ext>
            </a:extLst>
          </p:cNvPr>
          <p:cNvSpPr txBox="1"/>
          <p:nvPr/>
        </p:nvSpPr>
        <p:spPr>
          <a:xfrm>
            <a:off x="12848874" y="3999905"/>
            <a:ext cx="4620708" cy="861744"/>
          </a:xfrm>
          <a:prstGeom prst="rect">
            <a:avLst/>
          </a:prstGeom>
          <a:noFill/>
          <a:ln>
            <a:noFill/>
          </a:ln>
        </p:spPr>
        <p:txBody>
          <a:bodyPr spcFirstLastPara="1" wrap="square" lIns="91425" tIns="91425" rIns="91425" bIns="91425" anchor="t" anchorCtr="0">
            <a:spAutoFit/>
          </a:bodyPr>
          <a:lstStyle/>
          <a:p>
            <a:pPr marL="342900" indent="-342900">
              <a:buSzPts val="2400"/>
              <a:buFont typeface="Arial" panose="020B0604020202020204" pitchFamily="34" charset="0"/>
              <a:buChar char="•"/>
            </a:pPr>
            <a:r>
              <a:rPr lang="en-US" sz="2200" dirty="0">
                <a:solidFill>
                  <a:srgbClr val="3A396D"/>
                </a:solidFill>
                <a:latin typeface="Kanit Medium" panose="020B0604020202020204" charset="-34"/>
                <a:ea typeface="Kanit SemiBold"/>
                <a:cs typeface="Kanit Medium" panose="020B0604020202020204" charset="-34"/>
                <a:sym typeface="Kanit SemiBold"/>
              </a:rPr>
              <a:t>Production increase +300% from 2022 to 2023</a:t>
            </a:r>
          </a:p>
        </p:txBody>
      </p:sp>
      <p:cxnSp>
        <p:nvCxnSpPr>
          <p:cNvPr id="2050" name="Straight Connector 2049">
            <a:extLst>
              <a:ext uri="{FF2B5EF4-FFF2-40B4-BE49-F238E27FC236}">
                <a16:creationId xmlns:a16="http://schemas.microsoft.com/office/drawing/2014/main" id="{F5FF632F-D5AF-C547-ED54-C12ECDBEEA9B}"/>
              </a:ext>
            </a:extLst>
          </p:cNvPr>
          <p:cNvCxnSpPr>
            <a:cxnSpLocks/>
          </p:cNvCxnSpPr>
          <p:nvPr/>
        </p:nvCxnSpPr>
        <p:spPr>
          <a:xfrm>
            <a:off x="4101048" y="7297566"/>
            <a:ext cx="0" cy="1800225"/>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51" name="Straight Connector 2050">
            <a:extLst>
              <a:ext uri="{FF2B5EF4-FFF2-40B4-BE49-F238E27FC236}">
                <a16:creationId xmlns:a16="http://schemas.microsoft.com/office/drawing/2014/main" id="{267DB4B7-6A5C-B3DD-1173-1783FDA17EBC}"/>
              </a:ext>
            </a:extLst>
          </p:cNvPr>
          <p:cNvCxnSpPr>
            <a:cxnSpLocks/>
          </p:cNvCxnSpPr>
          <p:nvPr/>
        </p:nvCxnSpPr>
        <p:spPr>
          <a:xfrm>
            <a:off x="7963175" y="7234829"/>
            <a:ext cx="0" cy="1800225"/>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52" name="Straight Connector 2051">
            <a:extLst>
              <a:ext uri="{FF2B5EF4-FFF2-40B4-BE49-F238E27FC236}">
                <a16:creationId xmlns:a16="http://schemas.microsoft.com/office/drawing/2014/main" id="{BE037D0D-C495-13BA-1DEC-99F6DBBF3257}"/>
              </a:ext>
            </a:extLst>
          </p:cNvPr>
          <p:cNvCxnSpPr>
            <a:cxnSpLocks/>
          </p:cNvCxnSpPr>
          <p:nvPr/>
        </p:nvCxnSpPr>
        <p:spPr>
          <a:xfrm>
            <a:off x="649736" y="7280955"/>
            <a:ext cx="0" cy="1800225"/>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53" name="Straight Connector 2052">
            <a:extLst>
              <a:ext uri="{FF2B5EF4-FFF2-40B4-BE49-F238E27FC236}">
                <a16:creationId xmlns:a16="http://schemas.microsoft.com/office/drawing/2014/main" id="{E9843457-1138-1E43-303A-AF8CC28FA766}"/>
              </a:ext>
            </a:extLst>
          </p:cNvPr>
          <p:cNvCxnSpPr>
            <a:cxnSpLocks/>
          </p:cNvCxnSpPr>
          <p:nvPr/>
        </p:nvCxnSpPr>
        <p:spPr>
          <a:xfrm>
            <a:off x="10288738" y="7234829"/>
            <a:ext cx="0" cy="1800225"/>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54" name="Straight Connector 2053">
            <a:extLst>
              <a:ext uri="{FF2B5EF4-FFF2-40B4-BE49-F238E27FC236}">
                <a16:creationId xmlns:a16="http://schemas.microsoft.com/office/drawing/2014/main" id="{98861019-61F9-F243-99B8-B0646200DDA8}"/>
              </a:ext>
            </a:extLst>
          </p:cNvPr>
          <p:cNvCxnSpPr>
            <a:cxnSpLocks/>
          </p:cNvCxnSpPr>
          <p:nvPr/>
        </p:nvCxnSpPr>
        <p:spPr>
          <a:xfrm>
            <a:off x="12197410" y="7234829"/>
            <a:ext cx="0" cy="1800225"/>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57" name="Google Shape;176;p3">
            <a:extLst>
              <a:ext uri="{FF2B5EF4-FFF2-40B4-BE49-F238E27FC236}">
                <a16:creationId xmlns:a16="http://schemas.microsoft.com/office/drawing/2014/main" id="{48802E4D-D6FD-1F14-F1E6-F48CE3E9EDE7}"/>
              </a:ext>
            </a:extLst>
          </p:cNvPr>
          <p:cNvSpPr txBox="1"/>
          <p:nvPr/>
        </p:nvSpPr>
        <p:spPr>
          <a:xfrm>
            <a:off x="12894171" y="6428883"/>
            <a:ext cx="4936168" cy="615523"/>
          </a:xfrm>
          <a:prstGeom prst="rect">
            <a:avLst/>
          </a:prstGeom>
          <a:noFill/>
          <a:ln>
            <a:noFill/>
          </a:ln>
        </p:spPr>
        <p:txBody>
          <a:bodyPr spcFirstLastPara="1" wrap="square" lIns="91425" tIns="91425" rIns="91425" bIns="91425" anchor="t" anchorCtr="0">
            <a:spAutoFit/>
          </a:bodyPr>
          <a:lstStyle/>
          <a:p>
            <a:pPr>
              <a:buSzPts val="2400"/>
            </a:pPr>
            <a:r>
              <a:rPr lang="en-US" sz="2800" b="1" dirty="0">
                <a:solidFill>
                  <a:schemeClr val="accent1"/>
                </a:solidFill>
                <a:latin typeface="Kanit"/>
                <a:cs typeface="Kanit"/>
                <a:sym typeface="Kanit SemiBold"/>
              </a:rPr>
              <a:t>Market Capitalization:</a:t>
            </a:r>
          </a:p>
        </p:txBody>
      </p:sp>
      <p:sp>
        <p:nvSpPr>
          <p:cNvPr id="2058" name="Google Shape;176;p3">
            <a:extLst>
              <a:ext uri="{FF2B5EF4-FFF2-40B4-BE49-F238E27FC236}">
                <a16:creationId xmlns:a16="http://schemas.microsoft.com/office/drawing/2014/main" id="{3B62E275-64A9-15DA-AC6D-BD284EB2487B}"/>
              </a:ext>
            </a:extLst>
          </p:cNvPr>
          <p:cNvSpPr txBox="1"/>
          <p:nvPr/>
        </p:nvSpPr>
        <p:spPr>
          <a:xfrm>
            <a:off x="12907840" y="7225807"/>
            <a:ext cx="2205160" cy="492412"/>
          </a:xfrm>
          <a:prstGeom prst="rect">
            <a:avLst/>
          </a:prstGeom>
          <a:noFill/>
          <a:ln>
            <a:noFill/>
          </a:ln>
        </p:spPr>
        <p:txBody>
          <a:bodyPr spcFirstLastPara="1" wrap="square" lIns="91425" tIns="91425" rIns="91425" bIns="91425" anchor="t" anchorCtr="0">
            <a:spAutoFit/>
          </a:bodyPr>
          <a:lstStyle/>
          <a:p>
            <a:pPr>
              <a:buSzPts val="2400"/>
            </a:pPr>
            <a:r>
              <a:rPr lang="en-US" sz="2000" dirty="0">
                <a:solidFill>
                  <a:srgbClr val="3A396D"/>
                </a:solidFill>
                <a:latin typeface="Kanit Medium" panose="020B0604020202020204" charset="-34"/>
                <a:ea typeface="Kanit SemiBold"/>
                <a:cs typeface="Kanit Medium" panose="020B0604020202020204" charset="-34"/>
                <a:sym typeface="Kanit SemiBold"/>
              </a:rPr>
              <a:t>Market Cap:</a:t>
            </a:r>
          </a:p>
        </p:txBody>
      </p:sp>
      <p:sp>
        <p:nvSpPr>
          <p:cNvPr id="2059" name="Google Shape;176;p3">
            <a:extLst>
              <a:ext uri="{FF2B5EF4-FFF2-40B4-BE49-F238E27FC236}">
                <a16:creationId xmlns:a16="http://schemas.microsoft.com/office/drawing/2014/main" id="{5BA4701A-D7FE-B4A3-A2B7-A960098F611E}"/>
              </a:ext>
            </a:extLst>
          </p:cNvPr>
          <p:cNvSpPr txBox="1"/>
          <p:nvPr/>
        </p:nvSpPr>
        <p:spPr>
          <a:xfrm>
            <a:off x="12907840" y="7599325"/>
            <a:ext cx="2205160" cy="492412"/>
          </a:xfrm>
          <a:prstGeom prst="rect">
            <a:avLst/>
          </a:prstGeom>
          <a:noFill/>
          <a:ln>
            <a:noFill/>
          </a:ln>
        </p:spPr>
        <p:txBody>
          <a:bodyPr spcFirstLastPara="1" wrap="square" lIns="91425" tIns="91425" rIns="91425" bIns="91425" anchor="t" anchorCtr="0">
            <a:spAutoFit/>
          </a:bodyPr>
          <a:lstStyle/>
          <a:p>
            <a:pPr>
              <a:buSzPts val="2400"/>
            </a:pPr>
            <a:r>
              <a:rPr lang="en-US" sz="2000" dirty="0">
                <a:solidFill>
                  <a:srgbClr val="3A396D"/>
                </a:solidFill>
                <a:latin typeface="Kanit Medium" panose="020B0604020202020204" charset="-34"/>
                <a:ea typeface="Kanit SemiBold"/>
                <a:cs typeface="Kanit Medium" panose="020B0604020202020204" charset="-34"/>
                <a:sym typeface="Kanit SemiBold"/>
              </a:rPr>
              <a:t>Share Price</a:t>
            </a:r>
          </a:p>
        </p:txBody>
      </p:sp>
      <p:sp>
        <p:nvSpPr>
          <p:cNvPr id="2061" name="Google Shape;176;p3">
            <a:extLst>
              <a:ext uri="{FF2B5EF4-FFF2-40B4-BE49-F238E27FC236}">
                <a16:creationId xmlns:a16="http://schemas.microsoft.com/office/drawing/2014/main" id="{6EDD0943-5042-8903-6FB8-4883E166C46A}"/>
              </a:ext>
            </a:extLst>
          </p:cNvPr>
          <p:cNvSpPr txBox="1"/>
          <p:nvPr/>
        </p:nvSpPr>
        <p:spPr>
          <a:xfrm>
            <a:off x="12848874" y="4716533"/>
            <a:ext cx="5271715" cy="892522"/>
          </a:xfrm>
          <a:prstGeom prst="rect">
            <a:avLst/>
          </a:prstGeom>
          <a:noFill/>
          <a:ln>
            <a:noFill/>
          </a:ln>
        </p:spPr>
        <p:txBody>
          <a:bodyPr spcFirstLastPara="1" wrap="square" lIns="91425" tIns="91425" rIns="91425" bIns="91425" anchor="t" anchorCtr="0">
            <a:spAutoFit/>
          </a:bodyPr>
          <a:lstStyle/>
          <a:p>
            <a:pPr marL="342900" indent="-342900">
              <a:buSzPts val="2400"/>
              <a:buFont typeface="Arial" panose="020B0604020202020204" pitchFamily="34" charset="0"/>
              <a:buChar char="•"/>
            </a:pPr>
            <a:r>
              <a:rPr lang="en-US" sz="2200" dirty="0">
                <a:solidFill>
                  <a:srgbClr val="3A396D"/>
                </a:solidFill>
                <a:latin typeface="Kanit Medium" panose="020B0604020202020204" charset="-34"/>
                <a:ea typeface="Kanit SemiBold"/>
                <a:cs typeface="Kanit Medium" panose="020B0604020202020204" charset="-34"/>
                <a:sym typeface="Kanit SemiBold"/>
              </a:rPr>
              <a:t>Seismic completed Oil Exploration opportunity  SE Turkey</a:t>
            </a:r>
          </a:p>
        </p:txBody>
      </p:sp>
      <p:sp>
        <p:nvSpPr>
          <p:cNvPr id="2063" name="Google Shape;774;p16">
            <a:extLst>
              <a:ext uri="{FF2B5EF4-FFF2-40B4-BE49-F238E27FC236}">
                <a16:creationId xmlns:a16="http://schemas.microsoft.com/office/drawing/2014/main" id="{605F0CB9-EAE1-D05E-D41A-9D78BD1A55CB}"/>
              </a:ext>
            </a:extLst>
          </p:cNvPr>
          <p:cNvSpPr/>
          <p:nvPr/>
        </p:nvSpPr>
        <p:spPr>
          <a:xfrm>
            <a:off x="13127711" y="9483912"/>
            <a:ext cx="4917671" cy="621575"/>
          </a:xfrm>
          <a:prstGeom prst="flowChartAlternateProcess">
            <a:avLst/>
          </a:prstGeom>
          <a:noFill/>
          <a:ln>
            <a:noFill/>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dirty="0">
                <a:solidFill>
                  <a:srgbClr val="3A396D"/>
                </a:solidFill>
                <a:latin typeface="Kanit" panose="020B0604020202020204" charset="-34"/>
                <a:ea typeface="Inter"/>
                <a:cs typeface="Kanit" panose="020B0604020202020204" charset="-34"/>
                <a:sym typeface="Inter"/>
              </a:rPr>
              <a:t>CSE: TCF     |     Frankfurt: Z620     |     OTCQB: TRLEF </a:t>
            </a:r>
            <a:endParaRPr sz="1600" b="0" i="0" u="none" strike="noStrike" cap="none" dirty="0">
              <a:solidFill>
                <a:srgbClr val="3A396D"/>
              </a:solidFill>
              <a:latin typeface="Kanit" panose="020B0604020202020204" charset="-34"/>
              <a:cs typeface="Kanit" panose="020B0604020202020204" charset="-34"/>
              <a:sym typeface="Arial"/>
            </a:endParaRPr>
          </a:p>
        </p:txBody>
      </p:sp>
      <p:cxnSp>
        <p:nvCxnSpPr>
          <p:cNvPr id="2064" name="Прямая соединительная линия 84">
            <a:extLst>
              <a:ext uri="{FF2B5EF4-FFF2-40B4-BE49-F238E27FC236}">
                <a16:creationId xmlns:a16="http://schemas.microsoft.com/office/drawing/2014/main" id="{2A3DB9B4-20D6-218B-BEC8-72C0CA97974D}"/>
              </a:ext>
            </a:extLst>
          </p:cNvPr>
          <p:cNvCxnSpPr>
            <a:cxnSpLocks/>
          </p:cNvCxnSpPr>
          <p:nvPr/>
        </p:nvCxnSpPr>
        <p:spPr>
          <a:xfrm flipH="1">
            <a:off x="12954000" y="6383244"/>
            <a:ext cx="506046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65" name="Прямая соединительная линия 84">
            <a:extLst>
              <a:ext uri="{FF2B5EF4-FFF2-40B4-BE49-F238E27FC236}">
                <a16:creationId xmlns:a16="http://schemas.microsoft.com/office/drawing/2014/main" id="{19E25265-AAD9-E50E-4364-4720DFB21AED}"/>
              </a:ext>
            </a:extLst>
          </p:cNvPr>
          <p:cNvCxnSpPr>
            <a:cxnSpLocks/>
          </p:cNvCxnSpPr>
          <p:nvPr/>
        </p:nvCxnSpPr>
        <p:spPr>
          <a:xfrm flipH="1">
            <a:off x="12954388" y="7651713"/>
            <a:ext cx="5060073" cy="0"/>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2068" name="Прямая соединительная линия 84">
            <a:extLst>
              <a:ext uri="{FF2B5EF4-FFF2-40B4-BE49-F238E27FC236}">
                <a16:creationId xmlns:a16="http://schemas.microsoft.com/office/drawing/2014/main" id="{38574FF5-7CAC-860B-38E8-23E0028CAA83}"/>
              </a:ext>
            </a:extLst>
          </p:cNvPr>
          <p:cNvCxnSpPr>
            <a:cxnSpLocks/>
          </p:cNvCxnSpPr>
          <p:nvPr/>
        </p:nvCxnSpPr>
        <p:spPr>
          <a:xfrm flipH="1">
            <a:off x="12954388" y="8023901"/>
            <a:ext cx="5060073" cy="0"/>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sp>
        <p:nvSpPr>
          <p:cNvPr id="39" name="Google Shape;176;p3">
            <a:extLst>
              <a:ext uri="{FF2B5EF4-FFF2-40B4-BE49-F238E27FC236}">
                <a16:creationId xmlns:a16="http://schemas.microsoft.com/office/drawing/2014/main" id="{3B62E275-64A9-15DA-AC6D-BD284EB2487B}"/>
              </a:ext>
            </a:extLst>
          </p:cNvPr>
          <p:cNvSpPr txBox="1"/>
          <p:nvPr/>
        </p:nvSpPr>
        <p:spPr>
          <a:xfrm>
            <a:off x="15842962" y="7229373"/>
            <a:ext cx="2205160" cy="492412"/>
          </a:xfrm>
          <a:prstGeom prst="rect">
            <a:avLst/>
          </a:prstGeom>
          <a:noFill/>
          <a:ln>
            <a:noFill/>
          </a:ln>
        </p:spPr>
        <p:txBody>
          <a:bodyPr spcFirstLastPara="1" wrap="square" lIns="91425" tIns="91425" rIns="91425" bIns="91425" anchor="t" anchorCtr="0">
            <a:spAutoFit/>
          </a:bodyPr>
          <a:lstStyle/>
          <a:p>
            <a:pPr algn="r">
              <a:buSzPts val="2400"/>
            </a:pPr>
            <a:r>
              <a:rPr lang="en-US" sz="2000" dirty="0">
                <a:solidFill>
                  <a:srgbClr val="3A396D"/>
                </a:solidFill>
                <a:latin typeface="Kanit Medium" panose="020B0604020202020204" charset="-34"/>
                <a:ea typeface="Kanit SemiBold"/>
                <a:cs typeface="Kanit Medium" panose="020B0604020202020204" charset="-34"/>
                <a:sym typeface="Kanit SemiBold"/>
              </a:rPr>
              <a:t>  CND$ 17.92m</a:t>
            </a:r>
          </a:p>
        </p:txBody>
      </p:sp>
      <p:sp>
        <p:nvSpPr>
          <p:cNvPr id="40" name="Google Shape;176;p3">
            <a:extLst>
              <a:ext uri="{FF2B5EF4-FFF2-40B4-BE49-F238E27FC236}">
                <a16:creationId xmlns:a16="http://schemas.microsoft.com/office/drawing/2014/main" id="{5BA4701A-D7FE-B4A3-A2B7-A960098F611E}"/>
              </a:ext>
            </a:extLst>
          </p:cNvPr>
          <p:cNvSpPr txBox="1"/>
          <p:nvPr/>
        </p:nvSpPr>
        <p:spPr>
          <a:xfrm>
            <a:off x="16497285" y="7602891"/>
            <a:ext cx="1550837" cy="492412"/>
          </a:xfrm>
          <a:prstGeom prst="rect">
            <a:avLst/>
          </a:prstGeom>
          <a:noFill/>
          <a:ln>
            <a:noFill/>
          </a:ln>
        </p:spPr>
        <p:txBody>
          <a:bodyPr spcFirstLastPara="1" wrap="square" lIns="91425" tIns="91425" rIns="91425" bIns="91425" anchor="t" anchorCtr="0">
            <a:spAutoFit/>
          </a:bodyPr>
          <a:lstStyle/>
          <a:p>
            <a:pPr algn="r">
              <a:buSzPts val="2400"/>
            </a:pPr>
            <a:r>
              <a:rPr lang="en-US" sz="2000" dirty="0">
                <a:solidFill>
                  <a:srgbClr val="3A396D"/>
                </a:solidFill>
                <a:latin typeface="Kanit Medium" panose="020B0604020202020204" charset="-34"/>
                <a:ea typeface="Kanit SemiBold"/>
                <a:cs typeface="Kanit Medium" panose="020B0604020202020204" charset="-34"/>
                <a:sym typeface="Kanit SemiBold"/>
              </a:rPr>
              <a:t> CND$ 0.115</a:t>
            </a:r>
          </a:p>
        </p:txBody>
      </p:sp>
      <p:sp>
        <p:nvSpPr>
          <p:cNvPr id="48" name="Google Shape;176;p3">
            <a:extLst>
              <a:ext uri="{FF2B5EF4-FFF2-40B4-BE49-F238E27FC236}">
                <a16:creationId xmlns:a16="http://schemas.microsoft.com/office/drawing/2014/main" id="{3B62E275-64A9-15DA-AC6D-BD284EB2487B}"/>
              </a:ext>
            </a:extLst>
          </p:cNvPr>
          <p:cNvSpPr txBox="1"/>
          <p:nvPr/>
        </p:nvSpPr>
        <p:spPr>
          <a:xfrm>
            <a:off x="12893582" y="6785977"/>
            <a:ext cx="2205160" cy="430857"/>
          </a:xfrm>
          <a:prstGeom prst="rect">
            <a:avLst/>
          </a:prstGeom>
          <a:noFill/>
          <a:ln>
            <a:noFill/>
          </a:ln>
        </p:spPr>
        <p:txBody>
          <a:bodyPr spcFirstLastPara="1" wrap="square" lIns="91425" tIns="91425" rIns="91425" bIns="91425" anchor="t" anchorCtr="0">
            <a:spAutoFit/>
          </a:bodyPr>
          <a:lstStyle/>
          <a:p>
            <a:pPr>
              <a:buSzPts val="2400"/>
            </a:pPr>
            <a:r>
              <a:rPr lang="en-US" sz="1600" dirty="0">
                <a:solidFill>
                  <a:srgbClr val="3A396D"/>
                </a:solidFill>
                <a:latin typeface="Kanit" panose="020B0604020202020204" charset="-34"/>
                <a:ea typeface="Kanit SemiBold"/>
                <a:cs typeface="Kanit" panose="020B0604020202020204" charset="-34"/>
                <a:sym typeface="Kanit SemiBold"/>
              </a:rPr>
              <a:t>Aug 08 ‘24</a:t>
            </a:r>
          </a:p>
        </p:txBody>
      </p:sp>
      <p:sp>
        <p:nvSpPr>
          <p:cNvPr id="49" name="Google Shape;176;p3">
            <a:extLst>
              <a:ext uri="{FF2B5EF4-FFF2-40B4-BE49-F238E27FC236}">
                <a16:creationId xmlns:a16="http://schemas.microsoft.com/office/drawing/2014/main" id="{3B62E275-64A9-15DA-AC6D-BD284EB2487B}"/>
              </a:ext>
            </a:extLst>
          </p:cNvPr>
          <p:cNvSpPr txBox="1"/>
          <p:nvPr/>
        </p:nvSpPr>
        <p:spPr>
          <a:xfrm>
            <a:off x="12907840" y="7965774"/>
            <a:ext cx="3189155" cy="800189"/>
          </a:xfrm>
          <a:prstGeom prst="rect">
            <a:avLst/>
          </a:prstGeom>
          <a:noFill/>
          <a:ln>
            <a:noFill/>
          </a:ln>
        </p:spPr>
        <p:txBody>
          <a:bodyPr spcFirstLastPara="1" wrap="square" lIns="91425" tIns="91425" rIns="91425" bIns="91425" anchor="t" anchorCtr="0">
            <a:spAutoFit/>
          </a:bodyPr>
          <a:lstStyle/>
          <a:p>
            <a:pPr>
              <a:buSzPts val="2400"/>
            </a:pPr>
            <a:r>
              <a:rPr lang="en-CA" sz="2000" dirty="0">
                <a:solidFill>
                  <a:srgbClr val="3A396D"/>
                </a:solidFill>
                <a:latin typeface="Kanit" panose="020B0604020202020204" charset="-34"/>
                <a:cs typeface="Kanit" panose="020B0604020202020204" charset="-34"/>
              </a:rPr>
              <a:t>Basic Shares Outstanding</a:t>
            </a:r>
          </a:p>
          <a:p>
            <a:pPr>
              <a:buSzPts val="2400"/>
            </a:pPr>
            <a:r>
              <a:rPr lang="en-US" sz="2000" dirty="0">
                <a:solidFill>
                  <a:srgbClr val="3A396D"/>
                </a:solidFill>
                <a:latin typeface="Kanit Medium" panose="020B0604020202020204" charset="-34"/>
                <a:ea typeface="Kanit SemiBold"/>
                <a:cs typeface="Kanit Medium" panose="020B0604020202020204" charset="-34"/>
                <a:sym typeface="Kanit SemiBold"/>
              </a:rPr>
              <a:t>:</a:t>
            </a:r>
          </a:p>
        </p:txBody>
      </p:sp>
      <p:sp>
        <p:nvSpPr>
          <p:cNvPr id="50" name="Google Shape;176;p3">
            <a:extLst>
              <a:ext uri="{FF2B5EF4-FFF2-40B4-BE49-F238E27FC236}">
                <a16:creationId xmlns:a16="http://schemas.microsoft.com/office/drawing/2014/main" id="{5BA4701A-D7FE-B4A3-A2B7-A960098F611E}"/>
              </a:ext>
            </a:extLst>
          </p:cNvPr>
          <p:cNvSpPr txBox="1"/>
          <p:nvPr/>
        </p:nvSpPr>
        <p:spPr>
          <a:xfrm>
            <a:off x="12907840" y="8339292"/>
            <a:ext cx="1656205" cy="492412"/>
          </a:xfrm>
          <a:prstGeom prst="rect">
            <a:avLst/>
          </a:prstGeom>
          <a:noFill/>
          <a:ln>
            <a:noFill/>
          </a:ln>
        </p:spPr>
        <p:txBody>
          <a:bodyPr spcFirstLastPara="1" wrap="square" lIns="91425" tIns="91425" rIns="91425" bIns="91425" anchor="t" anchorCtr="0">
            <a:spAutoFit/>
          </a:bodyPr>
          <a:lstStyle/>
          <a:p>
            <a:pPr>
              <a:buSzPts val="2400"/>
            </a:pPr>
            <a:r>
              <a:rPr lang="en-CA" sz="2000" dirty="0">
                <a:solidFill>
                  <a:srgbClr val="3A396D"/>
                </a:solidFill>
                <a:latin typeface="Kanit" panose="020B0604020202020204" charset="-34"/>
                <a:cs typeface="Kanit" panose="020B0604020202020204" charset="-34"/>
              </a:rPr>
              <a:t>Warrants</a:t>
            </a:r>
            <a:endParaRPr lang="en-US" sz="2000" dirty="0">
              <a:solidFill>
                <a:srgbClr val="3A396D"/>
              </a:solidFill>
              <a:latin typeface="Kanit Medium" panose="020B0604020202020204" charset="-34"/>
              <a:ea typeface="Kanit SemiBold"/>
              <a:cs typeface="Kanit Medium" panose="020B0604020202020204" charset="-34"/>
              <a:sym typeface="Kanit SemiBold"/>
            </a:endParaRPr>
          </a:p>
        </p:txBody>
      </p:sp>
      <p:cxnSp>
        <p:nvCxnSpPr>
          <p:cNvPr id="51" name="Прямая соединительная линия 84">
            <a:extLst>
              <a:ext uri="{FF2B5EF4-FFF2-40B4-BE49-F238E27FC236}">
                <a16:creationId xmlns:a16="http://schemas.microsoft.com/office/drawing/2014/main" id="{19E25265-AAD9-E50E-4364-4720DFB21AED}"/>
              </a:ext>
            </a:extLst>
          </p:cNvPr>
          <p:cNvCxnSpPr>
            <a:cxnSpLocks/>
          </p:cNvCxnSpPr>
          <p:nvPr/>
        </p:nvCxnSpPr>
        <p:spPr>
          <a:xfrm flipH="1">
            <a:off x="12954388" y="8396089"/>
            <a:ext cx="5060339" cy="0"/>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84">
            <a:extLst>
              <a:ext uri="{FF2B5EF4-FFF2-40B4-BE49-F238E27FC236}">
                <a16:creationId xmlns:a16="http://schemas.microsoft.com/office/drawing/2014/main" id="{38574FF5-7CAC-860B-38E8-23E0028CAA83}"/>
              </a:ext>
            </a:extLst>
          </p:cNvPr>
          <p:cNvCxnSpPr>
            <a:cxnSpLocks/>
          </p:cNvCxnSpPr>
          <p:nvPr/>
        </p:nvCxnSpPr>
        <p:spPr>
          <a:xfrm flipH="1">
            <a:off x="12954388" y="8768277"/>
            <a:ext cx="5049726" cy="0"/>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sp>
        <p:nvSpPr>
          <p:cNvPr id="53" name="Google Shape;176;p3">
            <a:extLst>
              <a:ext uri="{FF2B5EF4-FFF2-40B4-BE49-F238E27FC236}">
                <a16:creationId xmlns:a16="http://schemas.microsoft.com/office/drawing/2014/main" id="{3B62E275-64A9-15DA-AC6D-BD284EB2487B}"/>
              </a:ext>
            </a:extLst>
          </p:cNvPr>
          <p:cNvSpPr txBox="1"/>
          <p:nvPr/>
        </p:nvSpPr>
        <p:spPr>
          <a:xfrm>
            <a:off x="16243299" y="7969340"/>
            <a:ext cx="1804823"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lgn="r">
              <a:buSzPts val="2400"/>
              <a:defRPr sz="2000">
                <a:solidFill>
                  <a:srgbClr val="3A396D"/>
                </a:solidFill>
                <a:latin typeface="Kanit Medium" panose="020B0604020202020204" charset="-34"/>
                <a:ea typeface="Kanit SemiBold"/>
                <a:cs typeface="Kanit Medium" panose="020B0604020202020204" charset="-34"/>
              </a:defRPr>
            </a:lvl1pPr>
          </a:lstStyle>
          <a:p>
            <a:r>
              <a:rPr lang="en-US" dirty="0">
                <a:sym typeface="Kanit SemiBold"/>
              </a:rPr>
              <a:t>  </a:t>
            </a:r>
            <a:r>
              <a:rPr lang="ru-RU" dirty="0"/>
              <a:t>1</a:t>
            </a:r>
            <a:r>
              <a:rPr lang="en-CA" dirty="0"/>
              <a:t>57</a:t>
            </a:r>
            <a:r>
              <a:rPr lang="ru-RU" dirty="0"/>
              <a:t>,</a:t>
            </a:r>
            <a:r>
              <a:rPr lang="en-CA" dirty="0"/>
              <a:t>082</a:t>
            </a:r>
            <a:r>
              <a:rPr lang="ru-RU" dirty="0"/>
              <a:t>,</a:t>
            </a:r>
            <a:r>
              <a:rPr lang="en-CA" dirty="0"/>
              <a:t>516</a:t>
            </a:r>
            <a:endParaRPr lang="en-US" dirty="0">
              <a:sym typeface="Kanit SemiBold"/>
            </a:endParaRPr>
          </a:p>
        </p:txBody>
      </p:sp>
      <p:sp>
        <p:nvSpPr>
          <p:cNvPr id="54" name="Google Shape;176;p3">
            <a:extLst>
              <a:ext uri="{FF2B5EF4-FFF2-40B4-BE49-F238E27FC236}">
                <a16:creationId xmlns:a16="http://schemas.microsoft.com/office/drawing/2014/main" id="{5BA4701A-D7FE-B4A3-A2B7-A960098F611E}"/>
              </a:ext>
            </a:extLst>
          </p:cNvPr>
          <p:cNvSpPr txBox="1"/>
          <p:nvPr/>
        </p:nvSpPr>
        <p:spPr>
          <a:xfrm>
            <a:off x="16509985" y="8342858"/>
            <a:ext cx="1538137"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lgn="r">
              <a:buSzPts val="2400"/>
              <a:defRPr sz="2000">
                <a:solidFill>
                  <a:srgbClr val="3A396D"/>
                </a:solidFill>
                <a:latin typeface="Kanit Medium" panose="020B0604020202020204" charset="-34"/>
                <a:ea typeface="Kanit SemiBold"/>
                <a:cs typeface="Kanit Medium" panose="020B0604020202020204" charset="-34"/>
              </a:defRPr>
            </a:lvl1pPr>
          </a:lstStyle>
          <a:p>
            <a:r>
              <a:rPr lang="en-US" dirty="0">
                <a:sym typeface="Kanit SemiBold"/>
              </a:rPr>
              <a:t> </a:t>
            </a:r>
            <a:r>
              <a:rPr lang="en-CA" dirty="0"/>
              <a:t>81,911,1427</a:t>
            </a:r>
          </a:p>
        </p:txBody>
      </p:sp>
      <p:sp>
        <p:nvSpPr>
          <p:cNvPr id="55" name="Google Shape;176;p3">
            <a:extLst>
              <a:ext uri="{FF2B5EF4-FFF2-40B4-BE49-F238E27FC236}">
                <a16:creationId xmlns:a16="http://schemas.microsoft.com/office/drawing/2014/main" id="{3B62E275-64A9-15DA-AC6D-BD284EB2487B}"/>
              </a:ext>
            </a:extLst>
          </p:cNvPr>
          <p:cNvSpPr txBox="1"/>
          <p:nvPr/>
        </p:nvSpPr>
        <p:spPr>
          <a:xfrm>
            <a:off x="12907840" y="8715272"/>
            <a:ext cx="1483614" cy="492412"/>
          </a:xfrm>
          <a:prstGeom prst="rect">
            <a:avLst/>
          </a:prstGeom>
          <a:noFill/>
          <a:ln>
            <a:noFill/>
          </a:ln>
        </p:spPr>
        <p:txBody>
          <a:bodyPr spcFirstLastPara="1" wrap="square" lIns="91425" tIns="91425" rIns="91425" bIns="91425" anchor="t" anchorCtr="0">
            <a:spAutoFit/>
          </a:bodyPr>
          <a:lstStyle/>
          <a:p>
            <a:pPr fontAlgn="b"/>
            <a:r>
              <a:rPr lang="en-CA" sz="2000" dirty="0">
                <a:solidFill>
                  <a:srgbClr val="3A396D"/>
                </a:solidFill>
                <a:latin typeface="Kanit" panose="020B0604020202020204" charset="-34"/>
                <a:cs typeface="Kanit" panose="020B0604020202020204" charset="-34"/>
              </a:rPr>
              <a:t>Options</a:t>
            </a:r>
            <a:endParaRPr lang="en-US" sz="2000" dirty="0">
              <a:solidFill>
                <a:srgbClr val="3A396D"/>
              </a:solidFill>
              <a:latin typeface="Kanit Medium" panose="020B0604020202020204" charset="-34"/>
              <a:ea typeface="Kanit SemiBold"/>
              <a:cs typeface="Kanit Medium" panose="020B0604020202020204" charset="-34"/>
              <a:sym typeface="Kanit SemiBold"/>
            </a:endParaRPr>
          </a:p>
        </p:txBody>
      </p:sp>
      <p:sp>
        <p:nvSpPr>
          <p:cNvPr id="56" name="Google Shape;176;p3">
            <a:extLst>
              <a:ext uri="{FF2B5EF4-FFF2-40B4-BE49-F238E27FC236}">
                <a16:creationId xmlns:a16="http://schemas.microsoft.com/office/drawing/2014/main" id="{5BA4701A-D7FE-B4A3-A2B7-A960098F611E}"/>
              </a:ext>
            </a:extLst>
          </p:cNvPr>
          <p:cNvSpPr txBox="1"/>
          <p:nvPr/>
        </p:nvSpPr>
        <p:spPr>
          <a:xfrm>
            <a:off x="12907840" y="9088790"/>
            <a:ext cx="3312413" cy="492412"/>
          </a:xfrm>
          <a:prstGeom prst="rect">
            <a:avLst/>
          </a:prstGeom>
          <a:noFill/>
          <a:ln>
            <a:noFill/>
          </a:ln>
        </p:spPr>
        <p:txBody>
          <a:bodyPr spcFirstLastPara="1" wrap="square" lIns="91425" tIns="91425" rIns="91425" bIns="91425" anchor="t" anchorCtr="0">
            <a:spAutoFit/>
          </a:bodyPr>
          <a:lstStyle/>
          <a:p>
            <a:pPr>
              <a:buSzPts val="2400"/>
            </a:pPr>
            <a:r>
              <a:rPr lang="en-CA" sz="2000" b="1" dirty="0">
                <a:solidFill>
                  <a:srgbClr val="3A396D"/>
                </a:solidFill>
                <a:latin typeface="Kanit" panose="020B0604020202020204" charset="-34"/>
                <a:cs typeface="Kanit" panose="020B0604020202020204" charset="-34"/>
              </a:rPr>
              <a:t>F.D. Shares Outstanding</a:t>
            </a:r>
          </a:p>
        </p:txBody>
      </p:sp>
      <p:cxnSp>
        <p:nvCxnSpPr>
          <p:cNvPr id="57" name="Прямая соединительная линия 84">
            <a:extLst>
              <a:ext uri="{FF2B5EF4-FFF2-40B4-BE49-F238E27FC236}">
                <a16:creationId xmlns:a16="http://schemas.microsoft.com/office/drawing/2014/main" id="{19E25265-AAD9-E50E-4364-4720DFB21AED}"/>
              </a:ext>
            </a:extLst>
          </p:cNvPr>
          <p:cNvCxnSpPr>
            <a:cxnSpLocks/>
          </p:cNvCxnSpPr>
          <p:nvPr/>
        </p:nvCxnSpPr>
        <p:spPr>
          <a:xfrm flipH="1">
            <a:off x="12954388" y="9140465"/>
            <a:ext cx="5060339" cy="0"/>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84">
            <a:extLst>
              <a:ext uri="{FF2B5EF4-FFF2-40B4-BE49-F238E27FC236}">
                <a16:creationId xmlns:a16="http://schemas.microsoft.com/office/drawing/2014/main" id="{38574FF5-7CAC-860B-38E8-23E0028CAA83}"/>
              </a:ext>
            </a:extLst>
          </p:cNvPr>
          <p:cNvCxnSpPr>
            <a:cxnSpLocks/>
          </p:cNvCxnSpPr>
          <p:nvPr/>
        </p:nvCxnSpPr>
        <p:spPr>
          <a:xfrm flipH="1">
            <a:off x="12954388" y="9512653"/>
            <a:ext cx="5049726" cy="0"/>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sp>
        <p:nvSpPr>
          <p:cNvPr id="59" name="Google Shape;176;p3">
            <a:extLst>
              <a:ext uri="{FF2B5EF4-FFF2-40B4-BE49-F238E27FC236}">
                <a16:creationId xmlns:a16="http://schemas.microsoft.com/office/drawing/2014/main" id="{3B62E275-64A9-15DA-AC6D-BD284EB2487B}"/>
              </a:ext>
            </a:extLst>
          </p:cNvPr>
          <p:cNvSpPr txBox="1"/>
          <p:nvPr/>
        </p:nvSpPr>
        <p:spPr>
          <a:xfrm>
            <a:off x="16497285" y="8718838"/>
            <a:ext cx="1550837"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lgn="r">
              <a:buSzPts val="2400"/>
              <a:defRPr sz="2000">
                <a:solidFill>
                  <a:srgbClr val="3A396D"/>
                </a:solidFill>
                <a:latin typeface="Kanit Medium" panose="020B0604020202020204" charset="-34"/>
                <a:ea typeface="Kanit SemiBold"/>
                <a:cs typeface="Kanit Medium" panose="020B0604020202020204" charset="-34"/>
              </a:defRPr>
            </a:lvl1pPr>
          </a:lstStyle>
          <a:p>
            <a:pPr fontAlgn="b"/>
            <a:r>
              <a:rPr lang="en-US" dirty="0">
                <a:sym typeface="Kanit SemiBold"/>
              </a:rPr>
              <a:t>  </a:t>
            </a:r>
            <a:r>
              <a:rPr lang="en-CA" dirty="0"/>
              <a:t>1,060,000</a:t>
            </a:r>
          </a:p>
        </p:txBody>
      </p:sp>
      <p:sp>
        <p:nvSpPr>
          <p:cNvPr id="60" name="Google Shape;176;p3">
            <a:extLst>
              <a:ext uri="{FF2B5EF4-FFF2-40B4-BE49-F238E27FC236}">
                <a16:creationId xmlns:a16="http://schemas.microsoft.com/office/drawing/2014/main" id="{5BA4701A-D7FE-B4A3-A2B7-A960098F611E}"/>
              </a:ext>
            </a:extLst>
          </p:cNvPr>
          <p:cNvSpPr txBox="1"/>
          <p:nvPr/>
        </p:nvSpPr>
        <p:spPr>
          <a:xfrm>
            <a:off x="16243299" y="9092356"/>
            <a:ext cx="1804823"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lgn="r">
              <a:buSzPts val="2400"/>
              <a:defRPr sz="2000">
                <a:solidFill>
                  <a:srgbClr val="3A396D"/>
                </a:solidFill>
                <a:latin typeface="Kanit Medium" panose="020B0604020202020204" charset="-34"/>
                <a:ea typeface="Kanit SemiBold"/>
                <a:cs typeface="Kanit Medium" panose="020B0604020202020204" charset="-34"/>
              </a:defRPr>
            </a:lvl1pPr>
          </a:lstStyle>
          <a:p>
            <a:r>
              <a:rPr lang="en-CA" b="1" dirty="0"/>
              <a:t>240,053,658</a:t>
            </a:r>
            <a:endParaRPr lang="en-US" b="1" dirty="0">
              <a:sym typeface="Kanit SemiBold"/>
            </a:endParaRPr>
          </a:p>
        </p:txBody>
      </p:sp>
      <p:sp>
        <p:nvSpPr>
          <p:cNvPr id="3" name="Google Shape;176;p3">
            <a:extLst>
              <a:ext uri="{FF2B5EF4-FFF2-40B4-BE49-F238E27FC236}">
                <a16:creationId xmlns:a16="http://schemas.microsoft.com/office/drawing/2014/main" id="{917CA848-2047-0D66-18CE-B338E62CA6A3}"/>
              </a:ext>
            </a:extLst>
          </p:cNvPr>
          <p:cNvSpPr txBox="1"/>
          <p:nvPr/>
        </p:nvSpPr>
        <p:spPr>
          <a:xfrm>
            <a:off x="12848874" y="2790834"/>
            <a:ext cx="5452498" cy="1354187"/>
          </a:xfrm>
          <a:prstGeom prst="rect">
            <a:avLst/>
          </a:prstGeom>
          <a:noFill/>
          <a:ln>
            <a:noFill/>
          </a:ln>
        </p:spPr>
        <p:txBody>
          <a:bodyPr spcFirstLastPara="1" wrap="square" lIns="91425" tIns="91425" rIns="91425" bIns="91425" anchor="t" anchorCtr="0">
            <a:spAutoFit/>
          </a:bodyPr>
          <a:lstStyle/>
          <a:p>
            <a:pPr marL="342000" indent="-342900">
              <a:spcBef>
                <a:spcPts val="600"/>
              </a:spcBef>
              <a:spcAft>
                <a:spcPts val="600"/>
              </a:spcAft>
              <a:buSzPts val="2400"/>
              <a:buFont typeface="Arial" panose="020B0604020202020204" pitchFamily="34" charset="0"/>
              <a:buChar char="•"/>
            </a:pPr>
            <a:r>
              <a:rPr lang="en-US" sz="2200" dirty="0">
                <a:solidFill>
                  <a:srgbClr val="3A396D"/>
                </a:solidFill>
                <a:latin typeface="Kanit Medium" panose="020B0604020202020204" charset="-34"/>
                <a:ea typeface="Kanit SemiBold"/>
                <a:cs typeface="Kanit Medium" panose="020B0604020202020204" charset="-34"/>
                <a:sym typeface="Kanit SemiBold"/>
              </a:rPr>
              <a:t>Successfully drilled 5 long reach Natural Gas production wells in the Black Sea using novel technology</a:t>
            </a:r>
          </a:p>
        </p:txBody>
      </p:sp>
    </p:spTree>
    <p:extLst>
      <p:ext uri="{BB962C8B-B14F-4D97-AF65-F5344CB8AC3E}">
        <p14:creationId xmlns:p14="http://schemas.microsoft.com/office/powerpoint/2010/main" val="273220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anim calcmode="lin" valueType="num">
                                      <p:cBhvr>
                                        <p:cTn id="14" dur="500" fill="hold"/>
                                        <p:tgtEl>
                                          <p:spTgt spid="42"/>
                                        </p:tgtEl>
                                        <p:attrNameLst>
                                          <p:attrName>ppt_x</p:attrName>
                                        </p:attrNameLst>
                                      </p:cBhvr>
                                      <p:tavLst>
                                        <p:tav tm="0">
                                          <p:val>
                                            <p:strVal val="#ppt_x"/>
                                          </p:val>
                                        </p:tav>
                                        <p:tav tm="100000">
                                          <p:val>
                                            <p:strVal val="#ppt_x"/>
                                          </p:val>
                                        </p:tav>
                                      </p:tavLst>
                                    </p:anim>
                                    <p:anim calcmode="lin" valueType="num">
                                      <p:cBhvr>
                                        <p:cTn id="15" dur="500" fill="hold"/>
                                        <p:tgtEl>
                                          <p:spTgt spid="4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anim calcmode="lin" valueType="num">
                                      <p:cBhvr>
                                        <p:cTn id="19" dur="500" fill="hold"/>
                                        <p:tgtEl>
                                          <p:spTgt spid="13"/>
                                        </p:tgtEl>
                                        <p:attrNameLst>
                                          <p:attrName>ppt_x</p:attrName>
                                        </p:attrNameLst>
                                      </p:cBhvr>
                                      <p:tavLst>
                                        <p:tav tm="0">
                                          <p:val>
                                            <p:strVal val="#ppt_x"/>
                                          </p:val>
                                        </p:tav>
                                        <p:tav tm="100000">
                                          <p:val>
                                            <p:strVal val="#ppt_x"/>
                                          </p:val>
                                        </p:tav>
                                      </p:tavLst>
                                    </p:anim>
                                    <p:anim calcmode="lin" valueType="num">
                                      <p:cBhvr>
                                        <p:cTn id="20" dur="500" fill="hold"/>
                                        <p:tgtEl>
                                          <p:spTgt spid="1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anim calcmode="lin" valueType="num">
                                      <p:cBhvr>
                                        <p:cTn id="24" dur="500" fill="hold"/>
                                        <p:tgtEl>
                                          <p:spTgt spid="12"/>
                                        </p:tgtEl>
                                        <p:attrNameLst>
                                          <p:attrName>ppt_x</p:attrName>
                                        </p:attrNameLst>
                                      </p:cBhvr>
                                      <p:tavLst>
                                        <p:tav tm="0">
                                          <p:val>
                                            <p:strVal val="#ppt_x"/>
                                          </p:val>
                                        </p:tav>
                                        <p:tav tm="100000">
                                          <p:val>
                                            <p:strVal val="#ppt_x"/>
                                          </p:val>
                                        </p:tav>
                                      </p:tavLst>
                                    </p:anim>
                                    <p:anim calcmode="lin" valueType="num">
                                      <p:cBhvr>
                                        <p:cTn id="25" dur="500" fill="hold"/>
                                        <p:tgtEl>
                                          <p:spTgt spid="1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anim calcmode="lin" valueType="num">
                                      <p:cBhvr>
                                        <p:cTn id="34" dur="500" fill="hold"/>
                                        <p:tgtEl>
                                          <p:spTgt spid="43"/>
                                        </p:tgtEl>
                                        <p:attrNameLst>
                                          <p:attrName>ppt_x</p:attrName>
                                        </p:attrNameLst>
                                      </p:cBhvr>
                                      <p:tavLst>
                                        <p:tav tm="0">
                                          <p:val>
                                            <p:strVal val="#ppt_x"/>
                                          </p:val>
                                        </p:tav>
                                        <p:tav tm="100000">
                                          <p:val>
                                            <p:strVal val="#ppt_x"/>
                                          </p:val>
                                        </p:tav>
                                      </p:tavLst>
                                    </p:anim>
                                    <p:anim calcmode="lin" valueType="num">
                                      <p:cBhvr>
                                        <p:cTn id="35" dur="500" fill="hold"/>
                                        <p:tgtEl>
                                          <p:spTgt spid="4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anim calcmode="lin" valueType="num">
                                      <p:cBhvr>
                                        <p:cTn id="39" dur="500" fill="hold"/>
                                        <p:tgtEl>
                                          <p:spTgt spid="6"/>
                                        </p:tgtEl>
                                        <p:attrNameLst>
                                          <p:attrName>ppt_x</p:attrName>
                                        </p:attrNameLst>
                                      </p:cBhvr>
                                      <p:tavLst>
                                        <p:tav tm="0">
                                          <p:val>
                                            <p:strVal val="#ppt_x"/>
                                          </p:val>
                                        </p:tav>
                                        <p:tav tm="100000">
                                          <p:val>
                                            <p:strVal val="#ppt_x"/>
                                          </p:val>
                                        </p:tav>
                                      </p:tavLst>
                                    </p:anim>
                                    <p:anim calcmode="lin" valueType="num">
                                      <p:cBhvr>
                                        <p:cTn id="40" dur="500" fill="hold"/>
                                        <p:tgtEl>
                                          <p:spTgt spid="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anim calcmode="lin" valueType="num">
                                      <p:cBhvr>
                                        <p:cTn id="44" dur="500" fill="hold"/>
                                        <p:tgtEl>
                                          <p:spTgt spid="17"/>
                                        </p:tgtEl>
                                        <p:attrNameLst>
                                          <p:attrName>ppt_x</p:attrName>
                                        </p:attrNameLst>
                                      </p:cBhvr>
                                      <p:tavLst>
                                        <p:tav tm="0">
                                          <p:val>
                                            <p:strVal val="#ppt_x"/>
                                          </p:val>
                                        </p:tav>
                                        <p:tav tm="100000">
                                          <p:val>
                                            <p:strVal val="#ppt_x"/>
                                          </p:val>
                                        </p:tav>
                                      </p:tavLst>
                                    </p:anim>
                                    <p:anim calcmode="lin" valueType="num">
                                      <p:cBhvr>
                                        <p:cTn id="45" dur="500" fill="hold"/>
                                        <p:tgtEl>
                                          <p:spTgt spid="1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anim calcmode="lin" valueType="num">
                                      <p:cBhvr>
                                        <p:cTn id="49" dur="500" fill="hold"/>
                                        <p:tgtEl>
                                          <p:spTgt spid="34"/>
                                        </p:tgtEl>
                                        <p:attrNameLst>
                                          <p:attrName>ppt_x</p:attrName>
                                        </p:attrNameLst>
                                      </p:cBhvr>
                                      <p:tavLst>
                                        <p:tav tm="0">
                                          <p:val>
                                            <p:strVal val="#ppt_x"/>
                                          </p:val>
                                        </p:tav>
                                        <p:tav tm="100000">
                                          <p:val>
                                            <p:strVal val="#ppt_x"/>
                                          </p:val>
                                        </p:tav>
                                      </p:tavLst>
                                    </p:anim>
                                    <p:anim calcmode="lin" valueType="num">
                                      <p:cBhvr>
                                        <p:cTn id="50" dur="500" fill="hold"/>
                                        <p:tgtEl>
                                          <p:spTgt spid="34"/>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500"/>
                                        <p:tgtEl>
                                          <p:spTgt spid="38"/>
                                        </p:tgtEl>
                                      </p:cBhvr>
                                    </p:animEffect>
                                    <p:anim calcmode="lin" valueType="num">
                                      <p:cBhvr>
                                        <p:cTn id="54" dur="500" fill="hold"/>
                                        <p:tgtEl>
                                          <p:spTgt spid="38"/>
                                        </p:tgtEl>
                                        <p:attrNameLst>
                                          <p:attrName>ppt_x</p:attrName>
                                        </p:attrNameLst>
                                      </p:cBhvr>
                                      <p:tavLst>
                                        <p:tav tm="0">
                                          <p:val>
                                            <p:strVal val="#ppt_x"/>
                                          </p:val>
                                        </p:tav>
                                        <p:tav tm="100000">
                                          <p:val>
                                            <p:strVal val="#ppt_x"/>
                                          </p:val>
                                        </p:tav>
                                      </p:tavLst>
                                    </p:anim>
                                    <p:anim calcmode="lin" valueType="num">
                                      <p:cBhvr>
                                        <p:cTn id="55" dur="500" fill="hold"/>
                                        <p:tgtEl>
                                          <p:spTgt spid="3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500"/>
                                        <p:tgtEl>
                                          <p:spTgt spid="41"/>
                                        </p:tgtEl>
                                      </p:cBhvr>
                                    </p:animEffect>
                                    <p:anim calcmode="lin" valueType="num">
                                      <p:cBhvr>
                                        <p:cTn id="59" dur="500" fill="hold"/>
                                        <p:tgtEl>
                                          <p:spTgt spid="41"/>
                                        </p:tgtEl>
                                        <p:attrNameLst>
                                          <p:attrName>ppt_x</p:attrName>
                                        </p:attrNameLst>
                                      </p:cBhvr>
                                      <p:tavLst>
                                        <p:tav tm="0">
                                          <p:val>
                                            <p:strVal val="#ppt_x"/>
                                          </p:val>
                                        </p:tav>
                                        <p:tav tm="100000">
                                          <p:val>
                                            <p:strVal val="#ppt_x"/>
                                          </p:val>
                                        </p:tav>
                                      </p:tavLst>
                                    </p:anim>
                                    <p:anim calcmode="lin" valueType="num">
                                      <p:cBhvr>
                                        <p:cTn id="60" dur="500" fill="hold"/>
                                        <p:tgtEl>
                                          <p:spTgt spid="41"/>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500"/>
                                        <p:tgtEl>
                                          <p:spTgt spid="44"/>
                                        </p:tgtEl>
                                      </p:cBhvr>
                                    </p:animEffect>
                                    <p:anim calcmode="lin" valueType="num">
                                      <p:cBhvr>
                                        <p:cTn id="64" dur="500" fill="hold"/>
                                        <p:tgtEl>
                                          <p:spTgt spid="44"/>
                                        </p:tgtEl>
                                        <p:attrNameLst>
                                          <p:attrName>ppt_x</p:attrName>
                                        </p:attrNameLst>
                                      </p:cBhvr>
                                      <p:tavLst>
                                        <p:tav tm="0">
                                          <p:val>
                                            <p:strVal val="#ppt_x"/>
                                          </p:val>
                                        </p:tav>
                                        <p:tav tm="100000">
                                          <p:val>
                                            <p:strVal val="#ppt_x"/>
                                          </p:val>
                                        </p:tav>
                                      </p:tavLst>
                                    </p:anim>
                                    <p:anim calcmode="lin" valueType="num">
                                      <p:cBhvr>
                                        <p:cTn id="65" dur="500" fill="hold"/>
                                        <p:tgtEl>
                                          <p:spTgt spid="44"/>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anim calcmode="lin" valueType="num">
                                      <p:cBhvr>
                                        <p:cTn id="69" dur="500" fill="hold"/>
                                        <p:tgtEl>
                                          <p:spTgt spid="45"/>
                                        </p:tgtEl>
                                        <p:attrNameLst>
                                          <p:attrName>ppt_x</p:attrName>
                                        </p:attrNameLst>
                                      </p:cBhvr>
                                      <p:tavLst>
                                        <p:tav tm="0">
                                          <p:val>
                                            <p:strVal val="#ppt_x"/>
                                          </p:val>
                                        </p:tav>
                                        <p:tav tm="100000">
                                          <p:val>
                                            <p:strVal val="#ppt_x"/>
                                          </p:val>
                                        </p:tav>
                                      </p:tavLst>
                                    </p:anim>
                                    <p:anim calcmode="lin" valueType="num">
                                      <p:cBhvr>
                                        <p:cTn id="70" dur="500" fill="hold"/>
                                        <p:tgtEl>
                                          <p:spTgt spid="4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500"/>
                                        <p:tgtEl>
                                          <p:spTgt spid="46"/>
                                        </p:tgtEl>
                                      </p:cBhvr>
                                    </p:animEffect>
                                    <p:anim calcmode="lin" valueType="num">
                                      <p:cBhvr>
                                        <p:cTn id="74" dur="500" fill="hold"/>
                                        <p:tgtEl>
                                          <p:spTgt spid="46"/>
                                        </p:tgtEl>
                                        <p:attrNameLst>
                                          <p:attrName>ppt_x</p:attrName>
                                        </p:attrNameLst>
                                      </p:cBhvr>
                                      <p:tavLst>
                                        <p:tav tm="0">
                                          <p:val>
                                            <p:strVal val="#ppt_x"/>
                                          </p:val>
                                        </p:tav>
                                        <p:tav tm="100000">
                                          <p:val>
                                            <p:strVal val="#ppt_x"/>
                                          </p:val>
                                        </p:tav>
                                      </p:tavLst>
                                    </p:anim>
                                    <p:anim calcmode="lin" valueType="num">
                                      <p:cBhvr>
                                        <p:cTn id="75" dur="500" fill="hold"/>
                                        <p:tgtEl>
                                          <p:spTgt spid="4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2050"/>
                                        </p:tgtEl>
                                        <p:attrNameLst>
                                          <p:attrName>style.visibility</p:attrName>
                                        </p:attrNameLst>
                                      </p:cBhvr>
                                      <p:to>
                                        <p:strVal val="visible"/>
                                      </p:to>
                                    </p:set>
                                    <p:animEffect transition="in" filter="fade">
                                      <p:cBhvr>
                                        <p:cTn id="78" dur="500"/>
                                        <p:tgtEl>
                                          <p:spTgt spid="2050"/>
                                        </p:tgtEl>
                                      </p:cBhvr>
                                    </p:animEffect>
                                    <p:anim calcmode="lin" valueType="num">
                                      <p:cBhvr>
                                        <p:cTn id="79" dur="500" fill="hold"/>
                                        <p:tgtEl>
                                          <p:spTgt spid="2050"/>
                                        </p:tgtEl>
                                        <p:attrNameLst>
                                          <p:attrName>ppt_x</p:attrName>
                                        </p:attrNameLst>
                                      </p:cBhvr>
                                      <p:tavLst>
                                        <p:tav tm="0">
                                          <p:val>
                                            <p:strVal val="#ppt_x"/>
                                          </p:val>
                                        </p:tav>
                                        <p:tav tm="100000">
                                          <p:val>
                                            <p:strVal val="#ppt_x"/>
                                          </p:val>
                                        </p:tav>
                                      </p:tavLst>
                                    </p:anim>
                                    <p:anim calcmode="lin" valueType="num">
                                      <p:cBhvr>
                                        <p:cTn id="80" dur="500" fill="hold"/>
                                        <p:tgtEl>
                                          <p:spTgt spid="2050"/>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2051"/>
                                        </p:tgtEl>
                                        <p:attrNameLst>
                                          <p:attrName>style.visibility</p:attrName>
                                        </p:attrNameLst>
                                      </p:cBhvr>
                                      <p:to>
                                        <p:strVal val="visible"/>
                                      </p:to>
                                    </p:set>
                                    <p:animEffect transition="in" filter="fade">
                                      <p:cBhvr>
                                        <p:cTn id="83" dur="500"/>
                                        <p:tgtEl>
                                          <p:spTgt spid="2051"/>
                                        </p:tgtEl>
                                      </p:cBhvr>
                                    </p:animEffect>
                                    <p:anim calcmode="lin" valueType="num">
                                      <p:cBhvr>
                                        <p:cTn id="84" dur="500" fill="hold"/>
                                        <p:tgtEl>
                                          <p:spTgt spid="2051"/>
                                        </p:tgtEl>
                                        <p:attrNameLst>
                                          <p:attrName>ppt_x</p:attrName>
                                        </p:attrNameLst>
                                      </p:cBhvr>
                                      <p:tavLst>
                                        <p:tav tm="0">
                                          <p:val>
                                            <p:strVal val="#ppt_x"/>
                                          </p:val>
                                        </p:tav>
                                        <p:tav tm="100000">
                                          <p:val>
                                            <p:strVal val="#ppt_x"/>
                                          </p:val>
                                        </p:tav>
                                      </p:tavLst>
                                    </p:anim>
                                    <p:anim calcmode="lin" valueType="num">
                                      <p:cBhvr>
                                        <p:cTn id="85" dur="500" fill="hold"/>
                                        <p:tgtEl>
                                          <p:spTgt spid="2051"/>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2052"/>
                                        </p:tgtEl>
                                        <p:attrNameLst>
                                          <p:attrName>style.visibility</p:attrName>
                                        </p:attrNameLst>
                                      </p:cBhvr>
                                      <p:to>
                                        <p:strVal val="visible"/>
                                      </p:to>
                                    </p:set>
                                    <p:animEffect transition="in" filter="fade">
                                      <p:cBhvr>
                                        <p:cTn id="88" dur="500"/>
                                        <p:tgtEl>
                                          <p:spTgt spid="2052"/>
                                        </p:tgtEl>
                                      </p:cBhvr>
                                    </p:animEffect>
                                    <p:anim calcmode="lin" valueType="num">
                                      <p:cBhvr>
                                        <p:cTn id="89" dur="500" fill="hold"/>
                                        <p:tgtEl>
                                          <p:spTgt spid="2052"/>
                                        </p:tgtEl>
                                        <p:attrNameLst>
                                          <p:attrName>ppt_x</p:attrName>
                                        </p:attrNameLst>
                                      </p:cBhvr>
                                      <p:tavLst>
                                        <p:tav tm="0">
                                          <p:val>
                                            <p:strVal val="#ppt_x"/>
                                          </p:val>
                                        </p:tav>
                                        <p:tav tm="100000">
                                          <p:val>
                                            <p:strVal val="#ppt_x"/>
                                          </p:val>
                                        </p:tav>
                                      </p:tavLst>
                                    </p:anim>
                                    <p:anim calcmode="lin" valueType="num">
                                      <p:cBhvr>
                                        <p:cTn id="90" dur="500" fill="hold"/>
                                        <p:tgtEl>
                                          <p:spTgt spid="2052"/>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0"/>
                                  </p:stCondLst>
                                  <p:childTnLst>
                                    <p:set>
                                      <p:cBhvr>
                                        <p:cTn id="92" dur="1" fill="hold">
                                          <p:stCondLst>
                                            <p:cond delay="0"/>
                                          </p:stCondLst>
                                        </p:cTn>
                                        <p:tgtEl>
                                          <p:spTgt spid="2053"/>
                                        </p:tgtEl>
                                        <p:attrNameLst>
                                          <p:attrName>style.visibility</p:attrName>
                                        </p:attrNameLst>
                                      </p:cBhvr>
                                      <p:to>
                                        <p:strVal val="visible"/>
                                      </p:to>
                                    </p:set>
                                    <p:animEffect transition="in" filter="fade">
                                      <p:cBhvr>
                                        <p:cTn id="93" dur="500"/>
                                        <p:tgtEl>
                                          <p:spTgt spid="2053"/>
                                        </p:tgtEl>
                                      </p:cBhvr>
                                    </p:animEffect>
                                    <p:anim calcmode="lin" valueType="num">
                                      <p:cBhvr>
                                        <p:cTn id="94" dur="500" fill="hold"/>
                                        <p:tgtEl>
                                          <p:spTgt spid="2053"/>
                                        </p:tgtEl>
                                        <p:attrNameLst>
                                          <p:attrName>ppt_x</p:attrName>
                                        </p:attrNameLst>
                                      </p:cBhvr>
                                      <p:tavLst>
                                        <p:tav tm="0">
                                          <p:val>
                                            <p:strVal val="#ppt_x"/>
                                          </p:val>
                                        </p:tav>
                                        <p:tav tm="100000">
                                          <p:val>
                                            <p:strVal val="#ppt_x"/>
                                          </p:val>
                                        </p:tav>
                                      </p:tavLst>
                                    </p:anim>
                                    <p:anim calcmode="lin" valueType="num">
                                      <p:cBhvr>
                                        <p:cTn id="95" dur="500" fill="hold"/>
                                        <p:tgtEl>
                                          <p:spTgt spid="2053"/>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0"/>
                                  </p:stCondLst>
                                  <p:childTnLst>
                                    <p:set>
                                      <p:cBhvr>
                                        <p:cTn id="97" dur="1" fill="hold">
                                          <p:stCondLst>
                                            <p:cond delay="0"/>
                                          </p:stCondLst>
                                        </p:cTn>
                                        <p:tgtEl>
                                          <p:spTgt spid="2054"/>
                                        </p:tgtEl>
                                        <p:attrNameLst>
                                          <p:attrName>style.visibility</p:attrName>
                                        </p:attrNameLst>
                                      </p:cBhvr>
                                      <p:to>
                                        <p:strVal val="visible"/>
                                      </p:to>
                                    </p:set>
                                    <p:animEffect transition="in" filter="fade">
                                      <p:cBhvr>
                                        <p:cTn id="98" dur="500"/>
                                        <p:tgtEl>
                                          <p:spTgt spid="2054"/>
                                        </p:tgtEl>
                                      </p:cBhvr>
                                    </p:animEffect>
                                    <p:anim calcmode="lin" valueType="num">
                                      <p:cBhvr>
                                        <p:cTn id="99" dur="500" fill="hold"/>
                                        <p:tgtEl>
                                          <p:spTgt spid="2054"/>
                                        </p:tgtEl>
                                        <p:attrNameLst>
                                          <p:attrName>ppt_x</p:attrName>
                                        </p:attrNameLst>
                                      </p:cBhvr>
                                      <p:tavLst>
                                        <p:tav tm="0">
                                          <p:val>
                                            <p:strVal val="#ppt_x"/>
                                          </p:val>
                                        </p:tav>
                                        <p:tav tm="100000">
                                          <p:val>
                                            <p:strVal val="#ppt_x"/>
                                          </p:val>
                                        </p:tav>
                                      </p:tavLst>
                                    </p:anim>
                                    <p:anim calcmode="lin" valueType="num">
                                      <p:cBhvr>
                                        <p:cTn id="100" dur="500" fill="hold"/>
                                        <p:tgtEl>
                                          <p:spTgt spid="2054"/>
                                        </p:tgtEl>
                                        <p:attrNameLst>
                                          <p:attrName>ppt_y</p:attrName>
                                        </p:attrNameLst>
                                      </p:cBhvr>
                                      <p:tavLst>
                                        <p:tav tm="0">
                                          <p:val>
                                            <p:strVal val="#ppt_y+.1"/>
                                          </p:val>
                                        </p:tav>
                                        <p:tav tm="100000">
                                          <p:val>
                                            <p:strVal val="#ppt_y"/>
                                          </p:val>
                                        </p:tav>
                                      </p:tavLst>
                                    </p:anim>
                                  </p:childTnLst>
                                </p:cTn>
                              </p:par>
                            </p:childTnLst>
                          </p:cTn>
                        </p:par>
                        <p:par>
                          <p:cTn id="101" fill="hold">
                            <p:stCondLst>
                              <p:cond delay="1000"/>
                            </p:stCondLst>
                            <p:childTnLst>
                              <p:par>
                                <p:cTn id="102" presetID="10" presetClass="entr" presetSubtype="0" fill="hold" grpId="0" nodeType="after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fade">
                                      <p:cBhvr>
                                        <p:cTn id="104" dur="500"/>
                                        <p:tgtEl>
                                          <p:spTgt spid="28"/>
                                        </p:tgtEl>
                                      </p:cBhvr>
                                    </p:animEffect>
                                  </p:childTnLst>
                                </p:cTn>
                              </p:par>
                              <p:par>
                                <p:cTn id="105" presetID="10" presetClass="entr" presetSubtype="0" fill="hold" nodeType="with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fade">
                                      <p:cBhvr>
                                        <p:cTn id="107" dur="500"/>
                                        <p:tgtEl>
                                          <p:spTgt spid="18"/>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9"/>
                                        </p:tgtEl>
                                        <p:attrNameLst>
                                          <p:attrName>style.visibility</p:attrName>
                                        </p:attrNameLst>
                                      </p:cBhvr>
                                      <p:to>
                                        <p:strVal val="visible"/>
                                      </p:to>
                                    </p:set>
                                    <p:animEffect transition="in" filter="fade">
                                      <p:cBhvr>
                                        <p:cTn id="110" dur="500"/>
                                        <p:tgtEl>
                                          <p:spTgt spid="9"/>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7"/>
                                        </p:tgtEl>
                                        <p:attrNameLst>
                                          <p:attrName>style.visibility</p:attrName>
                                        </p:attrNameLst>
                                      </p:cBhvr>
                                      <p:to>
                                        <p:strVal val="visible"/>
                                      </p:to>
                                    </p:set>
                                    <p:animEffect transition="in" filter="fade">
                                      <p:cBhvr>
                                        <p:cTn id="113" dur="500"/>
                                        <p:tgtEl>
                                          <p:spTgt spid="4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2"/>
                                        </p:tgtEl>
                                        <p:attrNameLst>
                                          <p:attrName>style.visibility</p:attrName>
                                        </p:attrNameLst>
                                      </p:cBhvr>
                                      <p:to>
                                        <p:strVal val="visible"/>
                                      </p:to>
                                    </p:set>
                                    <p:animEffect transition="in" filter="fade">
                                      <p:cBhvr>
                                        <p:cTn id="116" dur="500"/>
                                        <p:tgtEl>
                                          <p:spTgt spid="62"/>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63"/>
                                        </p:tgtEl>
                                        <p:attrNameLst>
                                          <p:attrName>style.visibility</p:attrName>
                                        </p:attrNameLst>
                                      </p:cBhvr>
                                      <p:to>
                                        <p:strVal val="visible"/>
                                      </p:to>
                                    </p:set>
                                    <p:animEffect transition="in" filter="fade">
                                      <p:cBhvr>
                                        <p:cTn id="119" dur="500"/>
                                        <p:tgtEl>
                                          <p:spTgt spid="63"/>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2057"/>
                                        </p:tgtEl>
                                        <p:attrNameLst>
                                          <p:attrName>style.visibility</p:attrName>
                                        </p:attrNameLst>
                                      </p:cBhvr>
                                      <p:to>
                                        <p:strVal val="visible"/>
                                      </p:to>
                                    </p:set>
                                    <p:animEffect transition="in" filter="fade">
                                      <p:cBhvr>
                                        <p:cTn id="122" dur="500"/>
                                        <p:tgtEl>
                                          <p:spTgt spid="2057"/>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2058"/>
                                        </p:tgtEl>
                                        <p:attrNameLst>
                                          <p:attrName>style.visibility</p:attrName>
                                        </p:attrNameLst>
                                      </p:cBhvr>
                                      <p:to>
                                        <p:strVal val="visible"/>
                                      </p:to>
                                    </p:set>
                                    <p:animEffect transition="in" filter="fade">
                                      <p:cBhvr>
                                        <p:cTn id="125" dur="500"/>
                                        <p:tgtEl>
                                          <p:spTgt spid="2058"/>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2059"/>
                                        </p:tgtEl>
                                        <p:attrNameLst>
                                          <p:attrName>style.visibility</p:attrName>
                                        </p:attrNameLst>
                                      </p:cBhvr>
                                      <p:to>
                                        <p:strVal val="visible"/>
                                      </p:to>
                                    </p:set>
                                    <p:animEffect transition="in" filter="fade">
                                      <p:cBhvr>
                                        <p:cTn id="128" dur="500"/>
                                        <p:tgtEl>
                                          <p:spTgt spid="2059"/>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2061"/>
                                        </p:tgtEl>
                                        <p:attrNameLst>
                                          <p:attrName>style.visibility</p:attrName>
                                        </p:attrNameLst>
                                      </p:cBhvr>
                                      <p:to>
                                        <p:strVal val="visible"/>
                                      </p:to>
                                    </p:set>
                                    <p:animEffect transition="in" filter="fade">
                                      <p:cBhvr>
                                        <p:cTn id="131" dur="500"/>
                                        <p:tgtEl>
                                          <p:spTgt spid="2061"/>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2063"/>
                                        </p:tgtEl>
                                        <p:attrNameLst>
                                          <p:attrName>style.visibility</p:attrName>
                                        </p:attrNameLst>
                                      </p:cBhvr>
                                      <p:to>
                                        <p:strVal val="visible"/>
                                      </p:to>
                                    </p:set>
                                    <p:animEffect transition="in" filter="fade">
                                      <p:cBhvr>
                                        <p:cTn id="134" dur="500"/>
                                        <p:tgtEl>
                                          <p:spTgt spid="2063"/>
                                        </p:tgtEl>
                                      </p:cBhvr>
                                    </p:animEffect>
                                  </p:childTnLst>
                                </p:cTn>
                              </p:par>
                              <p:par>
                                <p:cTn id="135" presetID="10" presetClass="entr" presetSubtype="0" fill="hold" nodeType="withEffect">
                                  <p:stCondLst>
                                    <p:cond delay="0"/>
                                  </p:stCondLst>
                                  <p:childTnLst>
                                    <p:set>
                                      <p:cBhvr>
                                        <p:cTn id="136" dur="1" fill="hold">
                                          <p:stCondLst>
                                            <p:cond delay="0"/>
                                          </p:stCondLst>
                                        </p:cTn>
                                        <p:tgtEl>
                                          <p:spTgt spid="2064"/>
                                        </p:tgtEl>
                                        <p:attrNameLst>
                                          <p:attrName>style.visibility</p:attrName>
                                        </p:attrNameLst>
                                      </p:cBhvr>
                                      <p:to>
                                        <p:strVal val="visible"/>
                                      </p:to>
                                    </p:set>
                                    <p:animEffect transition="in" filter="fade">
                                      <p:cBhvr>
                                        <p:cTn id="137" dur="500"/>
                                        <p:tgtEl>
                                          <p:spTgt spid="2064"/>
                                        </p:tgtEl>
                                      </p:cBhvr>
                                    </p:animEffect>
                                  </p:childTnLst>
                                </p:cTn>
                              </p:par>
                              <p:par>
                                <p:cTn id="138" presetID="10" presetClass="entr" presetSubtype="0" fill="hold" nodeType="withEffect">
                                  <p:stCondLst>
                                    <p:cond delay="0"/>
                                  </p:stCondLst>
                                  <p:childTnLst>
                                    <p:set>
                                      <p:cBhvr>
                                        <p:cTn id="139" dur="1" fill="hold">
                                          <p:stCondLst>
                                            <p:cond delay="0"/>
                                          </p:stCondLst>
                                        </p:cTn>
                                        <p:tgtEl>
                                          <p:spTgt spid="2065"/>
                                        </p:tgtEl>
                                        <p:attrNameLst>
                                          <p:attrName>style.visibility</p:attrName>
                                        </p:attrNameLst>
                                      </p:cBhvr>
                                      <p:to>
                                        <p:strVal val="visible"/>
                                      </p:to>
                                    </p:set>
                                    <p:animEffect transition="in" filter="fade">
                                      <p:cBhvr>
                                        <p:cTn id="140" dur="500"/>
                                        <p:tgtEl>
                                          <p:spTgt spid="2065"/>
                                        </p:tgtEl>
                                      </p:cBhvr>
                                    </p:animEffect>
                                  </p:childTnLst>
                                </p:cTn>
                              </p:par>
                              <p:par>
                                <p:cTn id="141" presetID="10" presetClass="entr" presetSubtype="0" fill="hold" nodeType="withEffect">
                                  <p:stCondLst>
                                    <p:cond delay="0"/>
                                  </p:stCondLst>
                                  <p:childTnLst>
                                    <p:set>
                                      <p:cBhvr>
                                        <p:cTn id="142" dur="1" fill="hold">
                                          <p:stCondLst>
                                            <p:cond delay="0"/>
                                          </p:stCondLst>
                                        </p:cTn>
                                        <p:tgtEl>
                                          <p:spTgt spid="2068"/>
                                        </p:tgtEl>
                                        <p:attrNameLst>
                                          <p:attrName>style.visibility</p:attrName>
                                        </p:attrNameLst>
                                      </p:cBhvr>
                                      <p:to>
                                        <p:strVal val="visible"/>
                                      </p:to>
                                    </p:set>
                                    <p:animEffect transition="in" filter="fade">
                                      <p:cBhvr>
                                        <p:cTn id="143" dur="500"/>
                                        <p:tgtEl>
                                          <p:spTgt spid="2068"/>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39"/>
                                        </p:tgtEl>
                                        <p:attrNameLst>
                                          <p:attrName>style.visibility</p:attrName>
                                        </p:attrNameLst>
                                      </p:cBhvr>
                                      <p:to>
                                        <p:strVal val="visible"/>
                                      </p:to>
                                    </p:set>
                                    <p:animEffect transition="in" filter="fade">
                                      <p:cBhvr>
                                        <p:cTn id="146" dur="500"/>
                                        <p:tgtEl>
                                          <p:spTgt spid="39"/>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40"/>
                                        </p:tgtEl>
                                        <p:attrNameLst>
                                          <p:attrName>style.visibility</p:attrName>
                                        </p:attrNameLst>
                                      </p:cBhvr>
                                      <p:to>
                                        <p:strVal val="visible"/>
                                      </p:to>
                                    </p:set>
                                    <p:animEffect transition="in" filter="fade">
                                      <p:cBhvr>
                                        <p:cTn id="149" dur="500"/>
                                        <p:tgtEl>
                                          <p:spTgt spid="40"/>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48"/>
                                        </p:tgtEl>
                                        <p:attrNameLst>
                                          <p:attrName>style.visibility</p:attrName>
                                        </p:attrNameLst>
                                      </p:cBhvr>
                                      <p:to>
                                        <p:strVal val="visible"/>
                                      </p:to>
                                    </p:set>
                                    <p:animEffect transition="in" filter="fade">
                                      <p:cBhvr>
                                        <p:cTn id="152" dur="500"/>
                                        <p:tgtEl>
                                          <p:spTgt spid="48"/>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49"/>
                                        </p:tgtEl>
                                        <p:attrNameLst>
                                          <p:attrName>style.visibility</p:attrName>
                                        </p:attrNameLst>
                                      </p:cBhvr>
                                      <p:to>
                                        <p:strVal val="visible"/>
                                      </p:to>
                                    </p:set>
                                    <p:animEffect transition="in" filter="fade">
                                      <p:cBhvr>
                                        <p:cTn id="155" dur="500"/>
                                        <p:tgtEl>
                                          <p:spTgt spid="49"/>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50"/>
                                        </p:tgtEl>
                                        <p:attrNameLst>
                                          <p:attrName>style.visibility</p:attrName>
                                        </p:attrNameLst>
                                      </p:cBhvr>
                                      <p:to>
                                        <p:strVal val="visible"/>
                                      </p:to>
                                    </p:set>
                                    <p:animEffect transition="in" filter="fade">
                                      <p:cBhvr>
                                        <p:cTn id="158" dur="500"/>
                                        <p:tgtEl>
                                          <p:spTgt spid="50"/>
                                        </p:tgtEl>
                                      </p:cBhvr>
                                    </p:animEffect>
                                  </p:childTnLst>
                                </p:cTn>
                              </p:par>
                              <p:par>
                                <p:cTn id="159" presetID="10" presetClass="entr" presetSubtype="0" fill="hold" nodeType="withEffect">
                                  <p:stCondLst>
                                    <p:cond delay="0"/>
                                  </p:stCondLst>
                                  <p:childTnLst>
                                    <p:set>
                                      <p:cBhvr>
                                        <p:cTn id="160" dur="1" fill="hold">
                                          <p:stCondLst>
                                            <p:cond delay="0"/>
                                          </p:stCondLst>
                                        </p:cTn>
                                        <p:tgtEl>
                                          <p:spTgt spid="51"/>
                                        </p:tgtEl>
                                        <p:attrNameLst>
                                          <p:attrName>style.visibility</p:attrName>
                                        </p:attrNameLst>
                                      </p:cBhvr>
                                      <p:to>
                                        <p:strVal val="visible"/>
                                      </p:to>
                                    </p:set>
                                    <p:animEffect transition="in" filter="fade">
                                      <p:cBhvr>
                                        <p:cTn id="161" dur="500"/>
                                        <p:tgtEl>
                                          <p:spTgt spid="51"/>
                                        </p:tgtEl>
                                      </p:cBhvr>
                                    </p:animEffect>
                                  </p:childTnLst>
                                </p:cTn>
                              </p:par>
                              <p:par>
                                <p:cTn id="162" presetID="10" presetClass="entr" presetSubtype="0" fill="hold" nodeType="withEffect">
                                  <p:stCondLst>
                                    <p:cond delay="0"/>
                                  </p:stCondLst>
                                  <p:childTnLst>
                                    <p:set>
                                      <p:cBhvr>
                                        <p:cTn id="163" dur="1" fill="hold">
                                          <p:stCondLst>
                                            <p:cond delay="0"/>
                                          </p:stCondLst>
                                        </p:cTn>
                                        <p:tgtEl>
                                          <p:spTgt spid="52"/>
                                        </p:tgtEl>
                                        <p:attrNameLst>
                                          <p:attrName>style.visibility</p:attrName>
                                        </p:attrNameLst>
                                      </p:cBhvr>
                                      <p:to>
                                        <p:strVal val="visible"/>
                                      </p:to>
                                    </p:set>
                                    <p:animEffect transition="in" filter="fade">
                                      <p:cBhvr>
                                        <p:cTn id="164" dur="500"/>
                                        <p:tgtEl>
                                          <p:spTgt spid="52"/>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53"/>
                                        </p:tgtEl>
                                        <p:attrNameLst>
                                          <p:attrName>style.visibility</p:attrName>
                                        </p:attrNameLst>
                                      </p:cBhvr>
                                      <p:to>
                                        <p:strVal val="visible"/>
                                      </p:to>
                                    </p:set>
                                    <p:animEffect transition="in" filter="fade">
                                      <p:cBhvr>
                                        <p:cTn id="167" dur="500"/>
                                        <p:tgtEl>
                                          <p:spTgt spid="53"/>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54"/>
                                        </p:tgtEl>
                                        <p:attrNameLst>
                                          <p:attrName>style.visibility</p:attrName>
                                        </p:attrNameLst>
                                      </p:cBhvr>
                                      <p:to>
                                        <p:strVal val="visible"/>
                                      </p:to>
                                    </p:set>
                                    <p:animEffect transition="in" filter="fade">
                                      <p:cBhvr>
                                        <p:cTn id="170" dur="500"/>
                                        <p:tgtEl>
                                          <p:spTgt spid="54"/>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55"/>
                                        </p:tgtEl>
                                        <p:attrNameLst>
                                          <p:attrName>style.visibility</p:attrName>
                                        </p:attrNameLst>
                                      </p:cBhvr>
                                      <p:to>
                                        <p:strVal val="visible"/>
                                      </p:to>
                                    </p:set>
                                    <p:animEffect transition="in" filter="fade">
                                      <p:cBhvr>
                                        <p:cTn id="173" dur="500"/>
                                        <p:tgtEl>
                                          <p:spTgt spid="55"/>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56"/>
                                        </p:tgtEl>
                                        <p:attrNameLst>
                                          <p:attrName>style.visibility</p:attrName>
                                        </p:attrNameLst>
                                      </p:cBhvr>
                                      <p:to>
                                        <p:strVal val="visible"/>
                                      </p:to>
                                    </p:set>
                                    <p:animEffect transition="in" filter="fade">
                                      <p:cBhvr>
                                        <p:cTn id="176" dur="500"/>
                                        <p:tgtEl>
                                          <p:spTgt spid="56"/>
                                        </p:tgtEl>
                                      </p:cBhvr>
                                    </p:animEffect>
                                  </p:childTnLst>
                                </p:cTn>
                              </p:par>
                              <p:par>
                                <p:cTn id="177" presetID="10" presetClass="entr" presetSubtype="0" fill="hold" nodeType="withEffect">
                                  <p:stCondLst>
                                    <p:cond delay="0"/>
                                  </p:stCondLst>
                                  <p:childTnLst>
                                    <p:set>
                                      <p:cBhvr>
                                        <p:cTn id="178" dur="1" fill="hold">
                                          <p:stCondLst>
                                            <p:cond delay="0"/>
                                          </p:stCondLst>
                                        </p:cTn>
                                        <p:tgtEl>
                                          <p:spTgt spid="57"/>
                                        </p:tgtEl>
                                        <p:attrNameLst>
                                          <p:attrName>style.visibility</p:attrName>
                                        </p:attrNameLst>
                                      </p:cBhvr>
                                      <p:to>
                                        <p:strVal val="visible"/>
                                      </p:to>
                                    </p:set>
                                    <p:animEffect transition="in" filter="fade">
                                      <p:cBhvr>
                                        <p:cTn id="179" dur="500"/>
                                        <p:tgtEl>
                                          <p:spTgt spid="57"/>
                                        </p:tgtEl>
                                      </p:cBhvr>
                                    </p:animEffect>
                                  </p:childTnLst>
                                </p:cTn>
                              </p:par>
                              <p:par>
                                <p:cTn id="180" presetID="10" presetClass="entr" presetSubtype="0" fill="hold" nodeType="withEffect">
                                  <p:stCondLst>
                                    <p:cond delay="0"/>
                                  </p:stCondLst>
                                  <p:childTnLst>
                                    <p:set>
                                      <p:cBhvr>
                                        <p:cTn id="181" dur="1" fill="hold">
                                          <p:stCondLst>
                                            <p:cond delay="0"/>
                                          </p:stCondLst>
                                        </p:cTn>
                                        <p:tgtEl>
                                          <p:spTgt spid="58"/>
                                        </p:tgtEl>
                                        <p:attrNameLst>
                                          <p:attrName>style.visibility</p:attrName>
                                        </p:attrNameLst>
                                      </p:cBhvr>
                                      <p:to>
                                        <p:strVal val="visible"/>
                                      </p:to>
                                    </p:set>
                                    <p:animEffect transition="in" filter="fade">
                                      <p:cBhvr>
                                        <p:cTn id="182" dur="500"/>
                                        <p:tgtEl>
                                          <p:spTgt spid="58"/>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59"/>
                                        </p:tgtEl>
                                        <p:attrNameLst>
                                          <p:attrName>style.visibility</p:attrName>
                                        </p:attrNameLst>
                                      </p:cBhvr>
                                      <p:to>
                                        <p:strVal val="visible"/>
                                      </p:to>
                                    </p:set>
                                    <p:animEffect transition="in" filter="fade">
                                      <p:cBhvr>
                                        <p:cTn id="185" dur="500"/>
                                        <p:tgtEl>
                                          <p:spTgt spid="59"/>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60"/>
                                        </p:tgtEl>
                                        <p:attrNameLst>
                                          <p:attrName>style.visibility</p:attrName>
                                        </p:attrNameLst>
                                      </p:cBhvr>
                                      <p:to>
                                        <p:strVal val="visible"/>
                                      </p:to>
                                    </p:set>
                                    <p:animEffect transition="in" filter="fade">
                                      <p:cBhvr>
                                        <p:cTn id="188" dur="500"/>
                                        <p:tgtEl>
                                          <p:spTgt spid="60"/>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3"/>
                                        </p:tgtEl>
                                        <p:attrNameLst>
                                          <p:attrName>style.visibility</p:attrName>
                                        </p:attrNameLst>
                                      </p:cBhvr>
                                      <p:to>
                                        <p:strVal val="visible"/>
                                      </p:to>
                                    </p:set>
                                    <p:animEffect transition="in" filter="fade">
                                      <p:cBhvr>
                                        <p:cTn id="19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8" grpId="0" animBg="1"/>
      <p:bldP spid="4" grpId="0"/>
      <p:bldP spid="13" grpId="0"/>
      <p:bldP spid="12" grpId="0"/>
      <p:bldP spid="14" grpId="0" animBg="1"/>
      <p:bldP spid="43" grpId="0"/>
      <p:bldP spid="6" grpId="0"/>
      <p:bldP spid="17" grpId="0" animBg="1"/>
      <p:bldP spid="34" grpId="0"/>
      <p:bldP spid="38" grpId="0"/>
      <p:bldP spid="9" grpId="0"/>
      <p:bldP spid="41" grpId="0"/>
      <p:bldP spid="44" grpId="0"/>
      <p:bldP spid="45" grpId="0"/>
      <p:bldP spid="46" grpId="0"/>
      <p:bldP spid="47" grpId="0"/>
      <p:bldP spid="62" grpId="0"/>
      <p:bldP spid="63" grpId="0"/>
      <p:bldP spid="2057" grpId="0"/>
      <p:bldP spid="2058" grpId="0"/>
      <p:bldP spid="2059" grpId="0"/>
      <p:bldP spid="2061" grpId="0"/>
      <p:bldP spid="2063" grpId="0"/>
      <p:bldP spid="39" grpId="0"/>
      <p:bldP spid="40" grpId="0"/>
      <p:bldP spid="48" grpId="0"/>
      <p:bldP spid="49" grpId="0"/>
      <p:bldP spid="50" grpId="0"/>
      <p:bldP spid="53" grpId="0"/>
      <p:bldP spid="54" grpId="0"/>
      <p:bldP spid="55" grpId="0"/>
      <p:bldP spid="56" grpId="0"/>
      <p:bldP spid="59" grpId="0"/>
      <p:bldP spid="60"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41">
            <a:extLst>
              <a:ext uri="{FF2B5EF4-FFF2-40B4-BE49-F238E27FC236}">
                <a16:creationId xmlns:a16="http://schemas.microsoft.com/office/drawing/2014/main" id="{FFB9E52E-D3E2-0404-0184-1C63E792AAAC}"/>
              </a:ext>
            </a:extLst>
          </p:cNvPr>
          <p:cNvSpPr/>
          <p:nvPr/>
        </p:nvSpPr>
        <p:spPr>
          <a:xfrm flipV="1">
            <a:off x="1" y="1445227"/>
            <a:ext cx="9209288" cy="2535530"/>
          </a:xfrm>
          <a:prstGeom prst="rect">
            <a:avLst/>
          </a:prstGeom>
          <a:solidFill>
            <a:srgbClr val="C1E0FF">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41">
            <a:extLst>
              <a:ext uri="{FF2B5EF4-FFF2-40B4-BE49-F238E27FC236}">
                <a16:creationId xmlns:a16="http://schemas.microsoft.com/office/drawing/2014/main" id="{441339A7-ABF8-04A1-E5E1-549AF2BD5B5D}"/>
              </a:ext>
            </a:extLst>
          </p:cNvPr>
          <p:cNvSpPr/>
          <p:nvPr/>
        </p:nvSpPr>
        <p:spPr>
          <a:xfrm flipV="1">
            <a:off x="0" y="4091486"/>
            <a:ext cx="9209289" cy="1777542"/>
          </a:xfrm>
          <a:prstGeom prst="rect">
            <a:avLst/>
          </a:prstGeom>
          <a:solidFill>
            <a:srgbClr val="C1E0FF">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2" name="Picture 19">
            <a:extLst>
              <a:ext uri="{FF2B5EF4-FFF2-40B4-BE49-F238E27FC236}">
                <a16:creationId xmlns:a16="http://schemas.microsoft.com/office/drawing/2014/main" id="{DDEA1328-22BA-D851-81D3-445474BDF9E0}"/>
              </a:ext>
            </a:extLst>
          </p:cNvPr>
          <p:cNvPicPr>
            <a:picLocks noChangeAspect="1"/>
          </p:cNvPicPr>
          <p:nvPr/>
        </p:nvPicPr>
        <p:blipFill>
          <a:blip r:embed="rId3"/>
          <a:stretch>
            <a:fillRect/>
          </a:stretch>
        </p:blipFill>
        <p:spPr>
          <a:xfrm>
            <a:off x="9144000" y="6137018"/>
            <a:ext cx="9188374" cy="3970059"/>
          </a:xfrm>
          <a:prstGeom prst="rect">
            <a:avLst/>
          </a:prstGeom>
        </p:spPr>
      </p:pic>
      <p:sp>
        <p:nvSpPr>
          <p:cNvPr id="7" name="Google Shape;176;p3">
            <a:extLst>
              <a:ext uri="{FF2B5EF4-FFF2-40B4-BE49-F238E27FC236}">
                <a16:creationId xmlns:a16="http://schemas.microsoft.com/office/drawing/2014/main" id="{B9012379-6073-70F8-B215-B626A036FD9B}"/>
              </a:ext>
            </a:extLst>
          </p:cNvPr>
          <p:cNvSpPr txBox="1"/>
          <p:nvPr/>
        </p:nvSpPr>
        <p:spPr>
          <a:xfrm>
            <a:off x="-178290" y="6046981"/>
            <a:ext cx="9574078" cy="774541"/>
          </a:xfrm>
          <a:prstGeom prst="rect">
            <a:avLst/>
          </a:prstGeom>
          <a:noFill/>
          <a:ln>
            <a:noFill/>
          </a:ln>
        </p:spPr>
        <p:txBody>
          <a:bodyPr spcFirstLastPara="1" wrap="square" lIns="91425" tIns="91425" rIns="91425" bIns="91425" anchor="t" anchorCtr="0">
            <a:spAutoFit/>
          </a:bodyPr>
          <a:lstStyle/>
          <a:p>
            <a:pPr marL="739775" lvl="1">
              <a:spcBef>
                <a:spcPts val="800"/>
              </a:spcBef>
              <a:spcAft>
                <a:spcPts val="800"/>
              </a:spcAft>
              <a:buSzPts val="2400"/>
            </a:pPr>
            <a:r>
              <a:rPr lang="en-CA" sz="2500" dirty="0">
                <a:solidFill>
                  <a:srgbClr val="3A396D"/>
                </a:solidFill>
                <a:latin typeface="Kanit SemiBold"/>
                <a:ea typeface="Kanit SemiBold"/>
                <a:cs typeface="Kanit SemiBold"/>
                <a:sym typeface="Kanit SemiBold"/>
              </a:rPr>
              <a:t>7</a:t>
            </a:r>
            <a:r>
              <a:rPr lang="en-CA" sz="2500" baseline="30000" dirty="0">
                <a:solidFill>
                  <a:srgbClr val="3A396D"/>
                </a:solidFill>
                <a:latin typeface="Kanit SemiBold"/>
                <a:ea typeface="Kanit SemiBold"/>
                <a:cs typeface="Kanit SemiBold"/>
                <a:sym typeface="Kanit SemiBold"/>
              </a:rPr>
              <a:t>th</a:t>
            </a:r>
            <a:r>
              <a:rPr lang="en-CA" sz="2500" dirty="0">
                <a:solidFill>
                  <a:srgbClr val="3A396D"/>
                </a:solidFill>
                <a:latin typeface="Kanit SemiBold"/>
                <a:ea typeface="Kanit SemiBold"/>
                <a:cs typeface="Kanit SemiBold"/>
                <a:sym typeface="Kanit SemiBold"/>
              </a:rPr>
              <a:t> Largest Nat Gas consumer in world - over 48 BCM/ year</a:t>
            </a:r>
          </a:p>
        </p:txBody>
      </p:sp>
      <p:pic>
        <p:nvPicPr>
          <p:cNvPr id="15" name="Picture 11"/>
          <p:cNvPicPr>
            <a:picLocks noChangeAspect="1"/>
          </p:cNvPicPr>
          <p:nvPr/>
        </p:nvPicPr>
        <p:blipFill>
          <a:blip r:embed="rId4"/>
          <a:stretch>
            <a:fillRect/>
          </a:stretch>
        </p:blipFill>
        <p:spPr>
          <a:xfrm>
            <a:off x="795410" y="6703860"/>
            <a:ext cx="7394626" cy="2740010"/>
          </a:xfrm>
          <a:prstGeom prst="rect">
            <a:avLst/>
          </a:prstGeom>
        </p:spPr>
      </p:pic>
      <p:sp>
        <p:nvSpPr>
          <p:cNvPr id="29" name="Google Shape;370;p38">
            <a:extLst>
              <a:ext uri="{FF2B5EF4-FFF2-40B4-BE49-F238E27FC236}">
                <a16:creationId xmlns:a16="http://schemas.microsoft.com/office/drawing/2014/main" id="{BFDB9211-0134-C9E5-7833-1A27AE354D3A}"/>
              </a:ext>
            </a:extLst>
          </p:cNvPr>
          <p:cNvSpPr txBox="1"/>
          <p:nvPr/>
        </p:nvSpPr>
        <p:spPr>
          <a:xfrm>
            <a:off x="777996" y="4187203"/>
            <a:ext cx="7394876" cy="769411"/>
          </a:xfrm>
          <a:prstGeom prst="rect">
            <a:avLst/>
          </a:prstGeom>
          <a:noFill/>
          <a:ln>
            <a:noFill/>
          </a:ln>
        </p:spPr>
        <p:txBody>
          <a:bodyPr spcFirstLastPara="1" wrap="square" lIns="91425" tIns="91425" rIns="91425" bIns="91425" anchor="t" anchorCtr="0">
            <a:spAutoFit/>
          </a:bodyPr>
          <a:lstStyle/>
          <a:p>
            <a:pPr>
              <a:spcBef>
                <a:spcPts val="600"/>
              </a:spcBef>
              <a:spcAft>
                <a:spcPts val="600"/>
              </a:spcAft>
              <a:buSzPts val="2400"/>
            </a:pPr>
            <a:r>
              <a:rPr lang="en-CA" sz="2800" dirty="0">
                <a:solidFill>
                  <a:srgbClr val="3A396D"/>
                </a:solidFill>
                <a:latin typeface="Kanit SemiBold" panose="020B0604020202020204" charset="-34"/>
                <a:ea typeface="Kanit SemiBold"/>
                <a:cs typeface="Kanit SemiBold" panose="020B0604020202020204" charset="-34"/>
                <a:sym typeface="Kanit SemiBold"/>
              </a:rPr>
              <a:t>Excellent fiscal regime:</a:t>
            </a:r>
            <a:endParaRPr lang="en-US" sz="2800" dirty="0">
              <a:solidFill>
                <a:srgbClr val="3A396D"/>
              </a:solidFill>
              <a:latin typeface="Kanit SemiBold" panose="020B0604020202020204" charset="-34"/>
              <a:ea typeface="Kanit SemiBold"/>
              <a:cs typeface="Kanit SemiBold" panose="020B0604020202020204" charset="-34"/>
              <a:sym typeface="Kanit SemiBold"/>
            </a:endParaRPr>
          </a:p>
        </p:txBody>
      </p:sp>
      <p:sp>
        <p:nvSpPr>
          <p:cNvPr id="10" name="Google Shape;176;p3">
            <a:extLst>
              <a:ext uri="{FF2B5EF4-FFF2-40B4-BE49-F238E27FC236}">
                <a16:creationId xmlns:a16="http://schemas.microsoft.com/office/drawing/2014/main" id="{4779F2F7-E454-E3F2-257D-464EA930CE3B}"/>
              </a:ext>
            </a:extLst>
          </p:cNvPr>
          <p:cNvSpPr txBox="1"/>
          <p:nvPr/>
        </p:nvSpPr>
        <p:spPr>
          <a:xfrm>
            <a:off x="1268526" y="2237143"/>
            <a:ext cx="3876697" cy="101563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2pPr marL="739775">
              <a:spcBef>
                <a:spcPts val="800"/>
              </a:spcBef>
              <a:spcAft>
                <a:spcPts val="800"/>
              </a:spcAft>
              <a:buSzPts val="2400"/>
              <a:defRPr sz="2200">
                <a:solidFill>
                  <a:srgbClr val="3A396D"/>
                </a:solidFill>
                <a:latin typeface="Kanit SemiBold"/>
                <a:ea typeface="Kanit SemiBold"/>
                <a:cs typeface="Kanit SemiBold"/>
              </a:defRPr>
            </a:lvl2pPr>
          </a:lstStyle>
          <a:p>
            <a:pPr marL="342900" lvl="1" indent="-342900">
              <a:spcBef>
                <a:spcPts val="0"/>
              </a:spcBef>
              <a:spcAft>
                <a:spcPts val="600"/>
              </a:spcAft>
              <a:buFont typeface="Arial" panose="020B0604020202020204" pitchFamily="34" charset="0"/>
              <a:buChar char="•"/>
            </a:pPr>
            <a:r>
              <a:rPr lang="en-CA" dirty="0">
                <a:sym typeface="Kanit SemiBold"/>
              </a:rPr>
              <a:t>98% Imported Nat Gas</a:t>
            </a:r>
          </a:p>
          <a:p>
            <a:pPr marL="342900" lvl="1" indent="-342900">
              <a:spcBef>
                <a:spcPts val="0"/>
              </a:spcBef>
              <a:spcAft>
                <a:spcPts val="600"/>
              </a:spcAft>
              <a:buFont typeface="Arial" panose="020B0604020202020204" pitchFamily="34" charset="0"/>
              <a:buChar char="•"/>
            </a:pPr>
            <a:r>
              <a:rPr lang="en-CA" dirty="0">
                <a:sym typeface="Kanit SemiBold"/>
              </a:rPr>
              <a:t>92% Imported Oil</a:t>
            </a:r>
          </a:p>
        </p:txBody>
      </p:sp>
      <p:sp>
        <p:nvSpPr>
          <p:cNvPr id="8" name="Google Shape;176;p3">
            <a:extLst>
              <a:ext uri="{FF2B5EF4-FFF2-40B4-BE49-F238E27FC236}">
                <a16:creationId xmlns:a16="http://schemas.microsoft.com/office/drawing/2014/main" id="{81585923-1C36-6983-0ED1-A873C84F83C0}"/>
              </a:ext>
            </a:extLst>
          </p:cNvPr>
          <p:cNvSpPr txBox="1"/>
          <p:nvPr/>
        </p:nvSpPr>
        <p:spPr>
          <a:xfrm>
            <a:off x="777996" y="1504127"/>
            <a:ext cx="8940189" cy="820707"/>
          </a:xfrm>
          <a:prstGeom prst="rect">
            <a:avLst/>
          </a:prstGeom>
          <a:noFill/>
          <a:ln>
            <a:noFill/>
          </a:ln>
        </p:spPr>
        <p:txBody>
          <a:bodyPr spcFirstLastPara="1" wrap="square" lIns="91425" tIns="91425" rIns="91425" bIns="91425" anchor="t" anchorCtr="0">
            <a:spAutoFit/>
          </a:bodyPr>
          <a:lstStyle/>
          <a:p>
            <a:pPr lvl="0">
              <a:spcBef>
                <a:spcPts val="800"/>
              </a:spcBef>
              <a:spcAft>
                <a:spcPts val="800"/>
              </a:spcAft>
              <a:buSzPts val="2400"/>
            </a:pPr>
            <a:r>
              <a:rPr lang="en-CA" sz="2800" dirty="0">
                <a:solidFill>
                  <a:srgbClr val="3A396D"/>
                </a:solidFill>
                <a:latin typeface="Kanit SemiBold" panose="020B0604020202020204" charset="-34"/>
                <a:ea typeface="Kanit SemiBold"/>
                <a:cs typeface="Kanit SemiBold" panose="020B0604020202020204" charset="-34"/>
                <a:sym typeface="Kanit SemiBold"/>
              </a:rPr>
              <a:t>Strong Prices &amp; Demand for Natural Gas &amp; Oil</a:t>
            </a:r>
          </a:p>
        </p:txBody>
      </p:sp>
      <p:sp>
        <p:nvSpPr>
          <p:cNvPr id="12" name="Google Shape;171;p3">
            <a:extLst>
              <a:ext uri="{FF2B5EF4-FFF2-40B4-BE49-F238E27FC236}">
                <a16:creationId xmlns:a16="http://schemas.microsoft.com/office/drawing/2014/main" id="{C663BE40-710E-5925-85F5-1DE4355784E0}"/>
              </a:ext>
            </a:extLst>
          </p:cNvPr>
          <p:cNvSpPr txBox="1">
            <a:spLocks noGrp="1"/>
          </p:cNvSpPr>
          <p:nvPr>
            <p:ph type="title"/>
          </p:nvPr>
        </p:nvSpPr>
        <p:spPr>
          <a:xfrm>
            <a:off x="914375" y="559636"/>
            <a:ext cx="6842614" cy="5172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err="1">
                <a:solidFill>
                  <a:schemeClr val="accent1"/>
                </a:solidFill>
              </a:rPr>
              <a:t>Turkiye</a:t>
            </a:r>
            <a:r>
              <a:rPr lang="en-US" dirty="0">
                <a:solidFill>
                  <a:schemeClr val="accent1"/>
                </a:solidFill>
              </a:rPr>
              <a:t> Advantage</a:t>
            </a:r>
            <a:endParaRPr dirty="0">
              <a:solidFill>
                <a:schemeClr val="accent1"/>
              </a:solidFill>
            </a:endParaRPr>
          </a:p>
        </p:txBody>
      </p:sp>
      <p:sp>
        <p:nvSpPr>
          <p:cNvPr id="16" name="TextBox 15">
            <a:extLst>
              <a:ext uri="{FF2B5EF4-FFF2-40B4-BE49-F238E27FC236}">
                <a16:creationId xmlns:a16="http://schemas.microsoft.com/office/drawing/2014/main" id="{C5500BD1-0B99-F40F-DE8F-B6764EA99AF5}"/>
              </a:ext>
            </a:extLst>
          </p:cNvPr>
          <p:cNvSpPr txBox="1"/>
          <p:nvPr/>
        </p:nvSpPr>
        <p:spPr>
          <a:xfrm flipH="1">
            <a:off x="1490694" y="9409551"/>
            <a:ext cx="4925755" cy="400110"/>
          </a:xfrm>
          <a:prstGeom prst="rect">
            <a:avLst/>
          </a:prstGeom>
          <a:noFill/>
        </p:spPr>
        <p:txBody>
          <a:bodyPr wrap="square" rtlCol="0">
            <a:spAutoFit/>
          </a:bodyPr>
          <a:lstStyle/>
          <a:p>
            <a:r>
              <a:rPr lang="en-US" sz="2000" dirty="0" err="1">
                <a:solidFill>
                  <a:srgbClr val="3A396D"/>
                </a:solidFill>
                <a:latin typeface="Kanit SemiBold"/>
                <a:cs typeface="Kanit SemiBold"/>
              </a:rPr>
              <a:t>Turkiye</a:t>
            </a:r>
            <a:r>
              <a:rPr lang="en-US" sz="2000" dirty="0">
                <a:solidFill>
                  <a:srgbClr val="3A396D"/>
                </a:solidFill>
                <a:latin typeface="Kanit SemiBold"/>
                <a:cs typeface="Kanit SemiBold"/>
              </a:rPr>
              <a:t> Import Volumes of Natural gas</a:t>
            </a:r>
            <a:endParaRPr lang="en-CA" sz="2000" dirty="0">
              <a:solidFill>
                <a:srgbClr val="3A396D"/>
              </a:solidFill>
              <a:latin typeface="Kanit SemiBold"/>
              <a:cs typeface="Kanit SemiBold"/>
            </a:endParaRPr>
          </a:p>
        </p:txBody>
      </p:sp>
      <p:cxnSp>
        <p:nvCxnSpPr>
          <p:cNvPr id="17" name="Google Shape;264;p8">
            <a:extLst>
              <a:ext uri="{FF2B5EF4-FFF2-40B4-BE49-F238E27FC236}">
                <a16:creationId xmlns:a16="http://schemas.microsoft.com/office/drawing/2014/main" id="{AC50034F-281E-5D8D-C415-EE34D5C534B9}"/>
              </a:ext>
            </a:extLst>
          </p:cNvPr>
          <p:cNvCxnSpPr>
            <a:cxnSpLocks/>
          </p:cNvCxnSpPr>
          <p:nvPr/>
        </p:nvCxnSpPr>
        <p:spPr>
          <a:xfrm>
            <a:off x="13075469" y="4864979"/>
            <a:ext cx="0" cy="0"/>
          </a:xfrm>
          <a:prstGeom prst="straightConnector1">
            <a:avLst/>
          </a:prstGeom>
          <a:noFill/>
          <a:ln w="28575" cap="flat" cmpd="sng">
            <a:solidFill>
              <a:schemeClr val="lt2"/>
            </a:solidFill>
            <a:prstDash val="solid"/>
            <a:round/>
            <a:headEnd type="none" w="sm" len="sm"/>
            <a:tailEnd type="none" w="sm" len="sm"/>
          </a:ln>
        </p:spPr>
      </p:cxnSp>
      <p:sp>
        <p:nvSpPr>
          <p:cNvPr id="18" name="Google Shape;184;p3">
            <a:extLst>
              <a:ext uri="{FF2B5EF4-FFF2-40B4-BE49-F238E27FC236}">
                <a16:creationId xmlns:a16="http://schemas.microsoft.com/office/drawing/2014/main" id="{B379EB30-5AB8-3571-BF09-28D2D04DA533}"/>
              </a:ext>
            </a:extLst>
          </p:cNvPr>
          <p:cNvSpPr/>
          <p:nvPr/>
        </p:nvSpPr>
        <p:spPr>
          <a:xfrm>
            <a:off x="9298210" y="1177347"/>
            <a:ext cx="8261921" cy="249712"/>
          </a:xfrm>
          <a:prstGeom prst="rect">
            <a:avLst/>
          </a:prstGeom>
          <a:noFill/>
          <a:ln>
            <a:noFill/>
          </a:ln>
        </p:spPr>
        <p:txBody>
          <a:bodyPr spcFirstLastPara="1" wrap="square" lIns="91425" tIns="91425" rIns="91425" bIns="91425" anchor="ctr" anchorCtr="0">
            <a:noAutofit/>
          </a:bodyPr>
          <a:lstStyle/>
          <a:p>
            <a:pPr lvl="0">
              <a:buClr>
                <a:schemeClr val="dk1"/>
              </a:buClr>
              <a:buSzPts val="1100"/>
            </a:pPr>
            <a:endParaRPr sz="3200" b="0" i="0" u="none" strike="noStrike" cap="none" dirty="0">
              <a:solidFill>
                <a:srgbClr val="3A396D"/>
              </a:solidFill>
              <a:latin typeface="Kanit SemiBold"/>
              <a:ea typeface="Kanit SemiBold"/>
              <a:cs typeface="Kanit SemiBold"/>
              <a:sym typeface="Kanit SemiBold"/>
            </a:endParaRPr>
          </a:p>
        </p:txBody>
      </p:sp>
      <p:sp>
        <p:nvSpPr>
          <p:cNvPr id="22" name="TextBox 21">
            <a:extLst>
              <a:ext uri="{FF2B5EF4-FFF2-40B4-BE49-F238E27FC236}">
                <a16:creationId xmlns:a16="http://schemas.microsoft.com/office/drawing/2014/main" id="{6729F03E-B23B-80D4-0D05-4B9852F35B99}"/>
              </a:ext>
            </a:extLst>
          </p:cNvPr>
          <p:cNvSpPr txBox="1"/>
          <p:nvPr/>
        </p:nvSpPr>
        <p:spPr>
          <a:xfrm>
            <a:off x="1588081" y="9809661"/>
            <a:ext cx="2052165" cy="307777"/>
          </a:xfrm>
          <a:prstGeom prst="rect">
            <a:avLst/>
          </a:prstGeom>
          <a:noFill/>
        </p:spPr>
        <p:txBody>
          <a:bodyPr wrap="none" rtlCol="0">
            <a:spAutoFit/>
          </a:bodyPr>
          <a:lstStyle/>
          <a:p>
            <a:r>
              <a:rPr lang="en-CA" i="1" dirty="0">
                <a:solidFill>
                  <a:schemeClr val="bg1">
                    <a:lumMod val="65000"/>
                  </a:schemeClr>
                </a:solidFill>
                <a:latin typeface="Kanit" panose="020B0604020202020204" charset="-34"/>
                <a:cs typeface="Kanit" panose="020B0604020202020204" charset="-34"/>
              </a:rPr>
              <a:t>*Source: S&amp;P Capital IQ</a:t>
            </a:r>
          </a:p>
        </p:txBody>
      </p:sp>
      <p:sp>
        <p:nvSpPr>
          <p:cNvPr id="64" name="Oval 21">
            <a:extLst>
              <a:ext uri="{FF2B5EF4-FFF2-40B4-BE49-F238E27FC236}">
                <a16:creationId xmlns:a16="http://schemas.microsoft.com/office/drawing/2014/main" id="{AD6AC8AC-EA58-128C-1DF8-FD861F986B60}"/>
              </a:ext>
            </a:extLst>
          </p:cNvPr>
          <p:cNvSpPr/>
          <p:nvPr/>
        </p:nvSpPr>
        <p:spPr>
          <a:xfrm>
            <a:off x="11320943" y="6831412"/>
            <a:ext cx="413934" cy="313255"/>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23">
            <a:extLst>
              <a:ext uri="{FF2B5EF4-FFF2-40B4-BE49-F238E27FC236}">
                <a16:creationId xmlns:a16="http://schemas.microsoft.com/office/drawing/2014/main" id="{F45EF4F3-1454-FAEE-90BF-439A80951D1C}"/>
              </a:ext>
            </a:extLst>
          </p:cNvPr>
          <p:cNvCxnSpPr>
            <a:cxnSpLocks/>
          </p:cNvCxnSpPr>
          <p:nvPr/>
        </p:nvCxnSpPr>
        <p:spPr>
          <a:xfrm flipV="1">
            <a:off x="9974977" y="6108056"/>
            <a:ext cx="1107801" cy="884139"/>
          </a:xfrm>
          <a:prstGeom prst="line">
            <a:avLst/>
          </a:prstGeom>
          <a:ln w="19050" cap="flat" cmpd="sng" algn="ctr">
            <a:solidFill>
              <a:srgbClr val="FF0000"/>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23" name="Group 22">
            <a:extLst>
              <a:ext uri="{FF2B5EF4-FFF2-40B4-BE49-F238E27FC236}">
                <a16:creationId xmlns:a16="http://schemas.microsoft.com/office/drawing/2014/main" id="{F53B3270-3064-F9B2-1733-EECFD9EF753F}"/>
              </a:ext>
            </a:extLst>
          </p:cNvPr>
          <p:cNvGrpSpPr/>
          <p:nvPr/>
        </p:nvGrpSpPr>
        <p:grpSpPr>
          <a:xfrm>
            <a:off x="14525345" y="6137018"/>
            <a:ext cx="2301585" cy="583072"/>
            <a:chOff x="9581333" y="9076988"/>
            <a:chExt cx="3105491" cy="651996"/>
          </a:xfrm>
        </p:grpSpPr>
        <p:pic>
          <p:nvPicPr>
            <p:cNvPr id="65" name="Picture 22">
              <a:extLst>
                <a:ext uri="{FF2B5EF4-FFF2-40B4-BE49-F238E27FC236}">
                  <a16:creationId xmlns:a16="http://schemas.microsoft.com/office/drawing/2014/main" id="{037AAA15-7813-1DA5-266B-4066EE8B413A}"/>
                </a:ext>
              </a:extLst>
            </p:cNvPr>
            <p:cNvPicPr>
              <a:picLocks noChangeAspect="1"/>
            </p:cNvPicPr>
            <p:nvPr/>
          </p:nvPicPr>
          <p:blipFill>
            <a:blip r:embed="rId5"/>
            <a:stretch>
              <a:fillRect/>
            </a:stretch>
          </p:blipFill>
          <p:spPr>
            <a:xfrm flipV="1">
              <a:off x="9581333" y="9078098"/>
              <a:ext cx="379173" cy="487732"/>
            </a:xfrm>
            <a:prstGeom prst="rect">
              <a:avLst/>
            </a:prstGeom>
          </p:spPr>
        </p:pic>
        <p:sp>
          <p:nvSpPr>
            <p:cNvPr id="67" name="Google Shape;171;p3">
              <a:extLst>
                <a:ext uri="{FF2B5EF4-FFF2-40B4-BE49-F238E27FC236}">
                  <a16:creationId xmlns:a16="http://schemas.microsoft.com/office/drawing/2014/main" id="{34D53752-E9D9-0E52-A549-D7C2C115574F}"/>
                </a:ext>
              </a:extLst>
            </p:cNvPr>
            <p:cNvSpPr txBox="1">
              <a:spLocks/>
            </p:cNvSpPr>
            <p:nvPr/>
          </p:nvSpPr>
          <p:spPr>
            <a:xfrm>
              <a:off x="10105359" y="9076988"/>
              <a:ext cx="2581465" cy="651996"/>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3F3F3F"/>
                </a:buClr>
                <a:buSzPts val="9000"/>
                <a:buFont typeface="Arial"/>
                <a:buNone/>
                <a:defRPr sz="9000" b="1" i="0" u="none" strike="noStrike" cap="none">
                  <a:solidFill>
                    <a:srgbClr val="3F3F3F"/>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pPr algn="l">
                <a:lnSpc>
                  <a:spcPct val="100000"/>
                </a:lnSpc>
                <a:buClr>
                  <a:schemeClr val="dk1"/>
                </a:buClr>
                <a:buSzPts val="4800"/>
              </a:pPr>
              <a:r>
                <a:rPr lang="en-US" sz="1400" b="0" dirty="0">
                  <a:solidFill>
                    <a:schemeClr val="bg2"/>
                  </a:solidFill>
                </a:rPr>
                <a:t>New Pipeline</a:t>
              </a:r>
            </a:p>
            <a:p>
              <a:pPr algn="l">
                <a:lnSpc>
                  <a:spcPct val="100000"/>
                </a:lnSpc>
                <a:buClr>
                  <a:schemeClr val="dk1"/>
                </a:buClr>
                <a:buSzPts val="4800"/>
              </a:pPr>
              <a:r>
                <a:rPr lang="en-US" sz="1400" b="0" dirty="0">
                  <a:solidFill>
                    <a:schemeClr val="bg2"/>
                  </a:solidFill>
                </a:rPr>
                <a:t>Existing Pipeline</a:t>
              </a:r>
            </a:p>
            <a:p>
              <a:pPr algn="l">
                <a:lnSpc>
                  <a:spcPct val="100000"/>
                </a:lnSpc>
                <a:buClr>
                  <a:schemeClr val="dk1"/>
                </a:buClr>
                <a:buSzPts val="4800"/>
              </a:pPr>
              <a:r>
                <a:rPr lang="en-US" sz="1400" b="0" dirty="0">
                  <a:solidFill>
                    <a:schemeClr val="bg2"/>
                  </a:solidFill>
                </a:rPr>
                <a:t>TANAP Pipeline</a:t>
              </a:r>
            </a:p>
            <a:p>
              <a:pPr algn="l">
                <a:lnSpc>
                  <a:spcPct val="100000"/>
                </a:lnSpc>
                <a:buClr>
                  <a:schemeClr val="dk1"/>
                </a:buClr>
                <a:buSzPts val="4800"/>
              </a:pPr>
              <a:endParaRPr lang="en-US" sz="1400" b="0" dirty="0">
                <a:solidFill>
                  <a:schemeClr val="bg2"/>
                </a:solidFill>
              </a:endParaRPr>
            </a:p>
          </p:txBody>
        </p:sp>
      </p:grpSp>
      <p:sp>
        <p:nvSpPr>
          <p:cNvPr id="68" name="Google Shape;171;p3">
            <a:extLst>
              <a:ext uri="{FF2B5EF4-FFF2-40B4-BE49-F238E27FC236}">
                <a16:creationId xmlns:a16="http://schemas.microsoft.com/office/drawing/2014/main" id="{22E2C4BB-765D-39BA-46AB-33EE75A58E97}"/>
              </a:ext>
            </a:extLst>
          </p:cNvPr>
          <p:cNvSpPr txBox="1">
            <a:spLocks/>
          </p:cNvSpPr>
          <p:nvPr/>
        </p:nvSpPr>
        <p:spPr>
          <a:xfrm rot="19203307">
            <a:off x="10346547" y="6117886"/>
            <a:ext cx="1189095" cy="51211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3F3F3F"/>
              </a:buClr>
              <a:buSzPts val="9000"/>
              <a:buFont typeface="Arial"/>
              <a:buNone/>
              <a:defRPr sz="9000" b="1" i="0" u="none" strike="noStrike" cap="none">
                <a:solidFill>
                  <a:srgbClr val="3F3F3F"/>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pPr algn="l">
              <a:lnSpc>
                <a:spcPct val="100000"/>
              </a:lnSpc>
              <a:buClr>
                <a:schemeClr val="dk1"/>
              </a:buClr>
              <a:buSzPts val="4800"/>
            </a:pPr>
            <a:r>
              <a:rPr lang="en-US" sz="1200" b="0" dirty="0">
                <a:solidFill>
                  <a:schemeClr val="bg2"/>
                </a:solidFill>
              </a:rPr>
              <a:t>TURKSTREAM</a:t>
            </a:r>
          </a:p>
        </p:txBody>
      </p:sp>
      <p:sp>
        <p:nvSpPr>
          <p:cNvPr id="69" name="TextBox 68">
            <a:extLst>
              <a:ext uri="{FF2B5EF4-FFF2-40B4-BE49-F238E27FC236}">
                <a16:creationId xmlns:a16="http://schemas.microsoft.com/office/drawing/2014/main" id="{2E20DF99-55C5-0943-4072-43F03155BE31}"/>
              </a:ext>
            </a:extLst>
          </p:cNvPr>
          <p:cNvSpPr txBox="1"/>
          <p:nvPr/>
        </p:nvSpPr>
        <p:spPr>
          <a:xfrm>
            <a:off x="10945031" y="5594672"/>
            <a:ext cx="3968687" cy="400110"/>
          </a:xfrm>
          <a:prstGeom prst="rect">
            <a:avLst/>
          </a:prstGeom>
          <a:solidFill>
            <a:srgbClr val="FFCCFF">
              <a:alpha val="14000"/>
            </a:srgbClr>
          </a:solidFill>
        </p:spPr>
        <p:txBody>
          <a:bodyPr wrap="square" rtlCol="0">
            <a:spAutoFit/>
          </a:bodyPr>
          <a:lstStyle/>
          <a:p>
            <a:r>
              <a:rPr lang="en-CA" sz="2000" dirty="0">
                <a:solidFill>
                  <a:srgbClr val="3A396D"/>
                </a:solidFill>
                <a:latin typeface="Kanit SemiBold"/>
                <a:ea typeface="Kanit SemiBold"/>
                <a:cs typeface="Kanit SemiBold"/>
                <a:sym typeface="Kanit SemiBold"/>
              </a:rPr>
              <a:t>SASB tied into pipeline here</a:t>
            </a:r>
            <a:endParaRPr lang="en-US" sz="2000" dirty="0">
              <a:solidFill>
                <a:srgbClr val="3A396D"/>
              </a:solidFill>
            </a:endParaRPr>
          </a:p>
        </p:txBody>
      </p:sp>
      <p:cxnSp>
        <p:nvCxnSpPr>
          <p:cNvPr id="70" name="Straight Arrow Connector 27">
            <a:extLst>
              <a:ext uri="{FF2B5EF4-FFF2-40B4-BE49-F238E27FC236}">
                <a16:creationId xmlns:a16="http://schemas.microsoft.com/office/drawing/2014/main" id="{E3960E0A-8A9A-9AE9-A5BC-7416A122E329}"/>
              </a:ext>
            </a:extLst>
          </p:cNvPr>
          <p:cNvCxnSpPr>
            <a:cxnSpLocks/>
          </p:cNvCxnSpPr>
          <p:nvPr/>
        </p:nvCxnSpPr>
        <p:spPr>
          <a:xfrm flipH="1">
            <a:off x="11600182" y="6007323"/>
            <a:ext cx="356587" cy="70217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4" name="Google Shape;172;p3">
            <a:extLst>
              <a:ext uri="{FF2B5EF4-FFF2-40B4-BE49-F238E27FC236}">
                <a16:creationId xmlns:a16="http://schemas.microsoft.com/office/drawing/2014/main" id="{18D1B70F-A1A9-19F1-45D2-A80CDEB72A3C}"/>
              </a:ext>
            </a:extLst>
          </p:cNvPr>
          <p:cNvSpPr/>
          <p:nvPr/>
        </p:nvSpPr>
        <p:spPr>
          <a:xfrm>
            <a:off x="5580862" y="2430248"/>
            <a:ext cx="3629703" cy="1132609"/>
          </a:xfrm>
          <a:prstGeom prst="rect">
            <a:avLst/>
          </a:prstGeom>
          <a:solidFill>
            <a:schemeClr val="bg1">
              <a:alpha val="85000"/>
            </a:schemeClr>
          </a:solidFill>
          <a:ln>
            <a:noFill/>
          </a:ln>
        </p:spPr>
        <p:txBody>
          <a:bodyPr spcFirstLastPara="1" wrap="square" lIns="91425" tIns="91425" rIns="91425" bIns="91425" anchor="ctr" anchorCtr="0">
            <a:noAutofit/>
          </a:bodyPr>
          <a:lstStyle/>
          <a:p>
            <a:pPr algn="ctr">
              <a:spcAft>
                <a:spcPts val="600"/>
              </a:spcAft>
              <a:buSzPts val="2400"/>
            </a:pPr>
            <a:r>
              <a:rPr lang="en-US" sz="3600" dirty="0">
                <a:solidFill>
                  <a:srgbClr val="3A396D"/>
                </a:solidFill>
                <a:latin typeface="Kanit Medium" panose="020B0604020202020204" charset="-34"/>
                <a:ea typeface="Kanit SemiBold"/>
                <a:cs typeface="Kanit Medium" panose="020B0604020202020204" charset="-34"/>
                <a:sym typeface="Kanit SemiBold"/>
              </a:rPr>
              <a:t>USD$</a:t>
            </a:r>
            <a:r>
              <a:rPr lang="en-US" sz="4000" dirty="0">
                <a:solidFill>
                  <a:srgbClr val="3A396D"/>
                </a:solidFill>
                <a:latin typeface="Kanit Medium" panose="020B0604020202020204" charset="-34"/>
                <a:ea typeface="Kanit SemiBold"/>
                <a:cs typeface="Kanit Medium" panose="020B0604020202020204" charset="-34"/>
                <a:sym typeface="Kanit SemiBold"/>
              </a:rPr>
              <a:t>11/MCF </a:t>
            </a:r>
          </a:p>
          <a:p>
            <a:pPr algn="ctr">
              <a:buSzPts val="2400"/>
            </a:pPr>
            <a:r>
              <a:rPr lang="en-US" sz="1400" dirty="0">
                <a:solidFill>
                  <a:srgbClr val="3A396D"/>
                </a:solidFill>
                <a:latin typeface="Kanit Medium" panose="020B0604020202020204" charset="-34"/>
                <a:ea typeface="Kanit SemiBold"/>
                <a:cs typeface="Kanit Medium" panose="020B0604020202020204" charset="-34"/>
                <a:sym typeface="Kanit SemiBold"/>
              </a:rPr>
              <a:t>(Gas Price </a:t>
            </a:r>
            <a:r>
              <a:rPr lang="en-US" dirty="0">
                <a:solidFill>
                  <a:srgbClr val="3A396D"/>
                </a:solidFill>
                <a:latin typeface="Kanit Medium" panose="020B0604020202020204" charset="-34"/>
                <a:ea typeface="Kanit SemiBold"/>
                <a:cs typeface="Kanit Medium" panose="020B0604020202020204" charset="-34"/>
                <a:sym typeface="Kanit SemiBold"/>
              </a:rPr>
              <a:t>August</a:t>
            </a:r>
            <a:r>
              <a:rPr lang="en-US" sz="1400" dirty="0">
                <a:solidFill>
                  <a:srgbClr val="3A396D"/>
                </a:solidFill>
                <a:latin typeface="Kanit Medium" panose="020B0604020202020204" charset="-34"/>
                <a:ea typeface="Kanit SemiBold"/>
                <a:cs typeface="Kanit Medium" panose="020B0604020202020204" charset="-34"/>
                <a:sym typeface="Kanit SemiBold"/>
              </a:rPr>
              <a:t> 2024)</a:t>
            </a:r>
          </a:p>
        </p:txBody>
      </p:sp>
      <p:sp>
        <p:nvSpPr>
          <p:cNvPr id="14" name="Google Shape;153;p2">
            <a:extLst>
              <a:ext uri="{FF2B5EF4-FFF2-40B4-BE49-F238E27FC236}">
                <a16:creationId xmlns:a16="http://schemas.microsoft.com/office/drawing/2014/main" id="{731149F3-EAC5-ED56-0593-D5F4421E52BD}"/>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26" name="Picture 2" descr="File:Middle East location map.svg | Middle east map, Africa map, Europe map"/>
          <p:cNvPicPr>
            <a:picLocks noChangeAspect="1" noChangeArrowheads="1"/>
          </p:cNvPicPr>
          <p:nvPr/>
        </p:nvPicPr>
        <p:blipFill rotWithShape="1">
          <a:blip r:embed="rId6">
            <a:extLst>
              <a:ext uri="{28A0092B-C50C-407E-A947-70E740481C1C}">
                <a14:useLocalDpi xmlns:a14="http://schemas.microsoft.com/office/drawing/2010/main" val="0"/>
              </a:ext>
            </a:extLst>
          </a:blip>
          <a:srcRect b="32923"/>
          <a:stretch/>
        </p:blipFill>
        <p:spPr bwMode="auto">
          <a:xfrm>
            <a:off x="10573254" y="1445227"/>
            <a:ext cx="6723820" cy="3150038"/>
          </a:xfrm>
          <a:prstGeom prst="rect">
            <a:avLst/>
          </a:prstGeom>
          <a:noFill/>
          <a:extLst>
            <a:ext uri="{909E8E84-426E-40DD-AFC4-6F175D3DCCD1}">
              <a14:hiddenFill xmlns:a14="http://schemas.microsoft.com/office/drawing/2010/main">
                <a:solidFill>
                  <a:srgbClr val="FFFFFF"/>
                </a:solidFill>
              </a14:hiddenFill>
            </a:ext>
          </a:extLst>
        </p:spPr>
      </p:pic>
      <p:sp>
        <p:nvSpPr>
          <p:cNvPr id="55" name="TextBox 54">
            <a:extLst>
              <a:ext uri="{FF2B5EF4-FFF2-40B4-BE49-F238E27FC236}">
                <a16:creationId xmlns:a16="http://schemas.microsoft.com/office/drawing/2014/main" id="{18067FC8-5E4B-C3CE-FC41-03448D82DA45}"/>
              </a:ext>
            </a:extLst>
          </p:cNvPr>
          <p:cNvSpPr txBox="1"/>
          <p:nvPr/>
        </p:nvSpPr>
        <p:spPr>
          <a:xfrm flipH="1">
            <a:off x="13182506" y="2874615"/>
            <a:ext cx="1318978" cy="307777"/>
          </a:xfrm>
          <a:prstGeom prst="rect">
            <a:avLst/>
          </a:prstGeom>
          <a:noFill/>
        </p:spPr>
        <p:txBody>
          <a:bodyPr wrap="square" rtlCol="0">
            <a:spAutoFit/>
          </a:bodyPr>
          <a:lstStyle/>
          <a:p>
            <a:pPr algn="ctr"/>
            <a:r>
              <a:rPr lang="en-US" b="1" dirty="0">
                <a:solidFill>
                  <a:srgbClr val="3A396D"/>
                </a:solidFill>
                <a:latin typeface="Kanit SemiBold"/>
                <a:cs typeface="Kanit SemiBold"/>
              </a:rPr>
              <a:t>TURKIYE</a:t>
            </a:r>
            <a:endParaRPr lang="en-CA" b="1" dirty="0">
              <a:solidFill>
                <a:srgbClr val="3A396D"/>
              </a:solidFill>
              <a:latin typeface="Kanit SemiBold"/>
              <a:cs typeface="Kanit SemiBold"/>
            </a:endParaRPr>
          </a:p>
        </p:txBody>
      </p:sp>
      <p:sp>
        <p:nvSpPr>
          <p:cNvPr id="21" name="Прямоугольник 20"/>
          <p:cNvSpPr/>
          <p:nvPr/>
        </p:nvSpPr>
        <p:spPr>
          <a:xfrm>
            <a:off x="13218160" y="2792822"/>
            <a:ext cx="1226900" cy="4800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6" name="TextBox 55">
            <a:extLst>
              <a:ext uri="{FF2B5EF4-FFF2-40B4-BE49-F238E27FC236}">
                <a16:creationId xmlns:a16="http://schemas.microsoft.com/office/drawing/2014/main" id="{18067FC8-5E4B-C3CE-FC41-03448D82DA45}"/>
              </a:ext>
            </a:extLst>
          </p:cNvPr>
          <p:cNvSpPr txBox="1"/>
          <p:nvPr/>
        </p:nvSpPr>
        <p:spPr>
          <a:xfrm flipH="1">
            <a:off x="12274398" y="2123255"/>
            <a:ext cx="1077477" cy="307777"/>
          </a:xfrm>
          <a:prstGeom prst="rect">
            <a:avLst/>
          </a:prstGeom>
          <a:solidFill>
            <a:srgbClr val="FFFFFF"/>
          </a:solidFill>
        </p:spPr>
        <p:txBody>
          <a:bodyPr wrap="square" rtlCol="0">
            <a:spAutoFit/>
          </a:bodyPr>
          <a:lstStyle/>
          <a:p>
            <a:pPr algn="ctr"/>
            <a:r>
              <a:rPr lang="en-US" dirty="0">
                <a:solidFill>
                  <a:srgbClr val="3A396D"/>
                </a:solidFill>
                <a:latin typeface="Kanit SemiBold"/>
                <a:cs typeface="Kanit SemiBold"/>
              </a:rPr>
              <a:t>EUROPE</a:t>
            </a:r>
            <a:endParaRPr lang="en-CA" dirty="0">
              <a:solidFill>
                <a:srgbClr val="3A396D"/>
              </a:solidFill>
              <a:latin typeface="Kanit SemiBold"/>
              <a:cs typeface="Kanit SemiBold"/>
            </a:endParaRPr>
          </a:p>
        </p:txBody>
      </p:sp>
      <p:sp>
        <p:nvSpPr>
          <p:cNvPr id="57" name="TextBox 56">
            <a:extLst>
              <a:ext uri="{FF2B5EF4-FFF2-40B4-BE49-F238E27FC236}">
                <a16:creationId xmlns:a16="http://schemas.microsoft.com/office/drawing/2014/main" id="{18067FC8-5E4B-C3CE-FC41-03448D82DA45}"/>
              </a:ext>
            </a:extLst>
          </p:cNvPr>
          <p:cNvSpPr txBox="1"/>
          <p:nvPr/>
        </p:nvSpPr>
        <p:spPr>
          <a:xfrm flipH="1">
            <a:off x="10840332" y="2104594"/>
            <a:ext cx="759849" cy="261610"/>
          </a:xfrm>
          <a:prstGeom prst="rect">
            <a:avLst/>
          </a:prstGeom>
          <a:solidFill>
            <a:srgbClr val="FFFFFF"/>
          </a:solidFill>
        </p:spPr>
        <p:txBody>
          <a:bodyPr wrap="square" rtlCol="0">
            <a:spAutoFit/>
          </a:bodyPr>
          <a:lstStyle/>
          <a:p>
            <a:pPr algn="ctr"/>
            <a:r>
              <a:rPr lang="en-US" sz="1100" dirty="0">
                <a:solidFill>
                  <a:srgbClr val="3A396D"/>
                </a:solidFill>
                <a:latin typeface="Kanit SemiBold"/>
                <a:cs typeface="Kanit SemiBold"/>
              </a:rPr>
              <a:t>The UK</a:t>
            </a:r>
            <a:endParaRPr lang="en-CA" sz="1100" dirty="0">
              <a:solidFill>
                <a:srgbClr val="3A396D"/>
              </a:solidFill>
              <a:latin typeface="Kanit SemiBold"/>
              <a:cs typeface="Kanit SemiBold"/>
            </a:endParaRPr>
          </a:p>
        </p:txBody>
      </p:sp>
      <p:cxnSp>
        <p:nvCxnSpPr>
          <p:cNvPr id="33" name="Прямая соединительная линия 32"/>
          <p:cNvCxnSpPr/>
          <p:nvPr/>
        </p:nvCxnSpPr>
        <p:spPr>
          <a:xfrm flipV="1">
            <a:off x="9395788" y="2792822"/>
            <a:ext cx="3822372" cy="3345189"/>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61" name="Прямая соединительная линия 60"/>
          <p:cNvCxnSpPr/>
          <p:nvPr/>
        </p:nvCxnSpPr>
        <p:spPr>
          <a:xfrm flipH="1" flipV="1">
            <a:off x="14445060" y="2792822"/>
            <a:ext cx="3559605" cy="3288912"/>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18067FC8-5E4B-C3CE-FC41-03448D82DA45}"/>
              </a:ext>
            </a:extLst>
          </p:cNvPr>
          <p:cNvSpPr txBox="1"/>
          <p:nvPr/>
        </p:nvSpPr>
        <p:spPr>
          <a:xfrm flipH="1">
            <a:off x="10945031" y="5060288"/>
            <a:ext cx="6891568" cy="400110"/>
          </a:xfrm>
          <a:prstGeom prst="rect">
            <a:avLst/>
          </a:prstGeom>
          <a:noFill/>
        </p:spPr>
        <p:txBody>
          <a:bodyPr wrap="square" rtlCol="0">
            <a:spAutoFit/>
          </a:bodyPr>
          <a:lstStyle/>
          <a:p>
            <a:r>
              <a:rPr lang="en-US" sz="2000" dirty="0">
                <a:solidFill>
                  <a:srgbClr val="3A396D"/>
                </a:solidFill>
                <a:latin typeface="Kanit SemiBold"/>
                <a:cs typeface="Kanit SemiBold"/>
              </a:rPr>
              <a:t>National Natural Gas Pipeline Grid in </a:t>
            </a:r>
            <a:r>
              <a:rPr lang="en-US" sz="2000" dirty="0" err="1">
                <a:solidFill>
                  <a:srgbClr val="3A396D"/>
                </a:solidFill>
                <a:latin typeface="Kanit SemiBold"/>
                <a:cs typeface="Kanit SemiBold"/>
              </a:rPr>
              <a:t>Turkiye</a:t>
            </a:r>
            <a:endParaRPr lang="en-CA" sz="2000" dirty="0">
              <a:solidFill>
                <a:srgbClr val="3A396D"/>
              </a:solidFill>
              <a:latin typeface="Kanit SemiBold"/>
              <a:cs typeface="Kanit SemiBold"/>
            </a:endParaRPr>
          </a:p>
        </p:txBody>
      </p:sp>
      <p:sp>
        <p:nvSpPr>
          <p:cNvPr id="43" name="Google Shape;370;p38">
            <a:extLst>
              <a:ext uri="{FF2B5EF4-FFF2-40B4-BE49-F238E27FC236}">
                <a16:creationId xmlns:a16="http://schemas.microsoft.com/office/drawing/2014/main" id="{BFDB9211-0134-C9E5-7833-1A27AE354D3A}"/>
              </a:ext>
            </a:extLst>
          </p:cNvPr>
          <p:cNvSpPr txBox="1"/>
          <p:nvPr/>
        </p:nvSpPr>
        <p:spPr>
          <a:xfrm>
            <a:off x="1268526" y="4958099"/>
            <a:ext cx="3292776" cy="738633"/>
          </a:xfrm>
          <a:prstGeom prst="rect">
            <a:avLst/>
          </a:prstGeom>
          <a:noFill/>
          <a:ln>
            <a:noFill/>
          </a:ln>
        </p:spPr>
        <p:txBody>
          <a:bodyPr spcFirstLastPara="1" wrap="square" lIns="91425" tIns="91425" rIns="91425" bIns="91425" anchor="t" anchorCtr="0">
            <a:spAutoFit/>
          </a:bodyPr>
          <a:lstStyle/>
          <a:p>
            <a:pPr marL="342900" indent="-342900">
              <a:spcBef>
                <a:spcPts val="600"/>
              </a:spcBef>
              <a:spcAft>
                <a:spcPts val="600"/>
              </a:spcAft>
              <a:buSzPts val="2400"/>
              <a:buFont typeface="Arial" panose="020B0604020202020204" pitchFamily="34" charset="0"/>
              <a:buChar char="•"/>
            </a:pPr>
            <a:r>
              <a:rPr lang="en-US" sz="2600" b="1" dirty="0">
                <a:solidFill>
                  <a:srgbClr val="3A396D"/>
                </a:solidFill>
                <a:latin typeface="Kanit" panose="020B0604020202020204" charset="-34"/>
                <a:ea typeface="Kanit SemiBold"/>
                <a:cs typeface="Kanit" panose="020B0604020202020204" charset="-34"/>
                <a:sym typeface="Kanit SemiBold"/>
              </a:rPr>
              <a:t>12.5%</a:t>
            </a:r>
            <a:r>
              <a:rPr lang="en-US" sz="2600" dirty="0">
                <a:solidFill>
                  <a:srgbClr val="3A396D"/>
                </a:solidFill>
                <a:latin typeface="Kanit" panose="020B0604020202020204" charset="-34"/>
                <a:ea typeface="Kanit SemiBold"/>
                <a:cs typeface="Kanit" panose="020B0604020202020204" charset="-34"/>
                <a:sym typeface="Kanit SemiBold"/>
              </a:rPr>
              <a:t> Royalty rate</a:t>
            </a:r>
          </a:p>
        </p:txBody>
      </p:sp>
      <p:sp>
        <p:nvSpPr>
          <p:cNvPr id="44" name="Google Shape;370;p38">
            <a:extLst>
              <a:ext uri="{FF2B5EF4-FFF2-40B4-BE49-F238E27FC236}">
                <a16:creationId xmlns:a16="http://schemas.microsoft.com/office/drawing/2014/main" id="{BFDB9211-0134-C9E5-7833-1A27AE354D3A}"/>
              </a:ext>
            </a:extLst>
          </p:cNvPr>
          <p:cNvSpPr txBox="1"/>
          <p:nvPr/>
        </p:nvSpPr>
        <p:spPr>
          <a:xfrm>
            <a:off x="4851220" y="4958099"/>
            <a:ext cx="4359345" cy="738633"/>
          </a:xfrm>
          <a:prstGeom prst="rect">
            <a:avLst/>
          </a:prstGeom>
          <a:noFill/>
          <a:ln>
            <a:noFill/>
          </a:ln>
        </p:spPr>
        <p:txBody>
          <a:bodyPr spcFirstLastPara="1" wrap="square" lIns="91425" tIns="91425" rIns="91425" bIns="91425" anchor="t" anchorCtr="0">
            <a:spAutoFit/>
          </a:bodyPr>
          <a:lstStyle/>
          <a:p>
            <a:pPr marL="342900" indent="-342900">
              <a:spcBef>
                <a:spcPts val="600"/>
              </a:spcBef>
              <a:spcAft>
                <a:spcPts val="600"/>
              </a:spcAft>
              <a:buSzPts val="2400"/>
              <a:buFont typeface="Arial" panose="020B0604020202020204" pitchFamily="34" charset="0"/>
              <a:buChar char="•"/>
            </a:pPr>
            <a:r>
              <a:rPr lang="en-US" sz="2600" b="1" dirty="0">
                <a:solidFill>
                  <a:srgbClr val="3A396D"/>
                </a:solidFill>
                <a:latin typeface="Kanit" panose="020B0604020202020204" charset="-34"/>
                <a:ea typeface="Kanit SemiBold"/>
                <a:cs typeface="Kanit" panose="020B0604020202020204" charset="-34"/>
                <a:sym typeface="Kanit SemiBold"/>
              </a:rPr>
              <a:t>22%</a:t>
            </a:r>
            <a:r>
              <a:rPr lang="en-US" sz="2600" dirty="0">
                <a:solidFill>
                  <a:srgbClr val="3A396D"/>
                </a:solidFill>
                <a:latin typeface="Kanit" panose="020B0604020202020204" charset="-34"/>
                <a:ea typeface="Kanit SemiBold"/>
                <a:cs typeface="Kanit" panose="020B0604020202020204" charset="-34"/>
                <a:sym typeface="Kanit SemiBold"/>
              </a:rPr>
              <a:t> Corporate Tax Rate</a:t>
            </a:r>
            <a:endParaRPr lang="en-CA" sz="2600" dirty="0">
              <a:solidFill>
                <a:srgbClr val="3A396D"/>
              </a:solidFill>
              <a:latin typeface="Kanit" panose="020B0604020202020204" charset="-34"/>
              <a:ea typeface="Kanit SemiBold"/>
              <a:cs typeface="Kanit" panose="020B0604020202020204" charset="-34"/>
              <a:sym typeface="Kanit SemiBold"/>
            </a:endParaRPr>
          </a:p>
        </p:txBody>
      </p:sp>
      <p:sp>
        <p:nvSpPr>
          <p:cNvPr id="9" name="Google Shape;176;p3">
            <a:extLst>
              <a:ext uri="{FF2B5EF4-FFF2-40B4-BE49-F238E27FC236}">
                <a16:creationId xmlns:a16="http://schemas.microsoft.com/office/drawing/2014/main" id="{A4241DB5-B346-84AF-08FC-87D6B44A173A}"/>
              </a:ext>
            </a:extLst>
          </p:cNvPr>
          <p:cNvSpPr txBox="1"/>
          <p:nvPr/>
        </p:nvSpPr>
        <p:spPr>
          <a:xfrm>
            <a:off x="1268526" y="3009772"/>
            <a:ext cx="3647952" cy="943818"/>
          </a:xfrm>
          <a:prstGeom prst="rect">
            <a:avLst/>
          </a:prstGeom>
          <a:noFill/>
          <a:ln>
            <a:noFill/>
          </a:ln>
        </p:spPr>
        <p:txBody>
          <a:bodyPr spcFirstLastPara="1" wrap="square" lIns="91425" tIns="91425" rIns="91425" bIns="91425" anchor="t" anchorCtr="0">
            <a:spAutoFit/>
          </a:bodyPr>
          <a:lstStyle/>
          <a:p>
            <a:pPr marL="285750" lvl="1" indent="-285750">
              <a:spcBef>
                <a:spcPts val="800"/>
              </a:spcBef>
              <a:spcAft>
                <a:spcPts val="800"/>
              </a:spcAft>
              <a:buSzPts val="2400"/>
              <a:buFont typeface="Arial" panose="020B0604020202020204" pitchFamily="34" charset="0"/>
              <a:buChar char="•"/>
            </a:pPr>
            <a:r>
              <a:rPr lang="en-CA" sz="1800" dirty="0">
                <a:solidFill>
                  <a:srgbClr val="3A396D"/>
                </a:solidFill>
                <a:latin typeface="Kanit SemiBold"/>
                <a:ea typeface="Kanit SemiBold"/>
                <a:cs typeface="Kanit SemiBold"/>
                <a:sym typeface="Kanit SemiBold"/>
              </a:rPr>
              <a:t>~60% of gas imports from Russia/Iran</a:t>
            </a:r>
          </a:p>
        </p:txBody>
      </p:sp>
      <p:sp>
        <p:nvSpPr>
          <p:cNvPr id="39" name="Google Shape;763;p16">
            <a:extLst>
              <a:ext uri="{FF2B5EF4-FFF2-40B4-BE49-F238E27FC236}">
                <a16:creationId xmlns:a16="http://schemas.microsoft.com/office/drawing/2014/main" id="{879ED81C-C14B-C686-CD4D-E68B49129EFE}"/>
              </a:ext>
            </a:extLst>
          </p:cNvPr>
          <p:cNvSpPr/>
          <p:nvPr/>
        </p:nvSpPr>
        <p:spPr>
          <a:xfrm flipV="1">
            <a:off x="584399" y="1795243"/>
            <a:ext cx="147874" cy="193979"/>
          </a:xfrm>
          <a:prstGeom prst="homePlate">
            <a:avLst>
              <a:gd name="adj" fmla="val 50000"/>
            </a:avLst>
          </a:prstGeom>
          <a:solidFill>
            <a:schemeClr val="bg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b="0" i="0" u="none" strike="noStrike" cap="none">
              <a:solidFill>
                <a:srgbClr val="000000"/>
              </a:solidFill>
              <a:latin typeface="Arial"/>
              <a:ea typeface="Arial"/>
              <a:cs typeface="Arial"/>
              <a:sym typeface="Arial"/>
            </a:endParaRPr>
          </a:p>
        </p:txBody>
      </p:sp>
      <p:sp>
        <p:nvSpPr>
          <p:cNvPr id="40" name="Google Shape;763;p16">
            <a:extLst>
              <a:ext uri="{FF2B5EF4-FFF2-40B4-BE49-F238E27FC236}">
                <a16:creationId xmlns:a16="http://schemas.microsoft.com/office/drawing/2014/main" id="{879ED81C-C14B-C686-CD4D-E68B49129EFE}"/>
              </a:ext>
            </a:extLst>
          </p:cNvPr>
          <p:cNvSpPr/>
          <p:nvPr/>
        </p:nvSpPr>
        <p:spPr>
          <a:xfrm flipV="1">
            <a:off x="575393" y="4459470"/>
            <a:ext cx="147874" cy="193979"/>
          </a:xfrm>
          <a:prstGeom prst="homePlate">
            <a:avLst>
              <a:gd name="adj" fmla="val 50000"/>
            </a:avLst>
          </a:prstGeom>
          <a:solidFill>
            <a:schemeClr val="bg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b="0" i="0" u="none" strike="noStrike" cap="none">
              <a:solidFill>
                <a:srgbClr val="000000"/>
              </a:solidFill>
              <a:latin typeface="Arial"/>
              <a:ea typeface="Arial"/>
              <a:cs typeface="Arial"/>
              <a:sym typeface="Arial"/>
            </a:endParaRPr>
          </a:p>
        </p:txBody>
      </p:sp>
      <p:pic>
        <p:nvPicPr>
          <p:cNvPr id="41" name="Google Shape;757;p16">
            <a:extLst>
              <a:ext uri="{FF2B5EF4-FFF2-40B4-BE49-F238E27FC236}">
                <a16:creationId xmlns:a16="http://schemas.microsoft.com/office/drawing/2014/main" id="{EA3E25F0-7FC7-F527-F98E-5D190C4CE86E}"/>
              </a:ext>
            </a:extLst>
          </p:cNvPr>
          <p:cNvPicPr preferRelativeResize="0"/>
          <p:nvPr/>
        </p:nvPicPr>
        <p:blipFill rotWithShape="1">
          <a:blip r:embed="rId7">
            <a:alphaModFix/>
          </a:blip>
          <a:srcRect l="6307" t="2375" r="6306" b="18958"/>
          <a:stretch/>
        </p:blipFill>
        <p:spPr>
          <a:xfrm>
            <a:off x="16073588" y="407025"/>
            <a:ext cx="1647852" cy="601649"/>
          </a:xfrm>
          <a:prstGeom prst="rect">
            <a:avLst/>
          </a:prstGeom>
          <a:noFill/>
          <a:ln>
            <a:noFill/>
          </a:ln>
        </p:spPr>
      </p:pic>
    </p:spTree>
    <p:extLst>
      <p:ext uri="{BB962C8B-B14F-4D97-AF65-F5344CB8AC3E}">
        <p14:creationId xmlns:p14="http://schemas.microsoft.com/office/powerpoint/2010/main" val="2033068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anim calcmode="lin" valueType="num">
                                      <p:cBhvr>
                                        <p:cTn id="14" dur="500" fill="hold"/>
                                        <p:tgtEl>
                                          <p:spTgt spid="8"/>
                                        </p:tgtEl>
                                        <p:attrNameLst>
                                          <p:attrName>ppt_x</p:attrName>
                                        </p:attrNameLst>
                                      </p:cBhvr>
                                      <p:tavLst>
                                        <p:tav tm="0">
                                          <p:val>
                                            <p:strVal val="#ppt_x"/>
                                          </p:val>
                                        </p:tav>
                                        <p:tav tm="100000">
                                          <p:val>
                                            <p:strVal val="#ppt_x"/>
                                          </p:val>
                                        </p:tav>
                                      </p:tavLst>
                                    </p:anim>
                                    <p:anim calcmode="lin" valueType="num">
                                      <p:cBhvr>
                                        <p:cTn id="15" dur="500" fill="hold"/>
                                        <p:tgtEl>
                                          <p:spTgt spid="8"/>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anim calcmode="lin" valueType="num">
                                      <p:cBhvr>
                                        <p:cTn id="19" dur="500" fill="hold"/>
                                        <p:tgtEl>
                                          <p:spTgt spid="10"/>
                                        </p:tgtEl>
                                        <p:attrNameLst>
                                          <p:attrName>ppt_x</p:attrName>
                                        </p:attrNameLst>
                                      </p:cBhvr>
                                      <p:tavLst>
                                        <p:tav tm="0">
                                          <p:val>
                                            <p:strVal val="#ppt_x"/>
                                          </p:val>
                                        </p:tav>
                                        <p:tav tm="100000">
                                          <p:val>
                                            <p:strVal val="#ppt_x"/>
                                          </p:val>
                                        </p:tav>
                                      </p:tavLst>
                                    </p:anim>
                                    <p:anim calcmode="lin" valueType="num">
                                      <p:cBhvr>
                                        <p:cTn id="20" dur="500" fill="hold"/>
                                        <p:tgtEl>
                                          <p:spTgt spid="10"/>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anim calcmode="lin" valueType="num">
                                      <p:cBhvr>
                                        <p:cTn id="29" dur="500" fill="hold"/>
                                        <p:tgtEl>
                                          <p:spTgt spid="13"/>
                                        </p:tgtEl>
                                        <p:attrNameLst>
                                          <p:attrName>ppt_x</p:attrName>
                                        </p:attrNameLst>
                                      </p:cBhvr>
                                      <p:tavLst>
                                        <p:tav tm="0">
                                          <p:val>
                                            <p:strVal val="#ppt_x"/>
                                          </p:val>
                                        </p:tav>
                                        <p:tav tm="100000">
                                          <p:val>
                                            <p:strVal val="#ppt_x"/>
                                          </p:val>
                                        </p:tav>
                                      </p:tavLst>
                                    </p:anim>
                                    <p:anim calcmode="lin" valueType="num">
                                      <p:cBhvr>
                                        <p:cTn id="30" dur="5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anim calcmode="lin" valueType="num">
                                      <p:cBhvr>
                                        <p:cTn id="34" dur="500" fill="hold"/>
                                        <p:tgtEl>
                                          <p:spTgt spid="2"/>
                                        </p:tgtEl>
                                        <p:attrNameLst>
                                          <p:attrName>ppt_x</p:attrName>
                                        </p:attrNameLst>
                                      </p:cBhvr>
                                      <p:tavLst>
                                        <p:tav tm="0">
                                          <p:val>
                                            <p:strVal val="#ppt_x"/>
                                          </p:val>
                                        </p:tav>
                                        <p:tav tm="100000">
                                          <p:val>
                                            <p:strVal val="#ppt_x"/>
                                          </p:val>
                                        </p:tav>
                                      </p:tavLst>
                                    </p:anim>
                                    <p:anim calcmode="lin" valueType="num">
                                      <p:cBhvr>
                                        <p:cTn id="35" dur="500" fill="hold"/>
                                        <p:tgtEl>
                                          <p:spTgt spid="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anim calcmode="lin" valueType="num">
                                      <p:cBhvr>
                                        <p:cTn id="39" dur="500" fill="hold"/>
                                        <p:tgtEl>
                                          <p:spTgt spid="43"/>
                                        </p:tgtEl>
                                        <p:attrNameLst>
                                          <p:attrName>ppt_x</p:attrName>
                                        </p:attrNameLst>
                                      </p:cBhvr>
                                      <p:tavLst>
                                        <p:tav tm="0">
                                          <p:val>
                                            <p:strVal val="#ppt_x"/>
                                          </p:val>
                                        </p:tav>
                                        <p:tav tm="100000">
                                          <p:val>
                                            <p:strVal val="#ppt_x"/>
                                          </p:val>
                                        </p:tav>
                                      </p:tavLst>
                                    </p:anim>
                                    <p:anim calcmode="lin" valueType="num">
                                      <p:cBhvr>
                                        <p:cTn id="40" dur="500" fill="hold"/>
                                        <p:tgtEl>
                                          <p:spTgt spid="4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500"/>
                                        <p:tgtEl>
                                          <p:spTgt spid="44"/>
                                        </p:tgtEl>
                                      </p:cBhvr>
                                    </p:animEffect>
                                    <p:anim calcmode="lin" valueType="num">
                                      <p:cBhvr>
                                        <p:cTn id="44" dur="500" fill="hold"/>
                                        <p:tgtEl>
                                          <p:spTgt spid="44"/>
                                        </p:tgtEl>
                                        <p:attrNameLst>
                                          <p:attrName>ppt_x</p:attrName>
                                        </p:attrNameLst>
                                      </p:cBhvr>
                                      <p:tavLst>
                                        <p:tav tm="0">
                                          <p:val>
                                            <p:strVal val="#ppt_x"/>
                                          </p:val>
                                        </p:tav>
                                        <p:tav tm="100000">
                                          <p:val>
                                            <p:strVal val="#ppt_x"/>
                                          </p:val>
                                        </p:tav>
                                      </p:tavLst>
                                    </p:anim>
                                    <p:anim calcmode="lin" valueType="num">
                                      <p:cBhvr>
                                        <p:cTn id="45" dur="500" fill="hold"/>
                                        <p:tgtEl>
                                          <p:spTgt spid="4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anim calcmode="lin" valueType="num">
                                      <p:cBhvr>
                                        <p:cTn id="49" dur="500" fill="hold"/>
                                        <p:tgtEl>
                                          <p:spTgt spid="9"/>
                                        </p:tgtEl>
                                        <p:attrNameLst>
                                          <p:attrName>ppt_x</p:attrName>
                                        </p:attrNameLst>
                                      </p:cBhvr>
                                      <p:tavLst>
                                        <p:tav tm="0">
                                          <p:val>
                                            <p:strVal val="#ppt_x"/>
                                          </p:val>
                                        </p:tav>
                                        <p:tav tm="100000">
                                          <p:val>
                                            <p:strVal val="#ppt_x"/>
                                          </p:val>
                                        </p:tav>
                                      </p:tavLst>
                                    </p:anim>
                                    <p:anim calcmode="lin" valueType="num">
                                      <p:cBhvr>
                                        <p:cTn id="50" dur="500" fill="hold"/>
                                        <p:tgtEl>
                                          <p:spTgt spid="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anim calcmode="lin" valueType="num">
                                      <p:cBhvr>
                                        <p:cTn id="54" dur="500" fill="hold"/>
                                        <p:tgtEl>
                                          <p:spTgt spid="29"/>
                                        </p:tgtEl>
                                        <p:attrNameLst>
                                          <p:attrName>ppt_x</p:attrName>
                                        </p:attrNameLst>
                                      </p:cBhvr>
                                      <p:tavLst>
                                        <p:tav tm="0">
                                          <p:val>
                                            <p:strVal val="#ppt_x"/>
                                          </p:val>
                                        </p:tav>
                                        <p:tav tm="100000">
                                          <p:val>
                                            <p:strVal val="#ppt_x"/>
                                          </p:val>
                                        </p:tav>
                                      </p:tavLst>
                                    </p:anim>
                                    <p:anim calcmode="lin" valueType="num">
                                      <p:cBhvr>
                                        <p:cTn id="55" dur="500" fill="hold"/>
                                        <p:tgtEl>
                                          <p:spTgt spid="2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anim calcmode="lin" valueType="num">
                                      <p:cBhvr>
                                        <p:cTn id="59" dur="500" fill="hold"/>
                                        <p:tgtEl>
                                          <p:spTgt spid="22"/>
                                        </p:tgtEl>
                                        <p:attrNameLst>
                                          <p:attrName>ppt_x</p:attrName>
                                        </p:attrNameLst>
                                      </p:cBhvr>
                                      <p:tavLst>
                                        <p:tav tm="0">
                                          <p:val>
                                            <p:strVal val="#ppt_x"/>
                                          </p:val>
                                        </p:tav>
                                        <p:tav tm="100000">
                                          <p:val>
                                            <p:strVal val="#ppt_x"/>
                                          </p:val>
                                        </p:tav>
                                      </p:tavLst>
                                    </p:anim>
                                    <p:anim calcmode="lin" valueType="num">
                                      <p:cBhvr>
                                        <p:cTn id="60" dur="500" fill="hold"/>
                                        <p:tgtEl>
                                          <p:spTgt spid="22"/>
                                        </p:tgtEl>
                                        <p:attrNameLst>
                                          <p:attrName>ppt_y</p:attrName>
                                        </p:attrNameLst>
                                      </p:cBhvr>
                                      <p:tavLst>
                                        <p:tav tm="0">
                                          <p:val>
                                            <p:strVal val="#ppt_y+.1"/>
                                          </p:val>
                                        </p:tav>
                                        <p:tav tm="100000">
                                          <p:val>
                                            <p:strVal val="#ppt_y"/>
                                          </p:val>
                                        </p:tav>
                                      </p:tavLst>
                                    </p:anim>
                                  </p:childTnLst>
                                </p:cTn>
                              </p:par>
                            </p:childTnLst>
                          </p:cTn>
                        </p:par>
                        <p:par>
                          <p:cTn id="61" fill="hold">
                            <p:stCondLst>
                              <p:cond delay="1000"/>
                            </p:stCondLst>
                            <p:childTnLst>
                              <p:par>
                                <p:cTn id="62" presetID="10" presetClass="entr" presetSubtype="0"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par>
                                <p:cTn id="65" presetID="10" presetClass="entr" presetSubtype="0" fill="hold" nodeType="withEffect">
                                  <p:stCondLst>
                                    <p:cond delay="0"/>
                                  </p:stCondLst>
                                  <p:childTnLst>
                                    <p:set>
                                      <p:cBhvr>
                                        <p:cTn id="66" dur="1" fill="hold">
                                          <p:stCondLst>
                                            <p:cond delay="0"/>
                                          </p:stCondLst>
                                        </p:cTn>
                                        <p:tgtEl>
                                          <p:spTgt spid="1026"/>
                                        </p:tgtEl>
                                        <p:attrNameLst>
                                          <p:attrName>style.visibility</p:attrName>
                                        </p:attrNameLst>
                                      </p:cBhvr>
                                      <p:to>
                                        <p:strVal val="visible"/>
                                      </p:to>
                                    </p:set>
                                    <p:animEffect transition="in" filter="fade">
                                      <p:cBhvr>
                                        <p:cTn id="67" dur="500"/>
                                        <p:tgtEl>
                                          <p:spTgt spid="102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500"/>
                                        <p:tgtEl>
                                          <p:spTgt spid="6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500"/>
                                        <p:tgtEl>
                                          <p:spTgt spid="16"/>
                                        </p:tgtEl>
                                      </p:cBhvr>
                                    </p:animEffect>
                                  </p:childTnLst>
                                </p:cTn>
                              </p:par>
                              <p:par>
                                <p:cTn id="74" presetID="10" presetClass="entr" presetSubtype="0" fill="hold" nodeType="with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fade">
                                      <p:cBhvr>
                                        <p:cTn id="76" dur="500"/>
                                        <p:tgtEl>
                                          <p:spTgt spid="6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par>
                                <p:cTn id="83" presetID="10" presetClass="entr" presetSubtype="0" fill="hold" nodeType="withEffect">
                                  <p:stCondLst>
                                    <p:cond delay="0"/>
                                  </p:stCondLst>
                                  <p:childTnLst>
                                    <p:set>
                                      <p:cBhvr>
                                        <p:cTn id="84" dur="1" fill="hold">
                                          <p:stCondLst>
                                            <p:cond delay="0"/>
                                          </p:stCondLst>
                                        </p:cTn>
                                        <p:tgtEl>
                                          <p:spTgt spid="62"/>
                                        </p:tgtEl>
                                        <p:attrNameLst>
                                          <p:attrName>style.visibility</p:attrName>
                                        </p:attrNameLst>
                                      </p:cBhvr>
                                      <p:to>
                                        <p:strVal val="visible"/>
                                      </p:to>
                                    </p:set>
                                    <p:animEffect transition="in" filter="fade">
                                      <p:cBhvr>
                                        <p:cTn id="85" dur="500"/>
                                        <p:tgtEl>
                                          <p:spTgt spid="62"/>
                                        </p:tgtEl>
                                      </p:cBhvr>
                                    </p:animEffect>
                                  </p:childTnLst>
                                </p:cTn>
                              </p:par>
                            </p:childTnLst>
                          </p:cTn>
                        </p:par>
                        <p:par>
                          <p:cTn id="86" fill="hold">
                            <p:stCondLst>
                              <p:cond delay="1500"/>
                            </p:stCondLst>
                            <p:childTnLst>
                              <p:par>
                                <p:cTn id="87" presetID="22" presetClass="entr" presetSubtype="4" fill="hold" nodeType="after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wipe(down)">
                                      <p:cBhvr>
                                        <p:cTn id="89" dur="500"/>
                                        <p:tgtEl>
                                          <p:spTgt spid="70"/>
                                        </p:tgtEl>
                                      </p:cBhvr>
                                    </p:animEffect>
                                  </p:childTnLst>
                                </p:cTn>
                              </p:par>
                              <p:par>
                                <p:cTn id="90" presetID="10" presetClass="entr" presetSubtype="0" fill="hold"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500"/>
                                        <p:tgtEl>
                                          <p:spTgt spid="23"/>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64"/>
                                        </p:tgtEl>
                                        <p:attrNameLst>
                                          <p:attrName>style.visibility</p:attrName>
                                        </p:attrNameLst>
                                      </p:cBhvr>
                                      <p:to>
                                        <p:strVal val="visible"/>
                                      </p:to>
                                    </p:set>
                                    <p:animEffect transition="in" filter="wipe(down)">
                                      <p:cBhvr>
                                        <p:cTn id="95" dur="500"/>
                                        <p:tgtEl>
                                          <p:spTgt spid="64"/>
                                        </p:tgtEl>
                                      </p:cBhvr>
                                    </p:animEffect>
                                  </p:childTnLst>
                                </p:cTn>
                              </p:par>
                              <p:par>
                                <p:cTn id="96" presetID="42" presetClass="entr" presetSubtype="0" fill="hold" grpId="0" nodeType="withEffect" nodePh="1">
                                  <p:stCondLst>
                                    <p:cond delay="0"/>
                                  </p:stCondLst>
                                  <p:endCondLst>
                                    <p:cond evt="begin" delay="0">
                                      <p:tn val="96"/>
                                    </p:cond>
                                  </p:endCondLst>
                                  <p:childTnLst>
                                    <p:set>
                                      <p:cBhvr>
                                        <p:cTn id="97" dur="1" fill="hold">
                                          <p:stCondLst>
                                            <p:cond delay="0"/>
                                          </p:stCondLst>
                                        </p:cTn>
                                        <p:tgtEl>
                                          <p:spTgt spid="18"/>
                                        </p:tgtEl>
                                        <p:attrNameLst>
                                          <p:attrName>style.visibility</p:attrName>
                                        </p:attrNameLst>
                                      </p:cBhvr>
                                      <p:to>
                                        <p:strVal val="visible"/>
                                      </p:to>
                                    </p:set>
                                    <p:animEffect transition="in" filter="fade">
                                      <p:cBhvr>
                                        <p:cTn id="98" dur="500"/>
                                        <p:tgtEl>
                                          <p:spTgt spid="18"/>
                                        </p:tgtEl>
                                      </p:cBhvr>
                                    </p:animEffect>
                                    <p:anim calcmode="lin" valueType="num">
                                      <p:cBhvr>
                                        <p:cTn id="99" dur="500" fill="hold"/>
                                        <p:tgtEl>
                                          <p:spTgt spid="18"/>
                                        </p:tgtEl>
                                        <p:attrNameLst>
                                          <p:attrName>ppt_x</p:attrName>
                                        </p:attrNameLst>
                                      </p:cBhvr>
                                      <p:tavLst>
                                        <p:tav tm="0">
                                          <p:val>
                                            <p:strVal val="#ppt_x"/>
                                          </p:val>
                                        </p:tav>
                                        <p:tav tm="100000">
                                          <p:val>
                                            <p:strVal val="#ppt_x"/>
                                          </p:val>
                                        </p:tav>
                                      </p:tavLst>
                                    </p:anim>
                                    <p:anim calcmode="lin" valueType="num">
                                      <p:cBhvr>
                                        <p:cTn id="100" dur="500" fill="hold"/>
                                        <p:tgtEl>
                                          <p:spTgt spid="18"/>
                                        </p:tgtEl>
                                        <p:attrNameLst>
                                          <p:attrName>ppt_y</p:attrName>
                                        </p:attrNameLst>
                                      </p:cBhvr>
                                      <p:tavLst>
                                        <p:tav tm="0">
                                          <p:val>
                                            <p:strVal val="#ppt_y+.1"/>
                                          </p:val>
                                        </p:tav>
                                        <p:tav tm="100000">
                                          <p:val>
                                            <p:strVal val="#ppt_y"/>
                                          </p:val>
                                        </p:tav>
                                      </p:tavLst>
                                    </p:anim>
                                  </p:childTnLst>
                                </p:cTn>
                              </p:par>
                              <p:par>
                                <p:cTn id="101" presetID="22" presetClass="entr" presetSubtype="2" fill="hold" grpId="0" nodeType="with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right)">
                                      <p:cBhvr>
                                        <p:cTn id="103" dur="500"/>
                                        <p:tgtEl>
                                          <p:spTgt spid="24"/>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55"/>
                                        </p:tgtEl>
                                        <p:attrNameLst>
                                          <p:attrName>style.visibility</p:attrName>
                                        </p:attrNameLst>
                                      </p:cBhvr>
                                      <p:to>
                                        <p:strVal val="visible"/>
                                      </p:to>
                                    </p:set>
                                    <p:animEffect transition="in" filter="fade">
                                      <p:cBhvr>
                                        <p:cTn id="106" dur="500"/>
                                        <p:tgtEl>
                                          <p:spTgt spid="55"/>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56"/>
                                        </p:tgtEl>
                                        <p:attrNameLst>
                                          <p:attrName>style.visibility</p:attrName>
                                        </p:attrNameLst>
                                      </p:cBhvr>
                                      <p:to>
                                        <p:strVal val="visible"/>
                                      </p:to>
                                    </p:set>
                                    <p:animEffect transition="in" filter="fade">
                                      <p:cBhvr>
                                        <p:cTn id="109" dur="500"/>
                                        <p:tgtEl>
                                          <p:spTgt spid="56"/>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fade">
                                      <p:cBhvr>
                                        <p:cTn id="112" dur="500"/>
                                        <p:tgtEl>
                                          <p:spTgt spid="21"/>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57"/>
                                        </p:tgtEl>
                                        <p:attrNameLst>
                                          <p:attrName>style.visibility</p:attrName>
                                        </p:attrNameLst>
                                      </p:cBhvr>
                                      <p:to>
                                        <p:strVal val="visible"/>
                                      </p:to>
                                    </p:set>
                                    <p:animEffect transition="in" filter="fade">
                                      <p:cBhvr>
                                        <p:cTn id="115" dur="500"/>
                                        <p:tgtEl>
                                          <p:spTgt spid="57"/>
                                        </p:tgtEl>
                                      </p:cBhvr>
                                    </p:animEffect>
                                  </p:childTnLst>
                                </p:cTn>
                              </p:par>
                              <p:par>
                                <p:cTn id="116" presetID="22" presetClass="entr" presetSubtype="1" fill="hold" nodeType="with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wipe(up)">
                                      <p:cBhvr>
                                        <p:cTn id="118" dur="500"/>
                                        <p:tgtEl>
                                          <p:spTgt spid="61"/>
                                        </p:tgtEl>
                                      </p:cBhvr>
                                    </p:animEffect>
                                  </p:childTnLst>
                                </p:cTn>
                              </p:par>
                              <p:par>
                                <p:cTn id="119" presetID="22" presetClass="entr" presetSubtype="1" fill="hold" nodeType="withEffect">
                                  <p:stCondLst>
                                    <p:cond delay="0"/>
                                  </p:stCondLst>
                                  <p:childTnLst>
                                    <p:set>
                                      <p:cBhvr>
                                        <p:cTn id="120" dur="1" fill="hold">
                                          <p:stCondLst>
                                            <p:cond delay="0"/>
                                          </p:stCondLst>
                                        </p:cTn>
                                        <p:tgtEl>
                                          <p:spTgt spid="33"/>
                                        </p:tgtEl>
                                        <p:attrNameLst>
                                          <p:attrName>style.visibility</p:attrName>
                                        </p:attrNameLst>
                                      </p:cBhvr>
                                      <p:to>
                                        <p:strVal val="visible"/>
                                      </p:to>
                                    </p:set>
                                    <p:animEffect transition="in" filter="wipe(up)">
                                      <p:cBhvr>
                                        <p:cTn id="12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7" grpId="0"/>
      <p:bldP spid="29" grpId="0"/>
      <p:bldP spid="10" grpId="0" animBg="1"/>
      <p:bldP spid="8" grpId="0"/>
      <p:bldP spid="12" grpId="0"/>
      <p:bldP spid="16" grpId="0"/>
      <p:bldP spid="18" grpId="0"/>
      <p:bldP spid="22" grpId="0"/>
      <p:bldP spid="64" grpId="0" animBg="1"/>
      <p:bldP spid="68" grpId="0"/>
      <p:bldP spid="69" grpId="0" animBg="1"/>
      <p:bldP spid="24" grpId="0" animBg="1"/>
      <p:bldP spid="55" grpId="0"/>
      <p:bldP spid="21" grpId="0" animBg="1"/>
      <p:bldP spid="56" grpId="0" animBg="1"/>
      <p:bldP spid="57" grpId="0" animBg="1"/>
      <p:bldP spid="63" grpId="0"/>
      <p:bldP spid="43" grpId="0"/>
      <p:bldP spid="4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69"/>
        <p:cNvGrpSpPr/>
        <p:nvPr/>
      </p:nvGrpSpPr>
      <p:grpSpPr>
        <a:xfrm>
          <a:off x="0" y="0"/>
          <a:ext cx="0" cy="0"/>
          <a:chOff x="0" y="0"/>
          <a:chExt cx="0" cy="0"/>
        </a:xfrm>
      </p:grpSpPr>
      <p:sp>
        <p:nvSpPr>
          <p:cNvPr id="8" name="Прямоугольник 7"/>
          <p:cNvSpPr/>
          <p:nvPr/>
        </p:nvSpPr>
        <p:spPr>
          <a:xfrm>
            <a:off x="0" y="3977640"/>
            <a:ext cx="7299960" cy="3307080"/>
          </a:xfrm>
          <a:prstGeom prst="rect">
            <a:avLst/>
          </a:prstGeom>
          <a:solidFill>
            <a:srgbClr val="133858">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 name="Google Shape;757;p16">
            <a:extLst>
              <a:ext uri="{FF2B5EF4-FFF2-40B4-BE49-F238E27FC236}">
                <a16:creationId xmlns:a16="http://schemas.microsoft.com/office/drawing/2014/main" id="{EA3E25F0-7FC7-F527-F98E-5D190C4CE86E}"/>
              </a:ext>
            </a:extLst>
          </p:cNvPr>
          <p:cNvPicPr preferRelativeResize="0"/>
          <p:nvPr/>
        </p:nvPicPr>
        <p:blipFill rotWithShape="1">
          <a:blip r:embed="rId4">
            <a:alphaModFix/>
          </a:blip>
          <a:srcRect l="6307" t="2375" r="6306" b="18958"/>
          <a:stretch/>
        </p:blipFill>
        <p:spPr>
          <a:xfrm>
            <a:off x="16073588" y="624081"/>
            <a:ext cx="1647852" cy="601649"/>
          </a:xfrm>
          <a:prstGeom prst="rect">
            <a:avLst/>
          </a:prstGeom>
          <a:noFill/>
          <a:ln>
            <a:noFill/>
          </a:ln>
        </p:spPr>
      </p:pic>
      <p:sp>
        <p:nvSpPr>
          <p:cNvPr id="6" name="Google Shape;171;p3">
            <a:extLst>
              <a:ext uri="{FF2B5EF4-FFF2-40B4-BE49-F238E27FC236}">
                <a16:creationId xmlns:a16="http://schemas.microsoft.com/office/drawing/2014/main" id="{9735A59D-0A27-7094-33B2-4025528357B6}"/>
              </a:ext>
            </a:extLst>
          </p:cNvPr>
          <p:cNvSpPr txBox="1">
            <a:spLocks/>
          </p:cNvSpPr>
          <p:nvPr/>
        </p:nvSpPr>
        <p:spPr>
          <a:xfrm>
            <a:off x="1310410" y="4494530"/>
            <a:ext cx="6162193" cy="22733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800"/>
              <a:buFont typeface="Arial"/>
              <a:buNone/>
              <a:defRPr sz="4800" b="1" i="0" u="none" strike="noStrike" cap="none">
                <a:solidFill>
                  <a:schemeClr val="dk1"/>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r>
              <a:rPr lang="en-US" dirty="0">
                <a:solidFill>
                  <a:schemeClr val="bg1"/>
                </a:solidFill>
                <a:latin typeface="Kanit Medium" panose="020B0604020202020204" charset="-34"/>
                <a:cs typeface="Kanit Medium" panose="020B0604020202020204" charset="-34"/>
              </a:rPr>
              <a:t>Black Sea – the new Natural Gas frontier fueling Europe</a:t>
            </a:r>
          </a:p>
        </p:txBody>
      </p:sp>
      <p:sp>
        <p:nvSpPr>
          <p:cNvPr id="7" name="Google Shape;172;p3">
            <a:extLst>
              <a:ext uri="{FF2B5EF4-FFF2-40B4-BE49-F238E27FC236}">
                <a16:creationId xmlns:a16="http://schemas.microsoft.com/office/drawing/2014/main" id="{8AAF3B51-BEF6-1840-A551-39D412212699}"/>
              </a:ext>
            </a:extLst>
          </p:cNvPr>
          <p:cNvSpPr/>
          <p:nvPr/>
        </p:nvSpPr>
        <p:spPr>
          <a:xfrm>
            <a:off x="0" y="3977640"/>
            <a:ext cx="792480" cy="3307080"/>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215841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AC3569F-2AF1-CA49-37CD-C725BAFAB263}"/>
              </a:ext>
            </a:extLst>
          </p:cNvPr>
          <p:cNvSpPr txBox="1"/>
          <p:nvPr/>
        </p:nvSpPr>
        <p:spPr>
          <a:xfrm>
            <a:off x="13024026" y="6833029"/>
            <a:ext cx="4607455" cy="1837772"/>
          </a:xfrm>
          <a:prstGeom prst="rect">
            <a:avLst/>
          </a:prstGeom>
          <a:noFill/>
        </p:spPr>
        <p:txBody>
          <a:bodyPr wrap="square" numCol="1" rtlCol="0">
            <a:noAutofit/>
          </a:bodyPr>
          <a:lstStyle/>
          <a:p>
            <a:pPr marL="228600" indent="-228600">
              <a:buFont typeface="+mj-lt"/>
              <a:buAutoNum type="arabicParenR"/>
            </a:pPr>
            <a:r>
              <a:rPr lang="en-CA" sz="1000" i="1" dirty="0">
                <a:solidFill>
                  <a:schemeClr val="tx1">
                    <a:lumMod val="50000"/>
                    <a:lumOff val="50000"/>
                  </a:schemeClr>
                </a:solidFill>
                <a:latin typeface="Kanit" panose="020B0604020202020204" charset="-34"/>
                <a:cs typeface="Kanit" panose="020B0604020202020204" charset="-34"/>
              </a:rPr>
              <a:t>Source: www.blackseaog.com</a:t>
            </a:r>
          </a:p>
          <a:p>
            <a:pPr marL="228600" indent="-228600">
              <a:buFont typeface="+mj-lt"/>
              <a:buAutoNum type="arabicParenR"/>
            </a:pPr>
            <a:r>
              <a:rPr lang="en-CA" sz="1000" i="1" dirty="0">
                <a:solidFill>
                  <a:schemeClr val="tx1">
                    <a:lumMod val="50000"/>
                    <a:lumOff val="50000"/>
                  </a:schemeClr>
                </a:solidFill>
                <a:latin typeface="Kanit" panose="020B0604020202020204" charset="-34"/>
                <a:cs typeface="Kanit" panose="020B0604020202020204" charset="-34"/>
              </a:rPr>
              <a:t>Source: </a:t>
            </a:r>
            <a:r>
              <a:rPr lang="en-CA" sz="1000" i="1" dirty="0">
                <a:solidFill>
                  <a:schemeClr val="tx1">
                    <a:lumMod val="50000"/>
                    <a:lumOff val="50000"/>
                  </a:schemeClr>
                </a:solidFill>
                <a:latin typeface="Kanit" panose="020B0604020202020204" charset="-34"/>
                <a:cs typeface="Kanit" panose="020B0604020202020204" charset="-34"/>
                <a:hlinkClick r:id="rId3">
                  <a:extLst>
                    <a:ext uri="{A12FA001-AC4F-418D-AE19-62706E023703}">
                      <ahyp:hlinkClr xmlns:ahyp="http://schemas.microsoft.com/office/drawing/2018/hyperlinkcolor" val="tx"/>
                    </a:ext>
                  </a:extLst>
                </a:hlinkClick>
              </a:rPr>
              <a:t>https://www.lukoil.com/PressCenter/Pressreleases/Pressrelease?rid=50864</a:t>
            </a:r>
            <a:endParaRPr lang="en-CA" sz="1000" i="1" dirty="0">
              <a:solidFill>
                <a:schemeClr val="tx1">
                  <a:lumMod val="50000"/>
                  <a:lumOff val="50000"/>
                </a:schemeClr>
              </a:solidFill>
              <a:latin typeface="Kanit" panose="020B0604020202020204" charset="-34"/>
              <a:cs typeface="Kanit" panose="020B0604020202020204" charset="-34"/>
            </a:endParaRPr>
          </a:p>
          <a:p>
            <a:pPr marL="228600" indent="-228600">
              <a:buFont typeface="+mj-lt"/>
              <a:buAutoNum type="arabicParenR"/>
            </a:pPr>
            <a:r>
              <a:rPr lang="en-CA" sz="1000" i="1" dirty="0">
                <a:solidFill>
                  <a:schemeClr val="tx1">
                    <a:lumMod val="50000"/>
                    <a:lumOff val="50000"/>
                  </a:schemeClr>
                </a:solidFill>
                <a:latin typeface="Kanit" panose="020B0604020202020204" charset="-34"/>
                <a:cs typeface="Kanit" panose="020B0604020202020204" charset="-34"/>
              </a:rPr>
              <a:t>Source: S&amp;P Global: Commodity Insights - </a:t>
            </a:r>
            <a:r>
              <a:rPr lang="en-US" sz="1000" i="1" dirty="0">
                <a:solidFill>
                  <a:schemeClr val="tx1">
                    <a:lumMod val="50000"/>
                    <a:lumOff val="50000"/>
                  </a:schemeClr>
                </a:solidFill>
                <a:latin typeface="Kanit" panose="020B0604020202020204" charset="-34"/>
                <a:cs typeface="Kanit" panose="020B0604020202020204" charset="-34"/>
              </a:rPr>
              <a:t>E&amp;P activity in the Romanian and Bulgarian waters of the Black Sea, Oct. 2017.</a:t>
            </a:r>
            <a:endParaRPr lang="en-CA" sz="1000" i="1" dirty="0">
              <a:solidFill>
                <a:schemeClr val="tx1">
                  <a:lumMod val="50000"/>
                  <a:lumOff val="50000"/>
                </a:schemeClr>
              </a:solidFill>
              <a:latin typeface="Kanit" panose="020B0604020202020204" charset="-34"/>
              <a:cs typeface="Kanit" panose="020B0604020202020204" charset="-34"/>
            </a:endParaRPr>
          </a:p>
          <a:p>
            <a:pPr marL="228600" indent="-228600">
              <a:buFont typeface="+mj-lt"/>
              <a:buAutoNum type="arabicParenR"/>
            </a:pPr>
            <a:r>
              <a:rPr lang="en-CA" sz="1000" i="1" dirty="0">
                <a:solidFill>
                  <a:schemeClr val="tx1">
                    <a:lumMod val="50000"/>
                    <a:lumOff val="50000"/>
                  </a:schemeClr>
                </a:solidFill>
                <a:latin typeface="Kanit" panose="020B0604020202020204" charset="-34"/>
                <a:cs typeface="Kanit" panose="020B0604020202020204" charset="-34"/>
              </a:rPr>
              <a:t>Source: https://www.offshore-technology.com/projects/galata-field/</a:t>
            </a:r>
          </a:p>
          <a:p>
            <a:pPr marL="228600" indent="-228600">
              <a:buFont typeface="+mj-lt"/>
              <a:buAutoNum type="arabicParenR"/>
            </a:pPr>
            <a:r>
              <a:rPr lang="en-CA" sz="1000" i="1" dirty="0">
                <a:solidFill>
                  <a:schemeClr val="tx1">
                    <a:lumMod val="50000"/>
                    <a:lumOff val="50000"/>
                  </a:schemeClr>
                </a:solidFill>
                <a:latin typeface="Kanit" panose="020B0604020202020204" charset="-34"/>
                <a:cs typeface="Kanit" panose="020B0604020202020204" charset="-34"/>
              </a:rPr>
              <a:t>Source: Trillion Energy GLJ Report, Reserves and Prospective Resources (Risked)</a:t>
            </a:r>
          </a:p>
          <a:p>
            <a:pPr marL="228600" indent="-228600">
              <a:buFont typeface="+mj-lt"/>
              <a:buAutoNum type="arabicParenR"/>
            </a:pPr>
            <a:r>
              <a:rPr lang="en-CA" sz="1000" i="1" dirty="0">
                <a:solidFill>
                  <a:schemeClr val="tx1">
                    <a:lumMod val="50000"/>
                    <a:lumOff val="50000"/>
                  </a:schemeClr>
                </a:solidFill>
                <a:latin typeface="Kanit" panose="020B0604020202020204" charset="-34"/>
                <a:cs typeface="Kanit" panose="020B0604020202020204" charset="-34"/>
              </a:rPr>
              <a:t>Source: </a:t>
            </a:r>
            <a:r>
              <a:rPr lang="en-CA" sz="1000" i="1" dirty="0">
                <a:solidFill>
                  <a:schemeClr val="tx1">
                    <a:lumMod val="50000"/>
                    <a:lumOff val="50000"/>
                  </a:schemeClr>
                </a:solidFill>
                <a:latin typeface="Kanit" panose="020B0604020202020204" charset="-34"/>
                <a:cs typeface="Kanit" panose="020B0604020202020204" charset="-34"/>
                <a:hlinkClick r:id="rId4">
                  <a:extLst>
                    <a:ext uri="{A12FA001-AC4F-418D-AE19-62706E023703}">
                      <ahyp:hlinkClr xmlns:ahyp="http://schemas.microsoft.com/office/drawing/2018/hyperlinkcolor" val="tx"/>
                    </a:ext>
                  </a:extLst>
                </a:hlinkClick>
              </a:rPr>
              <a:t>https://www.reuters.com/business/energy/turkeys-natural-gas-found-black-sea-now-comes-710-bcm-erdogan-2022-12-26/</a:t>
            </a:r>
            <a:endParaRPr lang="en-CA" sz="1000" i="1" dirty="0">
              <a:solidFill>
                <a:schemeClr val="tx1">
                  <a:lumMod val="50000"/>
                  <a:lumOff val="50000"/>
                </a:schemeClr>
              </a:solidFill>
              <a:latin typeface="Kanit" panose="020B0604020202020204" charset="-34"/>
              <a:cs typeface="Kanit" panose="020B0604020202020204" charset="-34"/>
            </a:endParaRPr>
          </a:p>
          <a:p>
            <a:endParaRPr lang="en-CA" sz="1000" i="1" dirty="0">
              <a:solidFill>
                <a:schemeClr val="tx1">
                  <a:lumMod val="50000"/>
                  <a:lumOff val="50000"/>
                </a:schemeClr>
              </a:solidFill>
              <a:latin typeface="Kanit" panose="020B0604020202020204" charset="-34"/>
              <a:cs typeface="Kanit" panose="020B0604020202020204" charset="-34"/>
            </a:endParaRPr>
          </a:p>
          <a:p>
            <a:pPr marL="228600" indent="-228600">
              <a:buFont typeface="+mj-lt"/>
              <a:buAutoNum type="arabicParenR"/>
            </a:pPr>
            <a:endParaRPr lang="en-CA" sz="1000" i="1" dirty="0">
              <a:solidFill>
                <a:schemeClr val="tx1">
                  <a:lumMod val="50000"/>
                  <a:lumOff val="50000"/>
                </a:schemeClr>
              </a:solidFill>
              <a:latin typeface="Kanit" panose="020B0604020202020204" charset="-34"/>
              <a:cs typeface="Kanit" panose="020B0604020202020204" charset="-34"/>
            </a:endParaRPr>
          </a:p>
        </p:txBody>
      </p:sp>
      <p:sp>
        <p:nvSpPr>
          <p:cNvPr id="7" name="Rectangle 6">
            <a:extLst>
              <a:ext uri="{FF2B5EF4-FFF2-40B4-BE49-F238E27FC236}">
                <a16:creationId xmlns:a16="http://schemas.microsoft.com/office/drawing/2014/main" id="{1FC5FB59-8B66-18FF-F62D-6E1937ABDB5C}"/>
              </a:ext>
            </a:extLst>
          </p:cNvPr>
          <p:cNvSpPr/>
          <p:nvPr/>
        </p:nvSpPr>
        <p:spPr>
          <a:xfrm>
            <a:off x="1019331" y="1480594"/>
            <a:ext cx="11746816" cy="9107741"/>
          </a:xfrm>
          <a:prstGeom prst="rect">
            <a:avLst/>
          </a:prstGeom>
          <a:solidFill>
            <a:srgbClr val="C1E0FF">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8" name="Picture 127">
            <a:extLst>
              <a:ext uri="{FF2B5EF4-FFF2-40B4-BE49-F238E27FC236}">
                <a16:creationId xmlns:a16="http://schemas.microsoft.com/office/drawing/2014/main" id="{09B5B2F5-0E37-D5F8-3039-5FF445D1A3EB}"/>
              </a:ext>
            </a:extLst>
          </p:cNvPr>
          <p:cNvPicPr>
            <a:picLocks noChangeAspect="1"/>
          </p:cNvPicPr>
          <p:nvPr/>
        </p:nvPicPr>
        <p:blipFill rotWithShape="1">
          <a:blip r:embed="rId5"/>
          <a:srcRect l="28492" t="25605" r="31748" b="39808"/>
          <a:stretch/>
        </p:blipFill>
        <p:spPr>
          <a:xfrm>
            <a:off x="0" y="1480594"/>
            <a:ext cx="12720683" cy="8867911"/>
          </a:xfrm>
          <a:prstGeom prst="rect">
            <a:avLst/>
          </a:prstGeom>
        </p:spPr>
      </p:pic>
      <p:sp>
        <p:nvSpPr>
          <p:cNvPr id="3" name="Google Shape;152;p2">
            <a:extLst>
              <a:ext uri="{FF2B5EF4-FFF2-40B4-BE49-F238E27FC236}">
                <a16:creationId xmlns:a16="http://schemas.microsoft.com/office/drawing/2014/main" id="{8E810016-9B5C-1021-6B2E-1A8D04CE6645}"/>
              </a:ext>
            </a:extLst>
          </p:cNvPr>
          <p:cNvSpPr txBox="1">
            <a:spLocks/>
          </p:cNvSpPr>
          <p:nvPr/>
        </p:nvSpPr>
        <p:spPr>
          <a:xfrm>
            <a:off x="936274" y="299622"/>
            <a:ext cx="10848134" cy="986504"/>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800"/>
              <a:buFont typeface="Arial"/>
              <a:buNone/>
              <a:defRPr sz="4800" b="1" i="0" u="none" strike="noStrike" cap="none">
                <a:solidFill>
                  <a:schemeClr val="dk1"/>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pPr>
              <a:lnSpc>
                <a:spcPct val="100000"/>
              </a:lnSpc>
            </a:pPr>
            <a:r>
              <a:rPr lang="en-CA" dirty="0">
                <a:solidFill>
                  <a:schemeClr val="accent1"/>
                </a:solidFill>
              </a:rPr>
              <a:t>Black Sea Natural Gas Fields</a:t>
            </a:r>
            <a:endParaRPr lang="en-US" dirty="0">
              <a:solidFill>
                <a:schemeClr val="accent1"/>
              </a:solidFill>
            </a:endParaRPr>
          </a:p>
        </p:txBody>
      </p:sp>
      <p:sp>
        <p:nvSpPr>
          <p:cNvPr id="4" name="Google Shape;153;p2">
            <a:extLst>
              <a:ext uri="{FF2B5EF4-FFF2-40B4-BE49-F238E27FC236}">
                <a16:creationId xmlns:a16="http://schemas.microsoft.com/office/drawing/2014/main" id="{E6914DDE-4408-89AB-CDC3-6F0C554B8E6F}"/>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 name="Google Shape;172;p3">
            <a:extLst>
              <a:ext uri="{FF2B5EF4-FFF2-40B4-BE49-F238E27FC236}">
                <a16:creationId xmlns:a16="http://schemas.microsoft.com/office/drawing/2014/main" id="{1AAAF332-C455-AB3F-BD8E-80C45C99105A}"/>
              </a:ext>
            </a:extLst>
          </p:cNvPr>
          <p:cNvSpPr/>
          <p:nvPr/>
        </p:nvSpPr>
        <p:spPr>
          <a:xfrm>
            <a:off x="13024026" y="1493171"/>
            <a:ext cx="5263974" cy="2784516"/>
          </a:xfrm>
          <a:prstGeom prst="rect">
            <a:avLst/>
          </a:prstGeom>
          <a:solidFill>
            <a:srgbClr val="C1E0FF">
              <a:alpha val="85000"/>
            </a:srgbClr>
          </a:solidFill>
          <a:ln>
            <a:noFill/>
          </a:ln>
        </p:spPr>
        <p:txBody>
          <a:bodyPr spcFirstLastPara="1" wrap="square" lIns="91425" tIns="91425" rIns="91425" bIns="91425" anchor="ctr" anchorCtr="0">
            <a:noAutofit/>
          </a:bodyPr>
          <a:lstStyle/>
          <a:p>
            <a:pPr>
              <a:buSzPts val="2400"/>
            </a:pPr>
            <a:endParaRPr lang="en-US" sz="3200" dirty="0">
              <a:solidFill>
                <a:srgbClr val="3A396D"/>
              </a:solidFill>
              <a:latin typeface="Kanit Medium" panose="020B0604020202020204" charset="-34"/>
              <a:ea typeface="Kanit SemiBold"/>
              <a:cs typeface="Kanit Medium" panose="020B0604020202020204" charset="-34"/>
              <a:sym typeface="Kanit SemiBold"/>
            </a:endParaRPr>
          </a:p>
        </p:txBody>
      </p:sp>
      <p:sp>
        <p:nvSpPr>
          <p:cNvPr id="22" name="Rectangle 21">
            <a:extLst>
              <a:ext uri="{FF2B5EF4-FFF2-40B4-BE49-F238E27FC236}">
                <a16:creationId xmlns:a16="http://schemas.microsoft.com/office/drawing/2014/main" id="{9CEC7B32-9660-DAD5-1996-C8D0835BEF45}"/>
              </a:ext>
            </a:extLst>
          </p:cNvPr>
          <p:cNvSpPr/>
          <p:nvPr/>
        </p:nvSpPr>
        <p:spPr>
          <a:xfrm>
            <a:off x="4685025" y="9632186"/>
            <a:ext cx="995036" cy="318317"/>
          </a:xfrm>
          <a:prstGeom prst="rect">
            <a:avLst/>
          </a:prstGeom>
          <a:solidFill>
            <a:srgbClr val="D9D9D9"/>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4" name="Google Shape;697;p15">
            <a:extLst>
              <a:ext uri="{FF2B5EF4-FFF2-40B4-BE49-F238E27FC236}">
                <a16:creationId xmlns:a16="http://schemas.microsoft.com/office/drawing/2014/main" id="{FE73D78B-4C4C-8C7C-2486-82D6179F4A91}"/>
              </a:ext>
            </a:extLst>
          </p:cNvPr>
          <p:cNvSpPr txBox="1"/>
          <p:nvPr/>
        </p:nvSpPr>
        <p:spPr>
          <a:xfrm>
            <a:off x="7681213" y="6595962"/>
            <a:ext cx="1810172" cy="430857"/>
          </a:xfrm>
          <a:prstGeom prst="rect">
            <a:avLst/>
          </a:prstGeom>
          <a:noFill/>
          <a:ln>
            <a:noFill/>
          </a:ln>
        </p:spPr>
        <p:txBody>
          <a:bodyPr spcFirstLastPara="1" wrap="square" lIns="91425" tIns="91425" rIns="91425" bIns="91425" anchor="t" anchorCtr="0">
            <a:spAutoFit/>
          </a:bodyPr>
          <a:lstStyle/>
          <a:p>
            <a:pPr lvl="0">
              <a:buSzPts val="2400"/>
            </a:pPr>
            <a:r>
              <a:rPr lang="en-CA" sz="1600" dirty="0">
                <a:solidFill>
                  <a:schemeClr val="bg1">
                    <a:lumMod val="65000"/>
                  </a:schemeClr>
                </a:solidFill>
                <a:latin typeface="+mn-lt"/>
              </a:rPr>
              <a:t>BLACK SEA</a:t>
            </a:r>
            <a:endParaRPr lang="en-US" dirty="0">
              <a:solidFill>
                <a:schemeClr val="bg1">
                  <a:lumMod val="65000"/>
                </a:schemeClr>
              </a:solidFill>
              <a:latin typeface="+mn-lt"/>
              <a:ea typeface="Kanit Medium"/>
              <a:cs typeface="Kanit Medium"/>
              <a:sym typeface="Kanit Medium"/>
            </a:endParaRPr>
          </a:p>
        </p:txBody>
      </p:sp>
      <p:sp>
        <p:nvSpPr>
          <p:cNvPr id="57" name="Speech Bubble: Rectangle with Corners Rounded 8">
            <a:extLst>
              <a:ext uri="{FF2B5EF4-FFF2-40B4-BE49-F238E27FC236}">
                <a16:creationId xmlns:a16="http://schemas.microsoft.com/office/drawing/2014/main" id="{AC3DE6E6-EF25-4F52-9688-48852D4A61F1}"/>
              </a:ext>
            </a:extLst>
          </p:cNvPr>
          <p:cNvSpPr/>
          <p:nvPr/>
        </p:nvSpPr>
        <p:spPr>
          <a:xfrm rot="16200000">
            <a:off x="1836369" y="1242543"/>
            <a:ext cx="1314733" cy="3208499"/>
          </a:xfrm>
          <a:prstGeom prst="wedgeRoundRectCallout">
            <a:avLst>
              <a:gd name="adj1" fmla="val -48350"/>
              <a:gd name="adj2" fmla="val 104494"/>
              <a:gd name="adj3" fmla="val 16667"/>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r>
              <a:rPr lang="en-CA" sz="1500" b="1" cap="all" dirty="0" err="1">
                <a:solidFill>
                  <a:schemeClr val="bg2"/>
                </a:solidFill>
              </a:rPr>
              <a:t>Midia</a:t>
            </a:r>
            <a:r>
              <a:rPr lang="en-CA" sz="1500" b="1" cap="all" dirty="0">
                <a:solidFill>
                  <a:schemeClr val="bg2"/>
                </a:solidFill>
              </a:rPr>
              <a:t> Gas</a:t>
            </a:r>
            <a:r>
              <a:rPr lang="uk-UA" sz="1500" b="1" cap="all" dirty="0">
                <a:solidFill>
                  <a:schemeClr val="bg2"/>
                </a:solidFill>
              </a:rPr>
              <a:t> </a:t>
            </a:r>
            <a:r>
              <a:rPr lang="en-CA" sz="1500" b="1" cap="all" dirty="0">
                <a:solidFill>
                  <a:schemeClr val="bg2"/>
                </a:solidFill>
              </a:rPr>
              <a:t>Development</a:t>
            </a:r>
            <a:endParaRPr lang="uk-UA" sz="1500" b="1" cap="all" dirty="0">
              <a:solidFill>
                <a:schemeClr val="bg2"/>
              </a:solidFill>
            </a:endParaRPr>
          </a:p>
          <a:p>
            <a:r>
              <a:rPr lang="en-CA" sz="1500" b="1" cap="all" dirty="0">
                <a:solidFill>
                  <a:schemeClr val="bg2"/>
                </a:solidFill>
              </a:rPr>
              <a:t>(Romania)</a:t>
            </a:r>
          </a:p>
          <a:p>
            <a:r>
              <a:rPr lang="en-CA" sz="1200" b="1" dirty="0">
                <a:solidFill>
                  <a:schemeClr val="bg2"/>
                </a:solidFill>
              </a:rPr>
              <a:t>Owner:</a:t>
            </a:r>
            <a:r>
              <a:rPr lang="en-CA" sz="1200" dirty="0">
                <a:solidFill>
                  <a:schemeClr val="bg2"/>
                </a:solidFill>
              </a:rPr>
              <a:t>  BSOG (70%),</a:t>
            </a:r>
            <a:endParaRPr lang="uk-UA" sz="1200" dirty="0">
              <a:solidFill>
                <a:schemeClr val="bg2"/>
              </a:solidFill>
            </a:endParaRPr>
          </a:p>
          <a:p>
            <a:r>
              <a:rPr lang="en-CA" sz="1200" dirty="0">
                <a:solidFill>
                  <a:schemeClr val="bg2"/>
                </a:solidFill>
              </a:rPr>
              <a:t>Petro Ventures (20%),</a:t>
            </a:r>
            <a:endParaRPr lang="uk-UA" sz="1200" dirty="0">
              <a:solidFill>
                <a:schemeClr val="bg2"/>
              </a:solidFill>
            </a:endParaRPr>
          </a:p>
          <a:p>
            <a:r>
              <a:rPr lang="en-CA" sz="1200" dirty="0">
                <a:solidFill>
                  <a:schemeClr val="bg2"/>
                </a:solidFill>
              </a:rPr>
              <a:t>Gas Plus (10%)</a:t>
            </a:r>
          </a:p>
        </p:txBody>
      </p:sp>
      <p:sp>
        <p:nvSpPr>
          <p:cNvPr id="60" name="Speech Bubble: Rectangle with Corners Rounded 27">
            <a:extLst>
              <a:ext uri="{FF2B5EF4-FFF2-40B4-BE49-F238E27FC236}">
                <a16:creationId xmlns:a16="http://schemas.microsoft.com/office/drawing/2014/main" id="{987C2667-72CC-E5CA-AA97-F4007F21CAFC}"/>
              </a:ext>
            </a:extLst>
          </p:cNvPr>
          <p:cNvSpPr/>
          <p:nvPr/>
        </p:nvSpPr>
        <p:spPr>
          <a:xfrm rot="16200000">
            <a:off x="1028051" y="3934858"/>
            <a:ext cx="1222145" cy="2634010"/>
          </a:xfrm>
          <a:prstGeom prst="wedgeRoundRectCallout">
            <a:avLst>
              <a:gd name="adj1" fmla="val -15844"/>
              <a:gd name="adj2" fmla="val 77272"/>
              <a:gd name="adj3" fmla="val 16667"/>
            </a:avLst>
          </a:prstGeom>
          <a:solidFill>
            <a:schemeClr val="bg1">
              <a:lumMod val="9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r>
              <a:rPr lang="en-CA" sz="1500" b="1" cap="all" dirty="0">
                <a:solidFill>
                  <a:schemeClr val="bg2"/>
                </a:solidFill>
              </a:rPr>
              <a:t>Galata Gas field</a:t>
            </a:r>
          </a:p>
          <a:p>
            <a:r>
              <a:rPr lang="en-CA" sz="1500" b="1" cap="all" dirty="0">
                <a:solidFill>
                  <a:schemeClr val="bg2"/>
                </a:solidFill>
              </a:rPr>
              <a:t>(BULGARIA)</a:t>
            </a:r>
          </a:p>
          <a:p>
            <a:r>
              <a:rPr lang="en-CA" sz="1200" b="1" dirty="0">
                <a:solidFill>
                  <a:schemeClr val="bg2"/>
                </a:solidFill>
              </a:rPr>
              <a:t>Owner:</a:t>
            </a:r>
            <a:r>
              <a:rPr lang="en-CA" sz="1200" dirty="0">
                <a:solidFill>
                  <a:schemeClr val="bg2"/>
                </a:solidFill>
              </a:rPr>
              <a:t> </a:t>
            </a:r>
            <a:r>
              <a:rPr lang="en-CA" sz="1200" dirty="0" err="1">
                <a:solidFill>
                  <a:schemeClr val="bg2"/>
                </a:solidFill>
              </a:rPr>
              <a:t>Petroceltic</a:t>
            </a:r>
            <a:r>
              <a:rPr lang="en-CA" sz="1200" dirty="0">
                <a:solidFill>
                  <a:schemeClr val="bg2"/>
                </a:solidFill>
              </a:rPr>
              <a:t>  (100%)</a:t>
            </a:r>
          </a:p>
          <a:p>
            <a:r>
              <a:rPr lang="en-CA" sz="1600" b="1" dirty="0">
                <a:solidFill>
                  <a:schemeClr val="bg2"/>
                </a:solidFill>
              </a:rPr>
              <a:t>Reserves:</a:t>
            </a:r>
            <a:r>
              <a:rPr lang="en-CA" sz="1600" dirty="0">
                <a:solidFill>
                  <a:schemeClr val="bg2"/>
                </a:solidFill>
              </a:rPr>
              <a:t> 81 BCF</a:t>
            </a:r>
            <a:r>
              <a:rPr lang="en-CA" sz="1200" baseline="30000" dirty="0">
                <a:solidFill>
                  <a:schemeClr val="bg2"/>
                </a:solidFill>
              </a:rPr>
              <a:t>(4)</a:t>
            </a:r>
          </a:p>
        </p:txBody>
      </p:sp>
      <p:sp>
        <p:nvSpPr>
          <p:cNvPr id="61" name="Google Shape;697;p15">
            <a:extLst>
              <a:ext uri="{FF2B5EF4-FFF2-40B4-BE49-F238E27FC236}">
                <a16:creationId xmlns:a16="http://schemas.microsoft.com/office/drawing/2014/main" id="{B4F798DD-FAF9-8FE7-16CC-51B2695B49E6}"/>
              </a:ext>
            </a:extLst>
          </p:cNvPr>
          <p:cNvSpPr txBox="1"/>
          <p:nvPr/>
        </p:nvSpPr>
        <p:spPr>
          <a:xfrm>
            <a:off x="2691692" y="3612209"/>
            <a:ext cx="1167752" cy="400079"/>
          </a:xfrm>
          <a:prstGeom prst="rect">
            <a:avLst/>
          </a:prstGeom>
          <a:noFill/>
          <a:ln>
            <a:noFill/>
          </a:ln>
        </p:spPr>
        <p:txBody>
          <a:bodyPr spcFirstLastPara="1" wrap="square" lIns="91425" tIns="91425" rIns="91425" bIns="91425" anchor="t" anchorCtr="0">
            <a:spAutoFit/>
          </a:bodyPr>
          <a:lstStyle/>
          <a:p>
            <a:pPr lvl="0">
              <a:buSzPts val="2400"/>
            </a:pPr>
            <a:r>
              <a:rPr lang="en-US" dirty="0">
                <a:solidFill>
                  <a:schemeClr val="bg1">
                    <a:lumMod val="50000"/>
                  </a:schemeClr>
                </a:solidFill>
              </a:rPr>
              <a:t>ROMANIA</a:t>
            </a:r>
            <a:endParaRPr lang="en-US" sz="1200" dirty="0">
              <a:solidFill>
                <a:schemeClr val="bg1">
                  <a:lumMod val="50000"/>
                </a:schemeClr>
              </a:solidFill>
              <a:latin typeface="Kanit Medium"/>
              <a:ea typeface="Kanit Medium"/>
              <a:cs typeface="Kanit Medium"/>
              <a:sym typeface="Kanit Medium"/>
            </a:endParaRPr>
          </a:p>
        </p:txBody>
      </p:sp>
      <p:sp>
        <p:nvSpPr>
          <p:cNvPr id="64" name="Google Shape;697;p15">
            <a:extLst>
              <a:ext uri="{FF2B5EF4-FFF2-40B4-BE49-F238E27FC236}">
                <a16:creationId xmlns:a16="http://schemas.microsoft.com/office/drawing/2014/main" id="{A3DCCE76-4722-AC8F-7E35-EBC6B126A17C}"/>
              </a:ext>
            </a:extLst>
          </p:cNvPr>
          <p:cNvSpPr txBox="1"/>
          <p:nvPr/>
        </p:nvSpPr>
        <p:spPr>
          <a:xfrm>
            <a:off x="972371" y="6628352"/>
            <a:ext cx="1941454" cy="400079"/>
          </a:xfrm>
          <a:prstGeom prst="rect">
            <a:avLst/>
          </a:prstGeom>
          <a:noFill/>
          <a:ln>
            <a:noFill/>
          </a:ln>
        </p:spPr>
        <p:txBody>
          <a:bodyPr spcFirstLastPara="1" wrap="square" lIns="91425" tIns="91425" rIns="91425" bIns="91425" anchor="t" anchorCtr="0">
            <a:spAutoFit/>
          </a:bodyPr>
          <a:lstStyle/>
          <a:p>
            <a:pPr lvl="0">
              <a:buSzPts val="2400"/>
            </a:pPr>
            <a:r>
              <a:rPr lang="en-US" dirty="0">
                <a:solidFill>
                  <a:schemeClr val="bg1">
                    <a:lumMod val="50000"/>
                  </a:schemeClr>
                </a:solidFill>
              </a:rPr>
              <a:t>BULGARIA</a:t>
            </a:r>
            <a:endParaRPr lang="en-US" sz="1200" dirty="0">
              <a:solidFill>
                <a:schemeClr val="bg1">
                  <a:lumMod val="50000"/>
                </a:schemeClr>
              </a:solidFill>
              <a:latin typeface="Kanit Medium"/>
              <a:ea typeface="Kanit Medium"/>
              <a:cs typeface="Kanit Medium"/>
              <a:sym typeface="Kanit Medium"/>
            </a:endParaRPr>
          </a:p>
        </p:txBody>
      </p:sp>
      <p:sp>
        <p:nvSpPr>
          <p:cNvPr id="65" name="Google Shape;697;p15">
            <a:extLst>
              <a:ext uri="{FF2B5EF4-FFF2-40B4-BE49-F238E27FC236}">
                <a16:creationId xmlns:a16="http://schemas.microsoft.com/office/drawing/2014/main" id="{693E99AE-4BC8-75D1-D483-711191FF9EA8}"/>
              </a:ext>
            </a:extLst>
          </p:cNvPr>
          <p:cNvSpPr txBox="1"/>
          <p:nvPr/>
        </p:nvSpPr>
        <p:spPr>
          <a:xfrm>
            <a:off x="8257619" y="9418201"/>
            <a:ext cx="1941454" cy="400079"/>
          </a:xfrm>
          <a:prstGeom prst="rect">
            <a:avLst/>
          </a:prstGeom>
          <a:noFill/>
          <a:ln>
            <a:noFill/>
          </a:ln>
        </p:spPr>
        <p:txBody>
          <a:bodyPr spcFirstLastPara="1" wrap="square" lIns="91425" tIns="91425" rIns="91425" bIns="91425" anchor="t" anchorCtr="0">
            <a:spAutoFit/>
          </a:bodyPr>
          <a:lstStyle/>
          <a:p>
            <a:pPr lvl="0">
              <a:buSzPts val="2400"/>
            </a:pPr>
            <a:r>
              <a:rPr lang="en-US" dirty="0">
                <a:solidFill>
                  <a:schemeClr val="bg1">
                    <a:lumMod val="50000"/>
                  </a:schemeClr>
                </a:solidFill>
              </a:rPr>
              <a:t>TURKEY</a:t>
            </a:r>
            <a:endParaRPr lang="en-US" sz="1200" dirty="0">
              <a:solidFill>
                <a:schemeClr val="bg1">
                  <a:lumMod val="50000"/>
                </a:schemeClr>
              </a:solidFill>
              <a:latin typeface="Kanit Medium"/>
              <a:ea typeface="Kanit Medium"/>
              <a:cs typeface="Kanit Medium"/>
              <a:sym typeface="Kanit Medium"/>
            </a:endParaRPr>
          </a:p>
        </p:txBody>
      </p:sp>
      <p:sp>
        <p:nvSpPr>
          <p:cNvPr id="67" name="Speech Bubble: Rectangle with Corners Rounded 12">
            <a:extLst>
              <a:ext uri="{FF2B5EF4-FFF2-40B4-BE49-F238E27FC236}">
                <a16:creationId xmlns:a16="http://schemas.microsoft.com/office/drawing/2014/main" id="{147F1BA9-FB5E-5740-203B-FC13204F1646}"/>
              </a:ext>
            </a:extLst>
          </p:cNvPr>
          <p:cNvSpPr/>
          <p:nvPr/>
        </p:nvSpPr>
        <p:spPr>
          <a:xfrm rot="16200000">
            <a:off x="3000653" y="7363597"/>
            <a:ext cx="1079426" cy="3428474"/>
          </a:xfrm>
          <a:prstGeom prst="wedgeRoundRectCallout">
            <a:avLst>
              <a:gd name="adj1" fmla="val -44571"/>
              <a:gd name="adj2" fmla="val 115382"/>
              <a:gd name="adj3" fmla="val 16667"/>
            </a:avLst>
          </a:prstGeom>
          <a:solidFill>
            <a:schemeClr val="accent3">
              <a:lumMod val="40000"/>
              <a:lumOff val="60000"/>
            </a:schemeClr>
          </a:solidFill>
          <a:ln>
            <a:solidFill>
              <a:srgbClr val="E84B48"/>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endParaRPr lang="en-CA" sz="1500" b="1" cap="all" dirty="0">
              <a:solidFill>
                <a:schemeClr val="bg2"/>
              </a:solidFill>
            </a:endParaRPr>
          </a:p>
          <a:p>
            <a:r>
              <a:rPr lang="en-CA" sz="1500" b="1" cap="all" dirty="0">
                <a:solidFill>
                  <a:schemeClr val="bg2"/>
                </a:solidFill>
              </a:rPr>
              <a:t>SASB GAS FIELD </a:t>
            </a:r>
          </a:p>
          <a:p>
            <a:r>
              <a:rPr lang="en-CA" sz="1500" b="1" cap="all" dirty="0">
                <a:solidFill>
                  <a:schemeClr val="bg2"/>
                </a:solidFill>
              </a:rPr>
              <a:t>(TURKEY)</a:t>
            </a:r>
          </a:p>
          <a:p>
            <a:r>
              <a:rPr lang="en-CA" sz="1200" b="1" dirty="0">
                <a:solidFill>
                  <a:schemeClr val="bg2"/>
                </a:solidFill>
              </a:rPr>
              <a:t>Owner:</a:t>
            </a:r>
            <a:r>
              <a:rPr lang="en-CA" sz="1200" dirty="0">
                <a:solidFill>
                  <a:schemeClr val="bg2"/>
                </a:solidFill>
              </a:rPr>
              <a:t> Trillion Energy (49%), TPAO (51%)</a:t>
            </a:r>
          </a:p>
          <a:p>
            <a:r>
              <a:rPr lang="en-CA" sz="1600" dirty="0">
                <a:solidFill>
                  <a:schemeClr val="bg2"/>
                </a:solidFill>
              </a:rPr>
              <a:t>OGIP: 323.3 BCF</a:t>
            </a:r>
            <a:r>
              <a:rPr lang="en-CA" sz="1600" baseline="30000" dirty="0">
                <a:solidFill>
                  <a:schemeClr val="bg2"/>
                </a:solidFill>
              </a:rPr>
              <a:t>(5)</a:t>
            </a:r>
          </a:p>
          <a:p>
            <a:endParaRPr lang="en-CA" sz="1200" b="1" cap="all" dirty="0">
              <a:solidFill>
                <a:schemeClr val="bg2"/>
              </a:solidFill>
            </a:endParaRPr>
          </a:p>
        </p:txBody>
      </p:sp>
      <p:sp>
        <p:nvSpPr>
          <p:cNvPr id="68" name="Speech Bubble: Rectangle with Corners Rounded 7">
            <a:extLst>
              <a:ext uri="{FF2B5EF4-FFF2-40B4-BE49-F238E27FC236}">
                <a16:creationId xmlns:a16="http://schemas.microsoft.com/office/drawing/2014/main" id="{3A45F8B3-6769-EAE1-B17B-9DE8F19855BD}"/>
              </a:ext>
            </a:extLst>
          </p:cNvPr>
          <p:cNvSpPr/>
          <p:nvPr/>
        </p:nvSpPr>
        <p:spPr>
          <a:xfrm rot="16200000">
            <a:off x="10608862" y="4337154"/>
            <a:ext cx="1233494" cy="2990153"/>
          </a:xfrm>
          <a:prstGeom prst="wedgeRoundRectCallout">
            <a:avLst>
              <a:gd name="adj1" fmla="val 80140"/>
              <a:gd name="adj2" fmla="val -127468"/>
              <a:gd name="adj3" fmla="val 16667"/>
            </a:avLst>
          </a:prstGeom>
          <a:solidFill>
            <a:schemeClr val="bg1">
              <a:lumMod val="9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endParaRPr lang="en-CA" sz="1500" b="1" cap="all" dirty="0">
              <a:solidFill>
                <a:schemeClr val="bg2"/>
              </a:solidFill>
            </a:endParaRPr>
          </a:p>
          <a:p>
            <a:r>
              <a:rPr lang="en-CA" sz="1500" b="1" cap="all" dirty="0">
                <a:solidFill>
                  <a:schemeClr val="bg2"/>
                </a:solidFill>
              </a:rPr>
              <a:t>NEPTUN DEEP GAS FIELD</a:t>
            </a:r>
            <a:br>
              <a:rPr lang="en-CA" sz="1500" b="1" cap="all" dirty="0">
                <a:solidFill>
                  <a:schemeClr val="bg2"/>
                </a:solidFill>
              </a:rPr>
            </a:br>
            <a:r>
              <a:rPr lang="en-CA" sz="1500" b="1" cap="all" dirty="0">
                <a:solidFill>
                  <a:schemeClr val="bg2"/>
                </a:solidFill>
              </a:rPr>
              <a:t>(Romania)</a:t>
            </a:r>
          </a:p>
          <a:p>
            <a:r>
              <a:rPr lang="en-CA" sz="1200" b="1" dirty="0">
                <a:solidFill>
                  <a:schemeClr val="bg2"/>
                </a:solidFill>
              </a:rPr>
              <a:t>Owner:</a:t>
            </a:r>
            <a:r>
              <a:rPr lang="en-CA" sz="1200" dirty="0">
                <a:solidFill>
                  <a:schemeClr val="bg2"/>
                </a:solidFill>
              </a:rPr>
              <a:t> </a:t>
            </a:r>
          </a:p>
          <a:p>
            <a:r>
              <a:rPr lang="en-CA" sz="1200" dirty="0">
                <a:solidFill>
                  <a:schemeClr val="bg2"/>
                </a:solidFill>
              </a:rPr>
              <a:t>OMV </a:t>
            </a:r>
            <a:r>
              <a:rPr lang="en-CA" sz="1200" dirty="0" err="1">
                <a:solidFill>
                  <a:schemeClr val="bg2"/>
                </a:solidFill>
              </a:rPr>
              <a:t>Petrom</a:t>
            </a:r>
            <a:r>
              <a:rPr lang="en-CA" sz="1200" dirty="0">
                <a:solidFill>
                  <a:schemeClr val="bg2"/>
                </a:solidFill>
              </a:rPr>
              <a:t> (50%), </a:t>
            </a:r>
            <a:r>
              <a:rPr lang="en-CA" sz="1200" dirty="0" err="1">
                <a:solidFill>
                  <a:schemeClr val="bg2"/>
                </a:solidFill>
              </a:rPr>
              <a:t>Romgaz</a:t>
            </a:r>
            <a:r>
              <a:rPr lang="en-CA" sz="1200" dirty="0">
                <a:solidFill>
                  <a:schemeClr val="bg2"/>
                </a:solidFill>
              </a:rPr>
              <a:t> (50%)</a:t>
            </a:r>
          </a:p>
          <a:p>
            <a:endParaRPr lang="en-CA" sz="1200" b="1" cap="all" dirty="0">
              <a:solidFill>
                <a:schemeClr val="bg2"/>
              </a:solidFill>
            </a:endParaRPr>
          </a:p>
        </p:txBody>
      </p:sp>
      <p:sp>
        <p:nvSpPr>
          <p:cNvPr id="71" name="Speech Bubble: Rectangle with Corners Rounded 11">
            <a:extLst>
              <a:ext uri="{FF2B5EF4-FFF2-40B4-BE49-F238E27FC236}">
                <a16:creationId xmlns:a16="http://schemas.microsoft.com/office/drawing/2014/main" id="{05D06052-EEA0-46F3-05C1-579BA5D9AB98}"/>
              </a:ext>
            </a:extLst>
          </p:cNvPr>
          <p:cNvSpPr/>
          <p:nvPr/>
        </p:nvSpPr>
        <p:spPr>
          <a:xfrm rot="16200000">
            <a:off x="10127205" y="6159544"/>
            <a:ext cx="944896" cy="2383371"/>
          </a:xfrm>
          <a:prstGeom prst="wedgeRoundRectCallout">
            <a:avLst>
              <a:gd name="adj1" fmla="val -28635"/>
              <a:gd name="adj2" fmla="val -160340"/>
              <a:gd name="adj3" fmla="val 16667"/>
            </a:avLst>
          </a:prstGeom>
          <a:solidFill>
            <a:schemeClr val="bg1">
              <a:lumMod val="95000"/>
            </a:schemeClr>
          </a:solidFill>
          <a:ln>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endParaRPr lang="en-CA" sz="1500" b="1" cap="all" dirty="0">
              <a:solidFill>
                <a:schemeClr val="bg2"/>
              </a:solidFill>
            </a:endParaRPr>
          </a:p>
          <a:p>
            <a:r>
              <a:rPr lang="en-CA" sz="1500" b="1" cap="all" dirty="0" err="1">
                <a:solidFill>
                  <a:schemeClr val="bg2"/>
                </a:solidFill>
              </a:rPr>
              <a:t>Sakarya</a:t>
            </a:r>
            <a:r>
              <a:rPr lang="en-CA" sz="1500" b="1" cap="all" dirty="0">
                <a:solidFill>
                  <a:schemeClr val="bg2"/>
                </a:solidFill>
              </a:rPr>
              <a:t> GAS FIELD</a:t>
            </a:r>
          </a:p>
          <a:p>
            <a:r>
              <a:rPr lang="en-CA" sz="1500" b="1" cap="all" dirty="0">
                <a:solidFill>
                  <a:schemeClr val="bg2"/>
                </a:solidFill>
              </a:rPr>
              <a:t>(TURKEY)</a:t>
            </a:r>
          </a:p>
          <a:p>
            <a:r>
              <a:rPr lang="en-CA" sz="1200" b="1" dirty="0">
                <a:solidFill>
                  <a:schemeClr val="bg2"/>
                </a:solidFill>
              </a:rPr>
              <a:t>Owner:</a:t>
            </a:r>
            <a:r>
              <a:rPr lang="en-CA" sz="1200" dirty="0">
                <a:solidFill>
                  <a:schemeClr val="bg2"/>
                </a:solidFill>
              </a:rPr>
              <a:t> TPAO (100%)</a:t>
            </a:r>
          </a:p>
          <a:p>
            <a:endParaRPr lang="en-CA" sz="1200" b="1" cap="all" dirty="0">
              <a:solidFill>
                <a:schemeClr val="bg2"/>
              </a:solidFill>
            </a:endParaRPr>
          </a:p>
        </p:txBody>
      </p:sp>
      <p:sp>
        <p:nvSpPr>
          <p:cNvPr id="72" name="Oval 71">
            <a:extLst>
              <a:ext uri="{FF2B5EF4-FFF2-40B4-BE49-F238E27FC236}">
                <a16:creationId xmlns:a16="http://schemas.microsoft.com/office/drawing/2014/main" id="{DF9DDBA9-984A-3D2D-A79E-8CEFE2541620}"/>
              </a:ext>
            </a:extLst>
          </p:cNvPr>
          <p:cNvSpPr/>
          <p:nvPr/>
        </p:nvSpPr>
        <p:spPr>
          <a:xfrm>
            <a:off x="5634524" y="3314792"/>
            <a:ext cx="273620" cy="273620"/>
          </a:xfrm>
          <a:prstGeom prst="ellipse">
            <a:avLst/>
          </a:prstGeom>
          <a:solidFill>
            <a:srgbClr val="3A396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highlight>
                <a:srgbClr val="000000"/>
              </a:highlight>
            </a:endParaRPr>
          </a:p>
        </p:txBody>
      </p:sp>
      <p:sp>
        <p:nvSpPr>
          <p:cNvPr id="75" name="Google Shape;697;p15">
            <a:extLst>
              <a:ext uri="{FF2B5EF4-FFF2-40B4-BE49-F238E27FC236}">
                <a16:creationId xmlns:a16="http://schemas.microsoft.com/office/drawing/2014/main" id="{8A89864F-A95F-28A5-19FE-A7CABA0BD906}"/>
              </a:ext>
            </a:extLst>
          </p:cNvPr>
          <p:cNvSpPr txBox="1"/>
          <p:nvPr/>
        </p:nvSpPr>
        <p:spPr>
          <a:xfrm>
            <a:off x="7975441" y="4239286"/>
            <a:ext cx="3546977" cy="707856"/>
          </a:xfrm>
          <a:prstGeom prst="rect">
            <a:avLst/>
          </a:prstGeom>
          <a:noFill/>
          <a:ln>
            <a:noFill/>
          </a:ln>
        </p:spPr>
        <p:txBody>
          <a:bodyPr spcFirstLastPara="1" wrap="square" lIns="91425" tIns="91425" rIns="91425" bIns="91425" anchor="t" anchorCtr="0">
            <a:spAutoFit/>
          </a:bodyPr>
          <a:lstStyle/>
          <a:p>
            <a:pPr lvl="0">
              <a:buSzPts val="2400"/>
            </a:pPr>
            <a:r>
              <a:rPr lang="en-US" sz="1800" b="1" dirty="0">
                <a:solidFill>
                  <a:schemeClr val="bg2"/>
                </a:solidFill>
                <a:latin typeface="+mj-lt"/>
                <a:ea typeface="Kanit Medium"/>
                <a:cs typeface="Kanit Medium"/>
                <a:sym typeface="Kanit Medium"/>
              </a:rPr>
              <a:t>DOMINO</a:t>
            </a:r>
            <a:r>
              <a:rPr lang="en-US" sz="1600" dirty="0">
                <a:solidFill>
                  <a:schemeClr val="bg2"/>
                </a:solidFill>
                <a:latin typeface="+mj-lt"/>
                <a:ea typeface="Kanit Medium"/>
                <a:cs typeface="Kanit Medium"/>
                <a:sym typeface="Kanit Medium"/>
              </a:rPr>
              <a:t>  </a:t>
            </a:r>
          </a:p>
          <a:p>
            <a:r>
              <a:rPr lang="en-CA" sz="1600" dirty="0">
                <a:solidFill>
                  <a:schemeClr val="bg2"/>
                </a:solidFill>
                <a:latin typeface="+mj-lt"/>
              </a:rPr>
              <a:t>Reserves: Est. 4 TCF</a:t>
            </a:r>
            <a:r>
              <a:rPr lang="en-CA" sz="1800" baseline="30000" dirty="0">
                <a:solidFill>
                  <a:schemeClr val="bg2"/>
                </a:solidFill>
                <a:latin typeface="+mj-lt"/>
              </a:rPr>
              <a:t>(3)</a:t>
            </a:r>
          </a:p>
        </p:txBody>
      </p:sp>
      <p:sp>
        <p:nvSpPr>
          <p:cNvPr id="76" name="Google Shape;697;p15">
            <a:extLst>
              <a:ext uri="{FF2B5EF4-FFF2-40B4-BE49-F238E27FC236}">
                <a16:creationId xmlns:a16="http://schemas.microsoft.com/office/drawing/2014/main" id="{0C611DB5-B856-5456-F831-772265EFCF23}"/>
              </a:ext>
            </a:extLst>
          </p:cNvPr>
          <p:cNvSpPr txBox="1"/>
          <p:nvPr/>
        </p:nvSpPr>
        <p:spPr>
          <a:xfrm>
            <a:off x="5643246" y="5306273"/>
            <a:ext cx="3349924" cy="984855"/>
          </a:xfrm>
          <a:prstGeom prst="rect">
            <a:avLst/>
          </a:prstGeom>
          <a:noFill/>
          <a:ln>
            <a:noFill/>
          </a:ln>
        </p:spPr>
        <p:txBody>
          <a:bodyPr spcFirstLastPara="1" wrap="square" lIns="91425" tIns="91425" rIns="91425" bIns="91425" anchor="t" anchorCtr="0">
            <a:spAutoFit/>
          </a:bodyPr>
          <a:lstStyle/>
          <a:p>
            <a:pPr lvl="0">
              <a:buSzPts val="2400"/>
            </a:pPr>
            <a:r>
              <a:rPr lang="en-US" sz="1800" b="1" dirty="0">
                <a:solidFill>
                  <a:schemeClr val="dk2"/>
                </a:solidFill>
                <a:latin typeface="+mj-lt"/>
                <a:ea typeface="Kanit Medium"/>
                <a:cs typeface="Kanit Medium"/>
                <a:sym typeface="Kanit Medium"/>
              </a:rPr>
              <a:t>PELICAN SOUTH</a:t>
            </a:r>
          </a:p>
          <a:p>
            <a:pPr>
              <a:buSzPts val="2400"/>
            </a:pPr>
            <a:r>
              <a:rPr lang="en-CA" sz="1600" dirty="0"/>
              <a:t>Reserves: Est. 700 – 900 BCF</a:t>
            </a:r>
            <a:r>
              <a:rPr lang="en-CA" sz="1600" baseline="30000" dirty="0"/>
              <a:t>(3)</a:t>
            </a:r>
          </a:p>
          <a:p>
            <a:pPr lvl="0">
              <a:buSzPts val="2400"/>
            </a:pPr>
            <a:endParaRPr lang="en-US" sz="1800" b="1" dirty="0">
              <a:solidFill>
                <a:schemeClr val="dk2"/>
              </a:solidFill>
              <a:latin typeface="+mj-lt"/>
              <a:ea typeface="Kanit Medium"/>
              <a:cs typeface="Kanit Medium"/>
              <a:sym typeface="Kanit Medium"/>
            </a:endParaRPr>
          </a:p>
        </p:txBody>
      </p:sp>
      <p:sp>
        <p:nvSpPr>
          <p:cNvPr id="77" name="Google Shape;697;p15">
            <a:extLst>
              <a:ext uri="{FF2B5EF4-FFF2-40B4-BE49-F238E27FC236}">
                <a16:creationId xmlns:a16="http://schemas.microsoft.com/office/drawing/2014/main" id="{583859E0-D55C-76FE-2AC9-2CBC613B507C}"/>
              </a:ext>
            </a:extLst>
          </p:cNvPr>
          <p:cNvSpPr txBox="1"/>
          <p:nvPr/>
        </p:nvSpPr>
        <p:spPr>
          <a:xfrm>
            <a:off x="4981223" y="1920944"/>
            <a:ext cx="1240315" cy="1200298"/>
          </a:xfrm>
          <a:prstGeom prst="rect">
            <a:avLst/>
          </a:prstGeom>
          <a:noFill/>
          <a:ln>
            <a:noFill/>
          </a:ln>
        </p:spPr>
        <p:txBody>
          <a:bodyPr spcFirstLastPara="1" wrap="square" lIns="91425" tIns="91425" rIns="91425" bIns="91425" anchor="t" anchorCtr="0">
            <a:spAutoFit/>
          </a:bodyPr>
          <a:lstStyle/>
          <a:p>
            <a:pPr lvl="0">
              <a:buSzPts val="2400"/>
            </a:pPr>
            <a:r>
              <a:rPr lang="en-US" sz="1800" b="1" dirty="0">
                <a:solidFill>
                  <a:schemeClr val="dk2"/>
                </a:solidFill>
                <a:latin typeface="+mj-lt"/>
                <a:ea typeface="Kanit Medium"/>
                <a:cs typeface="Kanit Medium"/>
                <a:sym typeface="Kanit Medium"/>
              </a:rPr>
              <a:t>ANA</a:t>
            </a:r>
          </a:p>
          <a:p>
            <a:pPr>
              <a:buSzPts val="2400"/>
            </a:pPr>
            <a:r>
              <a:rPr lang="en-CA" sz="1600" dirty="0">
                <a:latin typeface="+mj-lt"/>
              </a:rPr>
              <a:t>Reserves:</a:t>
            </a:r>
          </a:p>
          <a:p>
            <a:pPr>
              <a:buSzPts val="2400"/>
            </a:pPr>
            <a:r>
              <a:rPr lang="en-CA" sz="1600" dirty="0">
                <a:latin typeface="+mj-lt"/>
              </a:rPr>
              <a:t>226 BCF</a:t>
            </a:r>
            <a:r>
              <a:rPr lang="en-CA" sz="1600" baseline="30000" dirty="0">
                <a:latin typeface="+mj-lt"/>
              </a:rPr>
              <a:t>(1)</a:t>
            </a:r>
          </a:p>
          <a:p>
            <a:pPr lvl="0">
              <a:buSzPts val="2400"/>
            </a:pPr>
            <a:r>
              <a:rPr lang="en-US" sz="1600" dirty="0">
                <a:solidFill>
                  <a:schemeClr val="dk2"/>
                </a:solidFill>
                <a:latin typeface="+mj-lt"/>
                <a:ea typeface="Kanit Medium"/>
                <a:cs typeface="Kanit Medium"/>
                <a:sym typeface="Kanit Medium"/>
              </a:rPr>
              <a:t> </a:t>
            </a:r>
          </a:p>
        </p:txBody>
      </p:sp>
      <p:sp>
        <p:nvSpPr>
          <p:cNvPr id="78" name="Google Shape;697;p15">
            <a:extLst>
              <a:ext uri="{FF2B5EF4-FFF2-40B4-BE49-F238E27FC236}">
                <a16:creationId xmlns:a16="http://schemas.microsoft.com/office/drawing/2014/main" id="{36FFF42F-53B8-077F-33C9-18A6D3FA8288}"/>
              </a:ext>
            </a:extLst>
          </p:cNvPr>
          <p:cNvSpPr txBox="1"/>
          <p:nvPr/>
        </p:nvSpPr>
        <p:spPr>
          <a:xfrm>
            <a:off x="8328235" y="3576164"/>
            <a:ext cx="2746305" cy="707856"/>
          </a:xfrm>
          <a:prstGeom prst="rect">
            <a:avLst/>
          </a:prstGeom>
          <a:noFill/>
          <a:ln>
            <a:noFill/>
          </a:ln>
        </p:spPr>
        <p:txBody>
          <a:bodyPr spcFirstLastPara="1" wrap="square" lIns="91425" tIns="91425" rIns="91425" bIns="91425" anchor="t" anchorCtr="0">
            <a:spAutoFit/>
          </a:bodyPr>
          <a:lstStyle/>
          <a:p>
            <a:pPr lvl="0">
              <a:buSzPts val="2400"/>
            </a:pPr>
            <a:r>
              <a:rPr lang="en-US" sz="1800" b="1" dirty="0">
                <a:solidFill>
                  <a:schemeClr val="bg2"/>
                </a:solidFill>
                <a:latin typeface="+mj-lt"/>
                <a:ea typeface="Kanit Medium"/>
                <a:cs typeface="Kanit Medium"/>
                <a:sym typeface="Kanit Medium"/>
              </a:rPr>
              <a:t>LIRA-1X</a:t>
            </a:r>
            <a:r>
              <a:rPr lang="en-US" sz="1600" dirty="0">
                <a:solidFill>
                  <a:schemeClr val="bg2"/>
                </a:solidFill>
                <a:latin typeface="+mj-lt"/>
                <a:ea typeface="Kanit Medium"/>
                <a:cs typeface="Kanit Medium"/>
                <a:sym typeface="Kanit Medium"/>
              </a:rPr>
              <a:t>  </a:t>
            </a:r>
          </a:p>
          <a:p>
            <a:pPr>
              <a:buSzPts val="2400"/>
            </a:pPr>
            <a:r>
              <a:rPr lang="en-CA" sz="1600" dirty="0">
                <a:solidFill>
                  <a:schemeClr val="bg2"/>
                </a:solidFill>
                <a:latin typeface="+mj-lt"/>
              </a:rPr>
              <a:t>Reserves: Est. 1 TCF</a:t>
            </a:r>
            <a:r>
              <a:rPr lang="en-CA" sz="1600" baseline="30000" dirty="0">
                <a:solidFill>
                  <a:schemeClr val="bg2"/>
                </a:solidFill>
                <a:latin typeface="+mj-lt"/>
              </a:rPr>
              <a:t>(2)</a:t>
            </a:r>
          </a:p>
        </p:txBody>
      </p:sp>
      <p:sp>
        <p:nvSpPr>
          <p:cNvPr id="79" name="Oval 78">
            <a:extLst>
              <a:ext uri="{FF2B5EF4-FFF2-40B4-BE49-F238E27FC236}">
                <a16:creationId xmlns:a16="http://schemas.microsoft.com/office/drawing/2014/main" id="{23ECCE20-5A1F-1EDE-4950-886F6BBC9A8D}"/>
              </a:ext>
            </a:extLst>
          </p:cNvPr>
          <p:cNvSpPr/>
          <p:nvPr/>
        </p:nvSpPr>
        <p:spPr>
          <a:xfrm>
            <a:off x="7256929" y="3202931"/>
            <a:ext cx="273620" cy="273620"/>
          </a:xfrm>
          <a:prstGeom prst="ellipse">
            <a:avLst/>
          </a:prstGeom>
          <a:solidFill>
            <a:srgbClr val="3A396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highlight>
                <a:srgbClr val="000000"/>
              </a:highlight>
            </a:endParaRPr>
          </a:p>
        </p:txBody>
      </p:sp>
      <p:sp>
        <p:nvSpPr>
          <p:cNvPr id="80" name="Oval 79">
            <a:extLst>
              <a:ext uri="{FF2B5EF4-FFF2-40B4-BE49-F238E27FC236}">
                <a16:creationId xmlns:a16="http://schemas.microsoft.com/office/drawing/2014/main" id="{FF650579-5B12-3CBD-8891-BE6E4DF6EAEB}"/>
              </a:ext>
            </a:extLst>
          </p:cNvPr>
          <p:cNvSpPr/>
          <p:nvPr/>
        </p:nvSpPr>
        <p:spPr>
          <a:xfrm>
            <a:off x="7278560" y="4680988"/>
            <a:ext cx="273620" cy="273620"/>
          </a:xfrm>
          <a:prstGeom prst="ellipse">
            <a:avLst/>
          </a:prstGeom>
          <a:solidFill>
            <a:srgbClr val="3A396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highlight>
                <a:srgbClr val="000000"/>
              </a:highlight>
            </a:endParaRPr>
          </a:p>
        </p:txBody>
      </p:sp>
      <p:sp>
        <p:nvSpPr>
          <p:cNvPr id="81" name="Google Shape;697;p15">
            <a:extLst>
              <a:ext uri="{FF2B5EF4-FFF2-40B4-BE49-F238E27FC236}">
                <a16:creationId xmlns:a16="http://schemas.microsoft.com/office/drawing/2014/main" id="{870385AF-2146-5F1E-1FBE-7A510ED1153B}"/>
              </a:ext>
            </a:extLst>
          </p:cNvPr>
          <p:cNvSpPr txBox="1"/>
          <p:nvPr/>
        </p:nvSpPr>
        <p:spPr>
          <a:xfrm>
            <a:off x="3580938" y="6745582"/>
            <a:ext cx="1810172" cy="1200298"/>
          </a:xfrm>
          <a:prstGeom prst="rect">
            <a:avLst/>
          </a:prstGeom>
          <a:noFill/>
          <a:ln>
            <a:noFill/>
          </a:ln>
        </p:spPr>
        <p:txBody>
          <a:bodyPr spcFirstLastPara="1" wrap="square" lIns="91425" tIns="91425" rIns="91425" bIns="91425" anchor="t" anchorCtr="0">
            <a:spAutoFit/>
          </a:bodyPr>
          <a:lstStyle/>
          <a:p>
            <a:pPr lvl="0">
              <a:buSzPts val="2400"/>
            </a:pPr>
            <a:r>
              <a:rPr lang="en-US" sz="1800" b="1" dirty="0">
                <a:solidFill>
                  <a:schemeClr val="bg2"/>
                </a:solidFill>
                <a:latin typeface="+mj-lt"/>
                <a:ea typeface="Kanit Medium"/>
                <a:cs typeface="Kanit Medium"/>
                <a:sym typeface="Kanit Medium"/>
              </a:rPr>
              <a:t>SAKARYA</a:t>
            </a:r>
          </a:p>
          <a:p>
            <a:pPr>
              <a:buSzPts val="2400"/>
            </a:pPr>
            <a:r>
              <a:rPr lang="en-CA" sz="1600" dirty="0">
                <a:solidFill>
                  <a:schemeClr val="bg2"/>
                </a:solidFill>
                <a:latin typeface="+mj-lt"/>
              </a:rPr>
              <a:t>Reserves: Est. 10 - 23 TCF</a:t>
            </a:r>
            <a:r>
              <a:rPr lang="en-CA" sz="1600" baseline="30000" dirty="0">
                <a:solidFill>
                  <a:schemeClr val="bg2"/>
                </a:solidFill>
                <a:latin typeface="+mj-lt"/>
              </a:rPr>
              <a:t>(6)</a:t>
            </a:r>
          </a:p>
          <a:p>
            <a:pPr lvl="0">
              <a:buSzPts val="2400"/>
            </a:pPr>
            <a:r>
              <a:rPr lang="en-US" sz="1600" dirty="0">
                <a:solidFill>
                  <a:schemeClr val="dk2"/>
                </a:solidFill>
                <a:latin typeface="+mj-lt"/>
                <a:ea typeface="Kanit Medium"/>
                <a:cs typeface="Kanit Medium"/>
                <a:sym typeface="Kanit Medium"/>
              </a:rPr>
              <a:t> </a:t>
            </a:r>
          </a:p>
        </p:txBody>
      </p:sp>
      <p:sp>
        <p:nvSpPr>
          <p:cNvPr id="82" name="Google Shape;697;p15">
            <a:extLst>
              <a:ext uri="{FF2B5EF4-FFF2-40B4-BE49-F238E27FC236}">
                <a16:creationId xmlns:a16="http://schemas.microsoft.com/office/drawing/2014/main" id="{BC88B4DC-13DC-F817-5AAD-915910F3CC7B}"/>
              </a:ext>
            </a:extLst>
          </p:cNvPr>
          <p:cNvSpPr txBox="1"/>
          <p:nvPr/>
        </p:nvSpPr>
        <p:spPr>
          <a:xfrm>
            <a:off x="5782702" y="1541935"/>
            <a:ext cx="2545533" cy="707856"/>
          </a:xfrm>
          <a:prstGeom prst="rect">
            <a:avLst/>
          </a:prstGeom>
          <a:noFill/>
          <a:ln>
            <a:noFill/>
          </a:ln>
        </p:spPr>
        <p:txBody>
          <a:bodyPr spcFirstLastPara="1" wrap="square" lIns="91425" tIns="91425" rIns="91425" bIns="91425" anchor="t" anchorCtr="0">
            <a:spAutoFit/>
          </a:bodyPr>
          <a:lstStyle/>
          <a:p>
            <a:pPr lvl="0">
              <a:buSzPts val="2400"/>
            </a:pPr>
            <a:r>
              <a:rPr lang="en-US" sz="1800" b="1" dirty="0">
                <a:solidFill>
                  <a:schemeClr val="bg2"/>
                </a:solidFill>
                <a:latin typeface="+mj-lt"/>
                <a:ea typeface="Kanit Medium"/>
                <a:cs typeface="Kanit Medium"/>
                <a:sym typeface="Kanit Medium"/>
              </a:rPr>
              <a:t>DOINA</a:t>
            </a:r>
            <a:r>
              <a:rPr lang="en-US" sz="1600" dirty="0">
                <a:solidFill>
                  <a:schemeClr val="bg2"/>
                </a:solidFill>
                <a:latin typeface="+mj-lt"/>
                <a:ea typeface="Kanit Medium"/>
                <a:cs typeface="Kanit Medium"/>
                <a:sym typeface="Kanit Medium"/>
              </a:rPr>
              <a:t>  </a:t>
            </a:r>
          </a:p>
          <a:p>
            <a:r>
              <a:rPr lang="en-CA" sz="1600" dirty="0">
                <a:solidFill>
                  <a:schemeClr val="bg2"/>
                </a:solidFill>
                <a:latin typeface="+mj-lt"/>
              </a:rPr>
              <a:t>Reserves: </a:t>
            </a:r>
            <a:r>
              <a:rPr lang="en-CA" sz="1600" dirty="0"/>
              <a:t>56 BCF</a:t>
            </a:r>
            <a:r>
              <a:rPr lang="en-CA" sz="1600" baseline="30000" dirty="0"/>
              <a:t>(1)</a:t>
            </a:r>
            <a:endParaRPr lang="en-CA" sz="1600" baseline="30000" dirty="0">
              <a:solidFill>
                <a:schemeClr val="bg2"/>
              </a:solidFill>
              <a:latin typeface="+mj-lt"/>
            </a:endParaRPr>
          </a:p>
        </p:txBody>
      </p:sp>
      <p:sp>
        <p:nvSpPr>
          <p:cNvPr id="95" name="Oval 94">
            <a:extLst>
              <a:ext uri="{FF2B5EF4-FFF2-40B4-BE49-F238E27FC236}">
                <a16:creationId xmlns:a16="http://schemas.microsoft.com/office/drawing/2014/main" id="{09560934-41CB-0777-8469-F06621B92BAD}"/>
              </a:ext>
            </a:extLst>
          </p:cNvPr>
          <p:cNvSpPr/>
          <p:nvPr/>
        </p:nvSpPr>
        <p:spPr>
          <a:xfrm>
            <a:off x="3585824" y="5298500"/>
            <a:ext cx="273620" cy="273620"/>
          </a:xfrm>
          <a:prstGeom prst="ellipse">
            <a:avLst/>
          </a:prstGeom>
          <a:solidFill>
            <a:srgbClr val="3A396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highlight>
                <a:srgbClr val="000000"/>
              </a:highlight>
            </a:endParaRPr>
          </a:p>
        </p:txBody>
      </p:sp>
      <p:sp>
        <p:nvSpPr>
          <p:cNvPr id="96" name="Oval 95">
            <a:extLst>
              <a:ext uri="{FF2B5EF4-FFF2-40B4-BE49-F238E27FC236}">
                <a16:creationId xmlns:a16="http://schemas.microsoft.com/office/drawing/2014/main" id="{56D02F09-D10D-3839-3796-32D693EA6E96}"/>
              </a:ext>
            </a:extLst>
          </p:cNvPr>
          <p:cNvSpPr/>
          <p:nvPr/>
        </p:nvSpPr>
        <p:spPr>
          <a:xfrm>
            <a:off x="6619119" y="7464886"/>
            <a:ext cx="273620" cy="273620"/>
          </a:xfrm>
          <a:prstGeom prst="ellipse">
            <a:avLst/>
          </a:prstGeom>
          <a:solidFill>
            <a:srgbClr val="3A396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highlight>
                <a:srgbClr val="000000"/>
              </a:highlight>
            </a:endParaRPr>
          </a:p>
        </p:txBody>
      </p:sp>
      <p:sp>
        <p:nvSpPr>
          <p:cNvPr id="97" name="Oval 96">
            <a:extLst>
              <a:ext uri="{FF2B5EF4-FFF2-40B4-BE49-F238E27FC236}">
                <a16:creationId xmlns:a16="http://schemas.microsoft.com/office/drawing/2014/main" id="{80F5BCEB-AFAF-E086-212E-AC7D410AA573}"/>
              </a:ext>
            </a:extLst>
          </p:cNvPr>
          <p:cNvSpPr/>
          <p:nvPr/>
        </p:nvSpPr>
        <p:spPr>
          <a:xfrm>
            <a:off x="7270511" y="9418201"/>
            <a:ext cx="273620" cy="273620"/>
          </a:xfrm>
          <a:prstGeom prst="ellipse">
            <a:avLst/>
          </a:prstGeom>
          <a:solidFill>
            <a:srgbClr val="3A396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highlight>
                <a:srgbClr val="000000"/>
              </a:highlight>
            </a:endParaRPr>
          </a:p>
        </p:txBody>
      </p:sp>
      <p:cxnSp>
        <p:nvCxnSpPr>
          <p:cNvPr id="98" name="Straight Arrow Connector 97">
            <a:extLst>
              <a:ext uri="{FF2B5EF4-FFF2-40B4-BE49-F238E27FC236}">
                <a16:creationId xmlns:a16="http://schemas.microsoft.com/office/drawing/2014/main" id="{112713C0-2061-6F05-4C18-08F92224BCE3}"/>
              </a:ext>
            </a:extLst>
          </p:cNvPr>
          <p:cNvCxnSpPr>
            <a:cxnSpLocks/>
          </p:cNvCxnSpPr>
          <p:nvPr/>
        </p:nvCxnSpPr>
        <p:spPr>
          <a:xfrm flipH="1">
            <a:off x="7836696" y="3788108"/>
            <a:ext cx="521545" cy="2243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D67B0B24-D561-46AC-910E-A805B67A6B28}"/>
              </a:ext>
            </a:extLst>
          </p:cNvPr>
          <p:cNvCxnSpPr>
            <a:cxnSpLocks/>
          </p:cNvCxnSpPr>
          <p:nvPr/>
        </p:nvCxnSpPr>
        <p:spPr>
          <a:xfrm>
            <a:off x="7629213" y="4575302"/>
            <a:ext cx="805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0629A0C9-54EB-5E35-0DA2-2DC8C9FB69B6}"/>
              </a:ext>
            </a:extLst>
          </p:cNvPr>
          <p:cNvCxnSpPr>
            <a:cxnSpLocks/>
          </p:cNvCxnSpPr>
          <p:nvPr/>
        </p:nvCxnSpPr>
        <p:spPr>
          <a:xfrm>
            <a:off x="5829809" y="2802519"/>
            <a:ext cx="381547" cy="75971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1CA2CDA6-EC68-5E64-0A2D-A9008C751AA8}"/>
              </a:ext>
            </a:extLst>
          </p:cNvPr>
          <p:cNvCxnSpPr>
            <a:cxnSpLocks/>
          </p:cNvCxnSpPr>
          <p:nvPr/>
        </p:nvCxnSpPr>
        <p:spPr>
          <a:xfrm>
            <a:off x="5391110" y="7299062"/>
            <a:ext cx="102370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02" name="Oval 101">
            <a:extLst>
              <a:ext uri="{FF2B5EF4-FFF2-40B4-BE49-F238E27FC236}">
                <a16:creationId xmlns:a16="http://schemas.microsoft.com/office/drawing/2014/main" id="{823A278E-F5D1-95FB-D14F-BE107099D2FA}"/>
              </a:ext>
            </a:extLst>
          </p:cNvPr>
          <p:cNvSpPr/>
          <p:nvPr/>
        </p:nvSpPr>
        <p:spPr>
          <a:xfrm>
            <a:off x="6089196" y="3599365"/>
            <a:ext cx="276150" cy="276150"/>
          </a:xfrm>
          <a:prstGeom prst="ellipse">
            <a:avLst/>
          </a:prstGeom>
          <a:solidFill>
            <a:schemeClr val="bg1"/>
          </a:solidFill>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1</a:t>
            </a:r>
          </a:p>
        </p:txBody>
      </p:sp>
      <p:sp>
        <p:nvSpPr>
          <p:cNvPr id="103" name="Oval 102">
            <a:extLst>
              <a:ext uri="{FF2B5EF4-FFF2-40B4-BE49-F238E27FC236}">
                <a16:creationId xmlns:a16="http://schemas.microsoft.com/office/drawing/2014/main" id="{320E3804-8F20-D2EE-611F-16BEC1FAF013}"/>
              </a:ext>
            </a:extLst>
          </p:cNvPr>
          <p:cNvSpPr/>
          <p:nvPr/>
        </p:nvSpPr>
        <p:spPr>
          <a:xfrm>
            <a:off x="6711493" y="4172650"/>
            <a:ext cx="276150" cy="276150"/>
          </a:xfrm>
          <a:prstGeom prst="ellipse">
            <a:avLst/>
          </a:prstGeom>
          <a:solidFill>
            <a:schemeClr val="bg1"/>
          </a:solidFill>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4</a:t>
            </a:r>
          </a:p>
        </p:txBody>
      </p:sp>
      <p:sp>
        <p:nvSpPr>
          <p:cNvPr id="104" name="Oval 103">
            <a:extLst>
              <a:ext uri="{FF2B5EF4-FFF2-40B4-BE49-F238E27FC236}">
                <a16:creationId xmlns:a16="http://schemas.microsoft.com/office/drawing/2014/main" id="{CF7678D2-DDFA-981F-617D-B921CBEAE3C1}"/>
              </a:ext>
            </a:extLst>
          </p:cNvPr>
          <p:cNvSpPr/>
          <p:nvPr/>
        </p:nvSpPr>
        <p:spPr>
          <a:xfrm>
            <a:off x="7318208" y="4364641"/>
            <a:ext cx="276150" cy="276150"/>
          </a:xfrm>
          <a:prstGeom prst="ellipse">
            <a:avLst/>
          </a:prstGeom>
          <a:solidFill>
            <a:schemeClr val="bg1"/>
          </a:solidFill>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5</a:t>
            </a:r>
          </a:p>
        </p:txBody>
      </p:sp>
      <p:sp>
        <p:nvSpPr>
          <p:cNvPr id="105" name="Oval 104">
            <a:extLst>
              <a:ext uri="{FF2B5EF4-FFF2-40B4-BE49-F238E27FC236}">
                <a16:creationId xmlns:a16="http://schemas.microsoft.com/office/drawing/2014/main" id="{EEE9BF22-9E35-2FEA-5998-D2B7DA111244}"/>
              </a:ext>
            </a:extLst>
          </p:cNvPr>
          <p:cNvSpPr/>
          <p:nvPr/>
        </p:nvSpPr>
        <p:spPr>
          <a:xfrm>
            <a:off x="6394969" y="3450337"/>
            <a:ext cx="276150" cy="276150"/>
          </a:xfrm>
          <a:prstGeom prst="ellipse">
            <a:avLst/>
          </a:prstGeom>
          <a:solidFill>
            <a:schemeClr val="bg1"/>
          </a:solidFill>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2</a:t>
            </a:r>
          </a:p>
        </p:txBody>
      </p:sp>
      <p:sp>
        <p:nvSpPr>
          <p:cNvPr id="106" name="Oval 105">
            <a:extLst>
              <a:ext uri="{FF2B5EF4-FFF2-40B4-BE49-F238E27FC236}">
                <a16:creationId xmlns:a16="http://schemas.microsoft.com/office/drawing/2014/main" id="{BD955B3F-EE43-9D44-8DAE-36CE750250CA}"/>
              </a:ext>
            </a:extLst>
          </p:cNvPr>
          <p:cNvSpPr/>
          <p:nvPr/>
        </p:nvSpPr>
        <p:spPr>
          <a:xfrm>
            <a:off x="7516931" y="3746054"/>
            <a:ext cx="276150" cy="276150"/>
          </a:xfrm>
          <a:prstGeom prst="ellipse">
            <a:avLst/>
          </a:prstGeom>
          <a:solidFill>
            <a:schemeClr val="bg1"/>
          </a:solidFill>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a:t>3</a:t>
            </a:r>
            <a:endParaRPr lang="en-US" dirty="0"/>
          </a:p>
        </p:txBody>
      </p:sp>
      <p:sp>
        <p:nvSpPr>
          <p:cNvPr id="107" name="Oval 106">
            <a:extLst>
              <a:ext uri="{FF2B5EF4-FFF2-40B4-BE49-F238E27FC236}">
                <a16:creationId xmlns:a16="http://schemas.microsoft.com/office/drawing/2014/main" id="{E15A3245-FB4F-6DCE-33C4-EE3A5838BD60}"/>
              </a:ext>
            </a:extLst>
          </p:cNvPr>
          <p:cNvSpPr/>
          <p:nvPr/>
        </p:nvSpPr>
        <p:spPr>
          <a:xfrm>
            <a:off x="6461059" y="7132288"/>
            <a:ext cx="276150" cy="276150"/>
          </a:xfrm>
          <a:prstGeom prst="ellipse">
            <a:avLst/>
          </a:prstGeom>
          <a:solidFill>
            <a:schemeClr val="bg1"/>
          </a:solidFill>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a:t>6</a:t>
            </a:r>
            <a:endParaRPr lang="en-US" dirty="0"/>
          </a:p>
        </p:txBody>
      </p:sp>
      <p:cxnSp>
        <p:nvCxnSpPr>
          <p:cNvPr id="111" name="Straight Arrow Connector 110">
            <a:extLst>
              <a:ext uri="{FF2B5EF4-FFF2-40B4-BE49-F238E27FC236}">
                <a16:creationId xmlns:a16="http://schemas.microsoft.com/office/drawing/2014/main" id="{F566CE11-994C-2C40-5921-3DE3785442DE}"/>
              </a:ext>
            </a:extLst>
          </p:cNvPr>
          <p:cNvCxnSpPr>
            <a:cxnSpLocks/>
          </p:cNvCxnSpPr>
          <p:nvPr/>
        </p:nvCxnSpPr>
        <p:spPr>
          <a:xfrm flipH="1">
            <a:off x="6542970" y="2188819"/>
            <a:ext cx="7756" cy="124973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95997211-0C49-5155-7699-67C3006103E0}"/>
              </a:ext>
            </a:extLst>
          </p:cNvPr>
          <p:cNvCxnSpPr>
            <a:cxnSpLocks/>
          </p:cNvCxnSpPr>
          <p:nvPr/>
        </p:nvCxnSpPr>
        <p:spPr>
          <a:xfrm>
            <a:off x="6859493" y="5353321"/>
            <a:ext cx="1" cy="2119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25" name="Speech Bubble: Rectangle with Corners Rounded 4">
            <a:extLst>
              <a:ext uri="{FF2B5EF4-FFF2-40B4-BE49-F238E27FC236}">
                <a16:creationId xmlns:a16="http://schemas.microsoft.com/office/drawing/2014/main" id="{C70A677B-5728-FA0A-BDAC-FE5D0A92A15D}"/>
              </a:ext>
            </a:extLst>
          </p:cNvPr>
          <p:cNvSpPr/>
          <p:nvPr/>
        </p:nvSpPr>
        <p:spPr>
          <a:xfrm rot="16200000">
            <a:off x="10496903" y="1088446"/>
            <a:ext cx="1023307" cy="3034342"/>
          </a:xfrm>
          <a:prstGeom prst="wedgeRoundRectCallout">
            <a:avLst>
              <a:gd name="adj1" fmla="val -66642"/>
              <a:gd name="adj2" fmla="val -114274"/>
              <a:gd name="adj3" fmla="val 16667"/>
            </a:avLst>
          </a:prstGeom>
          <a:solidFill>
            <a:schemeClr val="bg1">
              <a:lumMod val="95000"/>
            </a:schemeClr>
          </a:solidFill>
          <a:ln>
            <a:solidFill>
              <a:srgbClr val="ED966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endParaRPr lang="en-CA" sz="1500" b="1" cap="all" dirty="0">
              <a:solidFill>
                <a:schemeClr val="bg2"/>
              </a:solidFill>
            </a:endParaRPr>
          </a:p>
          <a:p>
            <a:r>
              <a:rPr lang="en-CA" sz="1500" b="1" cap="all" dirty="0">
                <a:solidFill>
                  <a:schemeClr val="bg2"/>
                </a:solidFill>
              </a:rPr>
              <a:t>TRIDENT (EX-30) Gas FIELD</a:t>
            </a:r>
            <a:br>
              <a:rPr lang="en-CA" sz="1500" b="1" cap="all" dirty="0">
                <a:solidFill>
                  <a:schemeClr val="bg2"/>
                </a:solidFill>
              </a:rPr>
            </a:br>
            <a:r>
              <a:rPr lang="en-CA" sz="1500" b="1" cap="all" dirty="0">
                <a:solidFill>
                  <a:schemeClr val="bg2"/>
                </a:solidFill>
              </a:rPr>
              <a:t>(Romania)</a:t>
            </a:r>
          </a:p>
          <a:p>
            <a:r>
              <a:rPr lang="en-CA" sz="1200" b="1" dirty="0">
                <a:solidFill>
                  <a:schemeClr val="bg2"/>
                </a:solidFill>
              </a:rPr>
              <a:t>Owner:</a:t>
            </a:r>
            <a:r>
              <a:rPr lang="en-CA" sz="1200" dirty="0">
                <a:solidFill>
                  <a:schemeClr val="bg2"/>
                </a:solidFill>
              </a:rPr>
              <a:t> </a:t>
            </a:r>
            <a:r>
              <a:rPr lang="en-CA" sz="1200" dirty="0" err="1">
                <a:solidFill>
                  <a:schemeClr val="bg2"/>
                </a:solidFill>
              </a:rPr>
              <a:t>LukOil</a:t>
            </a:r>
            <a:r>
              <a:rPr lang="en-CA" sz="1200" dirty="0">
                <a:solidFill>
                  <a:schemeClr val="bg2"/>
                </a:solidFill>
              </a:rPr>
              <a:t> (87.8%), </a:t>
            </a:r>
            <a:r>
              <a:rPr lang="en-CA" sz="1200" dirty="0" err="1">
                <a:solidFill>
                  <a:schemeClr val="bg2"/>
                </a:solidFill>
              </a:rPr>
              <a:t>Romgaz</a:t>
            </a:r>
            <a:r>
              <a:rPr lang="en-CA" sz="1200" dirty="0">
                <a:solidFill>
                  <a:schemeClr val="bg2"/>
                </a:solidFill>
              </a:rPr>
              <a:t> (12.2%)</a:t>
            </a:r>
          </a:p>
          <a:p>
            <a:endParaRPr lang="en-CA" sz="1200" b="1" cap="all" dirty="0">
              <a:solidFill>
                <a:schemeClr val="bg2"/>
              </a:solidFill>
            </a:endParaRPr>
          </a:p>
        </p:txBody>
      </p:sp>
      <p:cxnSp>
        <p:nvCxnSpPr>
          <p:cNvPr id="21" name="Straight Arrow Connector 20">
            <a:extLst>
              <a:ext uri="{FF2B5EF4-FFF2-40B4-BE49-F238E27FC236}">
                <a16:creationId xmlns:a16="http://schemas.microsoft.com/office/drawing/2014/main" id="{02FC2243-19E5-1B92-29EF-D2FB881BDF06}"/>
              </a:ext>
            </a:extLst>
          </p:cNvPr>
          <p:cNvCxnSpPr>
            <a:cxnSpLocks/>
          </p:cNvCxnSpPr>
          <p:nvPr/>
        </p:nvCxnSpPr>
        <p:spPr>
          <a:xfrm flipH="1">
            <a:off x="7662959" y="4486319"/>
            <a:ext cx="347475" cy="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F74A939-D17B-AE01-E983-2047F3952681}"/>
              </a:ext>
            </a:extLst>
          </p:cNvPr>
          <p:cNvCxnSpPr>
            <a:cxnSpLocks/>
          </p:cNvCxnSpPr>
          <p:nvPr/>
        </p:nvCxnSpPr>
        <p:spPr>
          <a:xfrm flipH="1" flipV="1">
            <a:off x="6849568" y="4502716"/>
            <a:ext cx="9925" cy="80355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2" name="Google Shape;757;p16">
            <a:extLst>
              <a:ext uri="{FF2B5EF4-FFF2-40B4-BE49-F238E27FC236}">
                <a16:creationId xmlns:a16="http://schemas.microsoft.com/office/drawing/2014/main" id="{DABFE71E-53F3-15C5-925A-E5A40ABEEC51}"/>
              </a:ext>
            </a:extLst>
          </p:cNvPr>
          <p:cNvPicPr preferRelativeResize="0"/>
          <p:nvPr/>
        </p:nvPicPr>
        <p:blipFill rotWithShape="1">
          <a:blip r:embed="rId6">
            <a:alphaModFix/>
          </a:blip>
          <a:srcRect l="6307" t="2375" r="6306" b="18958"/>
          <a:stretch/>
        </p:blipFill>
        <p:spPr>
          <a:xfrm>
            <a:off x="15725750" y="9382125"/>
            <a:ext cx="1647852" cy="601649"/>
          </a:xfrm>
          <a:prstGeom prst="rect">
            <a:avLst/>
          </a:prstGeom>
          <a:noFill/>
          <a:ln>
            <a:noFill/>
          </a:ln>
        </p:spPr>
      </p:pic>
      <p:sp>
        <p:nvSpPr>
          <p:cNvPr id="5" name="Oval 4">
            <a:extLst>
              <a:ext uri="{FF2B5EF4-FFF2-40B4-BE49-F238E27FC236}">
                <a16:creationId xmlns:a16="http://schemas.microsoft.com/office/drawing/2014/main" id="{91B7CCF2-F9DF-6585-FE5B-D2A875F53506}"/>
              </a:ext>
            </a:extLst>
          </p:cNvPr>
          <p:cNvSpPr/>
          <p:nvPr/>
        </p:nvSpPr>
        <p:spPr>
          <a:xfrm>
            <a:off x="6364187" y="8615258"/>
            <a:ext cx="1938361" cy="1752180"/>
          </a:xfrm>
          <a:prstGeom prst="ellipse">
            <a:avLst/>
          </a:prstGeom>
          <a:noFill/>
          <a:ln w="3810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Google Shape;172;p3">
            <a:extLst>
              <a:ext uri="{FF2B5EF4-FFF2-40B4-BE49-F238E27FC236}">
                <a16:creationId xmlns:a16="http://schemas.microsoft.com/office/drawing/2014/main" id="{1AAAF332-C455-AB3F-BD8E-80C45C99105A}"/>
              </a:ext>
            </a:extLst>
          </p:cNvPr>
          <p:cNvSpPr/>
          <p:nvPr/>
        </p:nvSpPr>
        <p:spPr>
          <a:xfrm>
            <a:off x="13215063" y="1821738"/>
            <a:ext cx="5263974" cy="2062730"/>
          </a:xfrm>
          <a:prstGeom prst="rect">
            <a:avLst/>
          </a:prstGeom>
          <a:noFill/>
          <a:ln>
            <a:noFill/>
          </a:ln>
        </p:spPr>
        <p:txBody>
          <a:bodyPr spcFirstLastPara="1" wrap="square" lIns="91425" tIns="91425" rIns="91425" bIns="91425" anchor="ctr" anchorCtr="0">
            <a:noAutofit/>
          </a:bodyPr>
          <a:lstStyle/>
          <a:p>
            <a:pPr>
              <a:buSzPts val="2400"/>
            </a:pPr>
            <a:r>
              <a:rPr lang="en-US" sz="3200" dirty="0">
                <a:solidFill>
                  <a:srgbClr val="3A396D"/>
                </a:solidFill>
                <a:latin typeface="Kanit Medium" panose="020B0604020202020204" charset="-34"/>
                <a:ea typeface="Kanit SemiBold"/>
                <a:cs typeface="Kanit Medium" panose="020B0604020202020204" charset="-34"/>
                <a:sym typeface="Kanit SemiBold"/>
              </a:rPr>
              <a:t>The Black Sea is a key strategic area </a:t>
            </a:r>
          </a:p>
          <a:p>
            <a:pPr>
              <a:buSzPts val="2400"/>
            </a:pPr>
            <a:r>
              <a:rPr lang="en-US" sz="3200" dirty="0">
                <a:solidFill>
                  <a:srgbClr val="3A396D"/>
                </a:solidFill>
                <a:latin typeface="Kanit Medium" panose="020B0604020202020204" charset="-34"/>
                <a:ea typeface="Kanit SemiBold"/>
                <a:cs typeface="Kanit Medium" panose="020B0604020202020204" charset="-34"/>
                <a:sym typeface="Kanit SemiBold"/>
              </a:rPr>
              <a:t>to regional </a:t>
            </a:r>
          </a:p>
          <a:p>
            <a:pPr>
              <a:buSzPts val="2400"/>
            </a:pPr>
            <a:r>
              <a:rPr lang="en-US" sz="3200" dirty="0">
                <a:solidFill>
                  <a:srgbClr val="3A396D"/>
                </a:solidFill>
                <a:latin typeface="Kanit Medium" panose="020B0604020202020204" charset="-34"/>
                <a:ea typeface="Kanit SemiBold"/>
                <a:cs typeface="Kanit Medium" panose="020B0604020202020204" charset="-34"/>
                <a:sym typeface="Kanit SemiBold"/>
              </a:rPr>
              <a:t>energy future  </a:t>
            </a:r>
          </a:p>
        </p:txBody>
      </p:sp>
    </p:spTree>
    <p:extLst>
      <p:ext uri="{BB962C8B-B14F-4D97-AF65-F5344CB8AC3E}">
        <p14:creationId xmlns:p14="http://schemas.microsoft.com/office/powerpoint/2010/main" val="3886508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500"/>
                                        <p:tgtEl>
                                          <p:spTgt spid="6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500"/>
                                        <p:tgtEl>
                                          <p:spTgt spid="6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500"/>
                                        <p:tgtEl>
                                          <p:spTgt spid="6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500"/>
                                        <p:tgtEl>
                                          <p:spTgt spid="6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500"/>
                                        <p:tgtEl>
                                          <p:spTgt spid="6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500"/>
                                        <p:tgtEl>
                                          <p:spTgt spid="7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fade">
                                      <p:cBhvr>
                                        <p:cTn id="43" dur="500"/>
                                        <p:tgtEl>
                                          <p:spTgt spid="7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500"/>
                                        <p:tgtEl>
                                          <p:spTgt spid="7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500"/>
                                        <p:tgtEl>
                                          <p:spTgt spid="7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8"/>
                                        </p:tgtEl>
                                        <p:attrNameLst>
                                          <p:attrName>style.visibility</p:attrName>
                                        </p:attrNameLst>
                                      </p:cBhvr>
                                      <p:to>
                                        <p:strVal val="visible"/>
                                      </p:to>
                                    </p:set>
                                    <p:animEffect transition="in" filter="fade">
                                      <p:cBhvr>
                                        <p:cTn id="55" dur="500"/>
                                        <p:tgtEl>
                                          <p:spTgt spid="7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79"/>
                                        </p:tgtEl>
                                        <p:attrNameLst>
                                          <p:attrName>style.visibility</p:attrName>
                                        </p:attrNameLst>
                                      </p:cBhvr>
                                      <p:to>
                                        <p:strVal val="visible"/>
                                      </p:to>
                                    </p:set>
                                    <p:animEffect transition="in" filter="fade">
                                      <p:cBhvr>
                                        <p:cTn id="58" dur="500"/>
                                        <p:tgtEl>
                                          <p:spTgt spid="7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fade">
                                      <p:cBhvr>
                                        <p:cTn id="61" dur="500"/>
                                        <p:tgtEl>
                                          <p:spTgt spid="8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fade">
                                      <p:cBhvr>
                                        <p:cTn id="64" dur="500"/>
                                        <p:tgtEl>
                                          <p:spTgt spid="8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2"/>
                                        </p:tgtEl>
                                        <p:attrNameLst>
                                          <p:attrName>style.visibility</p:attrName>
                                        </p:attrNameLst>
                                      </p:cBhvr>
                                      <p:to>
                                        <p:strVal val="visible"/>
                                      </p:to>
                                    </p:set>
                                    <p:animEffect transition="in" filter="fade">
                                      <p:cBhvr>
                                        <p:cTn id="67" dur="500"/>
                                        <p:tgtEl>
                                          <p:spTgt spid="8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5"/>
                                        </p:tgtEl>
                                        <p:attrNameLst>
                                          <p:attrName>style.visibility</p:attrName>
                                        </p:attrNameLst>
                                      </p:cBhvr>
                                      <p:to>
                                        <p:strVal val="visible"/>
                                      </p:to>
                                    </p:set>
                                    <p:animEffect transition="in" filter="fade">
                                      <p:cBhvr>
                                        <p:cTn id="70" dur="500"/>
                                        <p:tgtEl>
                                          <p:spTgt spid="9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96"/>
                                        </p:tgtEl>
                                        <p:attrNameLst>
                                          <p:attrName>style.visibility</p:attrName>
                                        </p:attrNameLst>
                                      </p:cBhvr>
                                      <p:to>
                                        <p:strVal val="visible"/>
                                      </p:to>
                                    </p:set>
                                    <p:animEffect transition="in" filter="fade">
                                      <p:cBhvr>
                                        <p:cTn id="73" dur="500"/>
                                        <p:tgtEl>
                                          <p:spTgt spid="9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97"/>
                                        </p:tgtEl>
                                        <p:attrNameLst>
                                          <p:attrName>style.visibility</p:attrName>
                                        </p:attrNameLst>
                                      </p:cBhvr>
                                      <p:to>
                                        <p:strVal val="visible"/>
                                      </p:to>
                                    </p:set>
                                    <p:animEffect transition="in" filter="fade">
                                      <p:cBhvr>
                                        <p:cTn id="76" dur="500"/>
                                        <p:tgtEl>
                                          <p:spTgt spid="97"/>
                                        </p:tgtEl>
                                      </p:cBhvr>
                                    </p:animEffect>
                                  </p:childTnLst>
                                </p:cTn>
                              </p:par>
                              <p:par>
                                <p:cTn id="77" presetID="10" presetClass="entr" presetSubtype="0" fill="hold" nodeType="withEffect">
                                  <p:stCondLst>
                                    <p:cond delay="0"/>
                                  </p:stCondLst>
                                  <p:childTnLst>
                                    <p:set>
                                      <p:cBhvr>
                                        <p:cTn id="78" dur="1" fill="hold">
                                          <p:stCondLst>
                                            <p:cond delay="0"/>
                                          </p:stCondLst>
                                        </p:cTn>
                                        <p:tgtEl>
                                          <p:spTgt spid="98"/>
                                        </p:tgtEl>
                                        <p:attrNameLst>
                                          <p:attrName>style.visibility</p:attrName>
                                        </p:attrNameLst>
                                      </p:cBhvr>
                                      <p:to>
                                        <p:strVal val="visible"/>
                                      </p:to>
                                    </p:set>
                                    <p:animEffect transition="in" filter="fade">
                                      <p:cBhvr>
                                        <p:cTn id="79" dur="500"/>
                                        <p:tgtEl>
                                          <p:spTgt spid="98"/>
                                        </p:tgtEl>
                                      </p:cBhvr>
                                    </p:animEffect>
                                  </p:childTnLst>
                                </p:cTn>
                              </p:par>
                              <p:par>
                                <p:cTn id="80" presetID="10" presetClass="entr" presetSubtype="0" fill="hold" nodeType="withEffect">
                                  <p:stCondLst>
                                    <p:cond delay="0"/>
                                  </p:stCondLst>
                                  <p:childTnLst>
                                    <p:set>
                                      <p:cBhvr>
                                        <p:cTn id="81" dur="1" fill="hold">
                                          <p:stCondLst>
                                            <p:cond delay="0"/>
                                          </p:stCondLst>
                                        </p:cTn>
                                        <p:tgtEl>
                                          <p:spTgt spid="99"/>
                                        </p:tgtEl>
                                        <p:attrNameLst>
                                          <p:attrName>style.visibility</p:attrName>
                                        </p:attrNameLst>
                                      </p:cBhvr>
                                      <p:to>
                                        <p:strVal val="visible"/>
                                      </p:to>
                                    </p:set>
                                    <p:animEffect transition="in" filter="fade">
                                      <p:cBhvr>
                                        <p:cTn id="82" dur="500"/>
                                        <p:tgtEl>
                                          <p:spTgt spid="99"/>
                                        </p:tgtEl>
                                      </p:cBhvr>
                                    </p:animEffect>
                                  </p:childTnLst>
                                </p:cTn>
                              </p:par>
                              <p:par>
                                <p:cTn id="83" presetID="10" presetClass="entr" presetSubtype="0" fill="hold" nodeType="withEffect">
                                  <p:stCondLst>
                                    <p:cond delay="0"/>
                                  </p:stCondLst>
                                  <p:childTnLst>
                                    <p:set>
                                      <p:cBhvr>
                                        <p:cTn id="84" dur="1" fill="hold">
                                          <p:stCondLst>
                                            <p:cond delay="0"/>
                                          </p:stCondLst>
                                        </p:cTn>
                                        <p:tgtEl>
                                          <p:spTgt spid="100"/>
                                        </p:tgtEl>
                                        <p:attrNameLst>
                                          <p:attrName>style.visibility</p:attrName>
                                        </p:attrNameLst>
                                      </p:cBhvr>
                                      <p:to>
                                        <p:strVal val="visible"/>
                                      </p:to>
                                    </p:set>
                                    <p:animEffect transition="in" filter="fade">
                                      <p:cBhvr>
                                        <p:cTn id="85" dur="500"/>
                                        <p:tgtEl>
                                          <p:spTgt spid="100"/>
                                        </p:tgtEl>
                                      </p:cBhvr>
                                    </p:animEffect>
                                  </p:childTnLst>
                                </p:cTn>
                              </p:par>
                              <p:par>
                                <p:cTn id="86" presetID="10" presetClass="entr" presetSubtype="0" fill="hold" nodeType="withEffect">
                                  <p:stCondLst>
                                    <p:cond delay="0"/>
                                  </p:stCondLst>
                                  <p:childTnLst>
                                    <p:set>
                                      <p:cBhvr>
                                        <p:cTn id="87" dur="1" fill="hold">
                                          <p:stCondLst>
                                            <p:cond delay="0"/>
                                          </p:stCondLst>
                                        </p:cTn>
                                        <p:tgtEl>
                                          <p:spTgt spid="101"/>
                                        </p:tgtEl>
                                        <p:attrNameLst>
                                          <p:attrName>style.visibility</p:attrName>
                                        </p:attrNameLst>
                                      </p:cBhvr>
                                      <p:to>
                                        <p:strVal val="visible"/>
                                      </p:to>
                                    </p:set>
                                    <p:animEffect transition="in" filter="fade">
                                      <p:cBhvr>
                                        <p:cTn id="88" dur="500"/>
                                        <p:tgtEl>
                                          <p:spTgt spid="101"/>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02"/>
                                        </p:tgtEl>
                                        <p:attrNameLst>
                                          <p:attrName>style.visibility</p:attrName>
                                        </p:attrNameLst>
                                      </p:cBhvr>
                                      <p:to>
                                        <p:strVal val="visible"/>
                                      </p:to>
                                    </p:set>
                                    <p:animEffect transition="in" filter="fade">
                                      <p:cBhvr>
                                        <p:cTn id="91" dur="500"/>
                                        <p:tgtEl>
                                          <p:spTgt spid="10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03"/>
                                        </p:tgtEl>
                                        <p:attrNameLst>
                                          <p:attrName>style.visibility</p:attrName>
                                        </p:attrNameLst>
                                      </p:cBhvr>
                                      <p:to>
                                        <p:strVal val="visible"/>
                                      </p:to>
                                    </p:set>
                                    <p:animEffect transition="in" filter="fade">
                                      <p:cBhvr>
                                        <p:cTn id="94" dur="500"/>
                                        <p:tgtEl>
                                          <p:spTgt spid="103"/>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04"/>
                                        </p:tgtEl>
                                        <p:attrNameLst>
                                          <p:attrName>style.visibility</p:attrName>
                                        </p:attrNameLst>
                                      </p:cBhvr>
                                      <p:to>
                                        <p:strVal val="visible"/>
                                      </p:to>
                                    </p:set>
                                    <p:animEffect transition="in" filter="fade">
                                      <p:cBhvr>
                                        <p:cTn id="97" dur="500"/>
                                        <p:tgtEl>
                                          <p:spTgt spid="10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05"/>
                                        </p:tgtEl>
                                        <p:attrNameLst>
                                          <p:attrName>style.visibility</p:attrName>
                                        </p:attrNameLst>
                                      </p:cBhvr>
                                      <p:to>
                                        <p:strVal val="visible"/>
                                      </p:to>
                                    </p:set>
                                    <p:animEffect transition="in" filter="fade">
                                      <p:cBhvr>
                                        <p:cTn id="100" dur="500"/>
                                        <p:tgtEl>
                                          <p:spTgt spid="105"/>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106"/>
                                        </p:tgtEl>
                                        <p:attrNameLst>
                                          <p:attrName>style.visibility</p:attrName>
                                        </p:attrNameLst>
                                      </p:cBhvr>
                                      <p:to>
                                        <p:strVal val="visible"/>
                                      </p:to>
                                    </p:set>
                                    <p:animEffect transition="in" filter="fade">
                                      <p:cBhvr>
                                        <p:cTn id="103" dur="500"/>
                                        <p:tgtEl>
                                          <p:spTgt spid="106"/>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107"/>
                                        </p:tgtEl>
                                        <p:attrNameLst>
                                          <p:attrName>style.visibility</p:attrName>
                                        </p:attrNameLst>
                                      </p:cBhvr>
                                      <p:to>
                                        <p:strVal val="visible"/>
                                      </p:to>
                                    </p:set>
                                    <p:animEffect transition="in" filter="fade">
                                      <p:cBhvr>
                                        <p:cTn id="106" dur="500"/>
                                        <p:tgtEl>
                                          <p:spTgt spid="107"/>
                                        </p:tgtEl>
                                      </p:cBhvr>
                                    </p:animEffect>
                                  </p:childTnLst>
                                </p:cTn>
                              </p:par>
                              <p:par>
                                <p:cTn id="107" presetID="10" presetClass="entr" presetSubtype="0" fill="hold" nodeType="withEffect">
                                  <p:stCondLst>
                                    <p:cond delay="0"/>
                                  </p:stCondLst>
                                  <p:childTnLst>
                                    <p:set>
                                      <p:cBhvr>
                                        <p:cTn id="108" dur="1" fill="hold">
                                          <p:stCondLst>
                                            <p:cond delay="0"/>
                                          </p:stCondLst>
                                        </p:cTn>
                                        <p:tgtEl>
                                          <p:spTgt spid="111"/>
                                        </p:tgtEl>
                                        <p:attrNameLst>
                                          <p:attrName>style.visibility</p:attrName>
                                        </p:attrNameLst>
                                      </p:cBhvr>
                                      <p:to>
                                        <p:strVal val="visible"/>
                                      </p:to>
                                    </p:set>
                                    <p:animEffect transition="in" filter="fade">
                                      <p:cBhvr>
                                        <p:cTn id="109" dur="500"/>
                                        <p:tgtEl>
                                          <p:spTgt spid="111"/>
                                        </p:tgtEl>
                                      </p:cBhvr>
                                    </p:animEffect>
                                  </p:childTnLst>
                                </p:cTn>
                              </p:par>
                              <p:par>
                                <p:cTn id="110" presetID="10" presetClass="entr" presetSubtype="0" fill="hold" nodeType="withEffect">
                                  <p:stCondLst>
                                    <p:cond delay="0"/>
                                  </p:stCondLst>
                                  <p:childTnLst>
                                    <p:set>
                                      <p:cBhvr>
                                        <p:cTn id="111" dur="1" fill="hold">
                                          <p:stCondLst>
                                            <p:cond delay="0"/>
                                          </p:stCondLst>
                                        </p:cTn>
                                        <p:tgtEl>
                                          <p:spTgt spid="113"/>
                                        </p:tgtEl>
                                        <p:attrNameLst>
                                          <p:attrName>style.visibility</p:attrName>
                                        </p:attrNameLst>
                                      </p:cBhvr>
                                      <p:to>
                                        <p:strVal val="visible"/>
                                      </p:to>
                                    </p:set>
                                    <p:animEffect transition="in" filter="fade">
                                      <p:cBhvr>
                                        <p:cTn id="112" dur="500"/>
                                        <p:tgtEl>
                                          <p:spTgt spid="113"/>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25"/>
                                        </p:tgtEl>
                                        <p:attrNameLst>
                                          <p:attrName>style.visibility</p:attrName>
                                        </p:attrNameLst>
                                      </p:cBhvr>
                                      <p:to>
                                        <p:strVal val="visible"/>
                                      </p:to>
                                    </p:set>
                                    <p:animEffect transition="in" filter="fade">
                                      <p:cBhvr>
                                        <p:cTn id="115" dur="500"/>
                                        <p:tgtEl>
                                          <p:spTgt spid="125"/>
                                        </p:tgtEl>
                                      </p:cBhvr>
                                    </p:animEffect>
                                  </p:childTnLst>
                                </p:cTn>
                              </p:par>
                              <p:par>
                                <p:cTn id="116" presetID="10" presetClass="entr" presetSubtype="0" fill="hold" nodeType="withEffect">
                                  <p:stCondLst>
                                    <p:cond delay="0"/>
                                  </p:stCondLst>
                                  <p:childTnLst>
                                    <p:set>
                                      <p:cBhvr>
                                        <p:cTn id="117" dur="1" fill="hold">
                                          <p:stCondLst>
                                            <p:cond delay="0"/>
                                          </p:stCondLst>
                                        </p:cTn>
                                        <p:tgtEl>
                                          <p:spTgt spid="128"/>
                                        </p:tgtEl>
                                        <p:attrNameLst>
                                          <p:attrName>style.visibility</p:attrName>
                                        </p:attrNameLst>
                                      </p:cBhvr>
                                      <p:to>
                                        <p:strVal val="visible"/>
                                      </p:to>
                                    </p:set>
                                    <p:animEffect transition="in" filter="fade">
                                      <p:cBhvr>
                                        <p:cTn id="118" dur="500"/>
                                        <p:tgtEl>
                                          <p:spTgt spid="128"/>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8"/>
                                        </p:tgtEl>
                                        <p:attrNameLst>
                                          <p:attrName>style.visibility</p:attrName>
                                        </p:attrNameLst>
                                      </p:cBhvr>
                                      <p:to>
                                        <p:strVal val="visible"/>
                                      </p:to>
                                    </p:set>
                                    <p:animEffect transition="in" filter="fade">
                                      <p:cBhvr>
                                        <p:cTn id="121" dur="500"/>
                                        <p:tgtEl>
                                          <p:spTgt spid="8"/>
                                        </p:tgtEl>
                                      </p:cBhvr>
                                    </p:animEffect>
                                  </p:childTnLst>
                                </p:cTn>
                              </p:par>
                            </p:childTnLst>
                          </p:cTn>
                        </p:par>
                        <p:par>
                          <p:cTn id="122" fill="hold">
                            <p:stCondLst>
                              <p:cond delay="1000"/>
                            </p:stCondLst>
                            <p:childTnLst>
                              <p:par>
                                <p:cTn id="123" presetID="22" presetClass="entr" presetSubtype="2" fill="hold" grpId="0" nodeType="afterEffect">
                                  <p:stCondLst>
                                    <p:cond delay="0"/>
                                  </p:stCondLst>
                                  <p:childTnLst>
                                    <p:set>
                                      <p:cBhvr>
                                        <p:cTn id="124" dur="1" fill="hold">
                                          <p:stCondLst>
                                            <p:cond delay="0"/>
                                          </p:stCondLst>
                                        </p:cTn>
                                        <p:tgtEl>
                                          <p:spTgt spid="9"/>
                                        </p:tgtEl>
                                        <p:attrNameLst>
                                          <p:attrName>style.visibility</p:attrName>
                                        </p:attrNameLst>
                                      </p:cBhvr>
                                      <p:to>
                                        <p:strVal val="visible"/>
                                      </p:to>
                                    </p:set>
                                    <p:animEffect transition="in" filter="wipe(right)">
                                      <p:cBhvr>
                                        <p:cTn id="125" dur="500"/>
                                        <p:tgtEl>
                                          <p:spTgt spid="9"/>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7"/>
                                        </p:tgtEl>
                                        <p:attrNameLst>
                                          <p:attrName>style.visibility</p:attrName>
                                        </p:attrNameLst>
                                      </p:cBhvr>
                                      <p:to>
                                        <p:strVal val="visible"/>
                                      </p:to>
                                    </p:set>
                                    <p:animEffect transition="in" filter="fade">
                                      <p:cBhvr>
                                        <p:cTn id="128" dur="500"/>
                                        <p:tgtEl>
                                          <p:spTgt spid="7"/>
                                        </p:tgtEl>
                                      </p:cBhvr>
                                    </p:animEffect>
                                  </p:childTnLst>
                                </p:cTn>
                              </p:par>
                              <p:par>
                                <p:cTn id="129" presetID="10" presetClass="entr" presetSubtype="0" fill="hold" nodeType="withEffect">
                                  <p:stCondLst>
                                    <p:cond delay="0"/>
                                  </p:stCondLst>
                                  <p:childTnLst>
                                    <p:set>
                                      <p:cBhvr>
                                        <p:cTn id="130" dur="1" fill="hold">
                                          <p:stCondLst>
                                            <p:cond delay="0"/>
                                          </p:stCondLst>
                                        </p:cTn>
                                        <p:tgtEl>
                                          <p:spTgt spid="21"/>
                                        </p:tgtEl>
                                        <p:attrNameLst>
                                          <p:attrName>style.visibility</p:attrName>
                                        </p:attrNameLst>
                                      </p:cBhvr>
                                      <p:to>
                                        <p:strVal val="visible"/>
                                      </p:to>
                                    </p:set>
                                    <p:animEffect transition="in" filter="fade">
                                      <p:cBhvr>
                                        <p:cTn id="131" dur="500"/>
                                        <p:tgtEl>
                                          <p:spTgt spid="21"/>
                                        </p:tgtEl>
                                      </p:cBhvr>
                                    </p:animEffect>
                                  </p:childTnLst>
                                </p:cTn>
                              </p:par>
                              <p:par>
                                <p:cTn id="132" presetID="10" presetClass="entr" presetSubtype="0" fill="hold" nodeType="withEffect">
                                  <p:stCondLst>
                                    <p:cond delay="0"/>
                                  </p:stCondLst>
                                  <p:childTnLst>
                                    <p:set>
                                      <p:cBhvr>
                                        <p:cTn id="133" dur="1" fill="hold">
                                          <p:stCondLst>
                                            <p:cond delay="0"/>
                                          </p:stCondLst>
                                        </p:cTn>
                                        <p:tgtEl>
                                          <p:spTgt spid="26"/>
                                        </p:tgtEl>
                                        <p:attrNameLst>
                                          <p:attrName>style.visibility</p:attrName>
                                        </p:attrNameLst>
                                      </p:cBhvr>
                                      <p:to>
                                        <p:strVal val="visible"/>
                                      </p:to>
                                    </p:set>
                                    <p:animEffect transition="in" filter="fade">
                                      <p:cBhvr>
                                        <p:cTn id="134" dur="500"/>
                                        <p:tgtEl>
                                          <p:spTgt spid="26"/>
                                        </p:tgtEl>
                                      </p:cBhvr>
                                    </p:animEffect>
                                  </p:childTnLst>
                                </p:cTn>
                              </p:par>
                            </p:childTnLst>
                          </p:cTn>
                        </p:par>
                        <p:par>
                          <p:cTn id="135" fill="hold">
                            <p:stCondLst>
                              <p:cond delay="1500"/>
                            </p:stCondLst>
                            <p:childTnLst>
                              <p:par>
                                <p:cTn id="136" presetID="22" presetClass="entr" presetSubtype="2" fill="hold" grpId="0" nodeType="afterEffect">
                                  <p:stCondLst>
                                    <p:cond delay="0"/>
                                  </p:stCondLst>
                                  <p:childTnLst>
                                    <p:set>
                                      <p:cBhvr>
                                        <p:cTn id="137" dur="1" fill="hold">
                                          <p:stCondLst>
                                            <p:cond delay="0"/>
                                          </p:stCondLst>
                                        </p:cTn>
                                        <p:tgtEl>
                                          <p:spTgt spid="47"/>
                                        </p:tgtEl>
                                        <p:attrNameLst>
                                          <p:attrName>style.visibility</p:attrName>
                                        </p:attrNameLst>
                                      </p:cBhvr>
                                      <p:to>
                                        <p:strVal val="visible"/>
                                      </p:to>
                                    </p:set>
                                    <p:animEffect transition="in" filter="wipe(right)">
                                      <p:cBhvr>
                                        <p:cTn id="13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P spid="3" grpId="0"/>
      <p:bldP spid="9" grpId="0" animBg="1"/>
      <p:bldP spid="22" grpId="0" animBg="1"/>
      <p:bldP spid="44" grpId="0"/>
      <p:bldP spid="57" grpId="0" animBg="1"/>
      <p:bldP spid="60" grpId="0" animBg="1"/>
      <p:bldP spid="61" grpId="0"/>
      <p:bldP spid="64" grpId="0"/>
      <p:bldP spid="65" grpId="0"/>
      <p:bldP spid="67" grpId="0" animBg="1"/>
      <p:bldP spid="68" grpId="0" animBg="1"/>
      <p:bldP spid="71" grpId="0" animBg="1"/>
      <p:bldP spid="72" grpId="0" animBg="1"/>
      <p:bldP spid="75" grpId="0"/>
      <p:bldP spid="76" grpId="0"/>
      <p:bldP spid="77" grpId="0"/>
      <p:bldP spid="78" grpId="0"/>
      <p:bldP spid="79" grpId="0" animBg="1"/>
      <p:bldP spid="80" grpId="0" animBg="1"/>
      <p:bldP spid="81" grpId="0"/>
      <p:bldP spid="82" grpId="0"/>
      <p:bldP spid="95" grpId="0" animBg="1"/>
      <p:bldP spid="96" grpId="0" animBg="1"/>
      <p:bldP spid="97" grpId="0" animBg="1"/>
      <p:bldP spid="102" grpId="0" animBg="1"/>
      <p:bldP spid="103" grpId="0" animBg="1"/>
      <p:bldP spid="104" grpId="0" animBg="1"/>
      <p:bldP spid="105" grpId="0" animBg="1"/>
      <p:bldP spid="106" grpId="0" animBg="1"/>
      <p:bldP spid="107" grpId="0" animBg="1"/>
      <p:bldP spid="125" grpId="0" animBg="1"/>
      <p:bldP spid="4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AA272ED-2C22-D112-124A-11DE2D589FCD}"/>
              </a:ext>
            </a:extLst>
          </p:cNvPr>
          <p:cNvPicPr>
            <a:picLocks noChangeAspect="1"/>
          </p:cNvPicPr>
          <p:nvPr/>
        </p:nvPicPr>
        <p:blipFill rotWithShape="1">
          <a:blip r:embed="rId3"/>
          <a:srcRect l="31348" t="24349" r="22780" b="6379"/>
          <a:stretch/>
        </p:blipFill>
        <p:spPr>
          <a:xfrm>
            <a:off x="4445308" y="3040826"/>
            <a:ext cx="9987363" cy="7246174"/>
          </a:xfrm>
          <a:prstGeom prst="rect">
            <a:avLst/>
          </a:prstGeom>
        </p:spPr>
      </p:pic>
      <p:sp>
        <p:nvSpPr>
          <p:cNvPr id="70" name="Полилиния 69"/>
          <p:cNvSpPr/>
          <p:nvPr/>
        </p:nvSpPr>
        <p:spPr>
          <a:xfrm>
            <a:off x="12336199" y="9322615"/>
            <a:ext cx="1965321" cy="863750"/>
          </a:xfrm>
          <a:custGeom>
            <a:avLst/>
            <a:gdLst>
              <a:gd name="connsiteX0" fmla="*/ 30135 w 2407575"/>
              <a:gd name="connsiteY0" fmla="*/ 0 h 732982"/>
              <a:gd name="connsiteX1" fmla="*/ 75855 w 2407575"/>
              <a:gd name="connsiteY1" fmla="*/ 106680 h 732982"/>
              <a:gd name="connsiteX2" fmla="*/ 685455 w 2407575"/>
              <a:gd name="connsiteY2" fmla="*/ 381000 h 732982"/>
              <a:gd name="connsiteX3" fmla="*/ 975015 w 2407575"/>
              <a:gd name="connsiteY3" fmla="*/ 716280 h 732982"/>
              <a:gd name="connsiteX4" fmla="*/ 1569375 w 2407575"/>
              <a:gd name="connsiteY4" fmla="*/ 685800 h 732982"/>
              <a:gd name="connsiteX5" fmla="*/ 2407575 w 2407575"/>
              <a:gd name="connsiteY5" fmla="*/ 624840 h 73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7575" h="732982">
                <a:moveTo>
                  <a:pt x="30135" y="0"/>
                </a:moveTo>
                <a:cubicBezTo>
                  <a:pt x="-1615" y="21590"/>
                  <a:pt x="-33365" y="43180"/>
                  <a:pt x="75855" y="106680"/>
                </a:cubicBezTo>
                <a:cubicBezTo>
                  <a:pt x="185075" y="170180"/>
                  <a:pt x="535595" y="279400"/>
                  <a:pt x="685455" y="381000"/>
                </a:cubicBezTo>
                <a:cubicBezTo>
                  <a:pt x="835315" y="482600"/>
                  <a:pt x="827695" y="665480"/>
                  <a:pt x="975015" y="716280"/>
                </a:cubicBezTo>
                <a:cubicBezTo>
                  <a:pt x="1122335" y="767080"/>
                  <a:pt x="1569375" y="685800"/>
                  <a:pt x="1569375" y="685800"/>
                </a:cubicBezTo>
                <a:lnTo>
                  <a:pt x="2407575" y="624840"/>
                </a:lnTo>
              </a:path>
            </a:pathLst>
          </a:custGeom>
          <a:noFill/>
          <a:ln>
            <a:solidFill>
              <a:srgbClr val="E84B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Google Shape;171;p3">
            <a:extLst>
              <a:ext uri="{FF2B5EF4-FFF2-40B4-BE49-F238E27FC236}">
                <a16:creationId xmlns:a16="http://schemas.microsoft.com/office/drawing/2014/main" id="{E02657D5-187C-7C93-F957-C752800FA2A9}"/>
              </a:ext>
            </a:extLst>
          </p:cNvPr>
          <p:cNvSpPr txBox="1">
            <a:spLocks/>
          </p:cNvSpPr>
          <p:nvPr/>
        </p:nvSpPr>
        <p:spPr>
          <a:xfrm>
            <a:off x="14828985" y="5684861"/>
            <a:ext cx="2976555" cy="546376"/>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3F3F3F"/>
              </a:buClr>
              <a:buSzPts val="2700"/>
              <a:buFont typeface="Kanit"/>
              <a:buNone/>
              <a:defRPr sz="4800" b="1" i="0" u="none" strike="noStrike" cap="none">
                <a:solidFill>
                  <a:srgbClr val="3F3F3F"/>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pPr algn="r"/>
            <a:r>
              <a:rPr lang="en-CA" sz="2400" b="0" dirty="0">
                <a:solidFill>
                  <a:srgbClr val="3A396D"/>
                </a:solidFill>
              </a:rPr>
              <a:t>Onshore Gas Processing Facility</a:t>
            </a:r>
          </a:p>
        </p:txBody>
      </p:sp>
      <p:sp>
        <p:nvSpPr>
          <p:cNvPr id="16" name="Google Shape;171;p3">
            <a:extLst>
              <a:ext uri="{FF2B5EF4-FFF2-40B4-BE49-F238E27FC236}">
                <a16:creationId xmlns:a16="http://schemas.microsoft.com/office/drawing/2014/main" id="{ECC65A75-6D9D-5501-1DB1-E4381F83AE8A}"/>
              </a:ext>
            </a:extLst>
          </p:cNvPr>
          <p:cNvSpPr txBox="1">
            <a:spLocks/>
          </p:cNvSpPr>
          <p:nvPr/>
        </p:nvSpPr>
        <p:spPr>
          <a:xfrm>
            <a:off x="15719159" y="1719704"/>
            <a:ext cx="2759879" cy="5851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3F3F3F"/>
              </a:buClr>
              <a:buSzPts val="2700"/>
              <a:buFont typeface="Kanit"/>
              <a:buNone/>
              <a:defRPr sz="4800" b="1" i="0" u="none" strike="noStrike" cap="none">
                <a:solidFill>
                  <a:srgbClr val="3F3F3F"/>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pPr algn="ctr"/>
            <a:r>
              <a:rPr lang="en-CA" sz="2400" b="0" dirty="0">
                <a:solidFill>
                  <a:srgbClr val="3A396D"/>
                </a:solidFill>
              </a:rPr>
              <a:t>Shore Base</a:t>
            </a:r>
          </a:p>
        </p:txBody>
      </p:sp>
      <p:pic>
        <p:nvPicPr>
          <p:cNvPr id="38" name="Google Shape;757;p16">
            <a:extLst>
              <a:ext uri="{FF2B5EF4-FFF2-40B4-BE49-F238E27FC236}">
                <a16:creationId xmlns:a16="http://schemas.microsoft.com/office/drawing/2014/main" id="{C4EE3299-E355-97B6-1E2F-8BE1E8BC2EF4}"/>
              </a:ext>
            </a:extLst>
          </p:cNvPr>
          <p:cNvPicPr preferRelativeResize="0"/>
          <p:nvPr/>
        </p:nvPicPr>
        <p:blipFill rotWithShape="1">
          <a:blip r:embed="rId4">
            <a:alphaModFix/>
          </a:blip>
          <a:srcRect l="6307" t="2375" r="6306" b="18958"/>
          <a:stretch/>
        </p:blipFill>
        <p:spPr>
          <a:xfrm>
            <a:off x="15719642" y="9371910"/>
            <a:ext cx="1647852" cy="601649"/>
          </a:xfrm>
          <a:prstGeom prst="rect">
            <a:avLst/>
          </a:prstGeom>
          <a:noFill/>
          <a:ln>
            <a:noFill/>
          </a:ln>
        </p:spPr>
      </p:pic>
      <p:cxnSp>
        <p:nvCxnSpPr>
          <p:cNvPr id="59" name="Прямая со стрелкой 58"/>
          <p:cNvCxnSpPr>
            <a:cxnSpLocks/>
          </p:cNvCxnSpPr>
          <p:nvPr/>
        </p:nvCxnSpPr>
        <p:spPr>
          <a:xfrm flipH="1">
            <a:off x="13074644" y="8928552"/>
            <a:ext cx="2132160" cy="43884"/>
          </a:xfrm>
          <a:prstGeom prst="straightConnector1">
            <a:avLst/>
          </a:prstGeom>
          <a:ln w="25400">
            <a:solidFill>
              <a:srgbClr val="3A396D"/>
            </a:solidFill>
            <a:tailEnd type="arrow"/>
          </a:ln>
        </p:spPr>
        <p:style>
          <a:lnRef idx="1">
            <a:schemeClr val="accent1"/>
          </a:lnRef>
          <a:fillRef idx="0">
            <a:schemeClr val="accent1"/>
          </a:fillRef>
          <a:effectRef idx="0">
            <a:schemeClr val="accent1"/>
          </a:effectRef>
          <a:fontRef idx="minor">
            <a:schemeClr val="tx1"/>
          </a:fontRef>
        </p:style>
      </p:cxnSp>
      <p:cxnSp>
        <p:nvCxnSpPr>
          <p:cNvPr id="66" name="Прямая со стрелкой 65"/>
          <p:cNvCxnSpPr>
            <a:cxnSpLocks/>
          </p:cNvCxnSpPr>
          <p:nvPr/>
        </p:nvCxnSpPr>
        <p:spPr>
          <a:xfrm flipH="1">
            <a:off x="11900427" y="4528637"/>
            <a:ext cx="421649" cy="373092"/>
          </a:xfrm>
          <a:prstGeom prst="straightConnector1">
            <a:avLst/>
          </a:prstGeom>
          <a:ln w="25400">
            <a:solidFill>
              <a:srgbClr val="E84B48"/>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18" name="Google Shape;171;p3">
            <a:extLst>
              <a:ext uri="{FF2B5EF4-FFF2-40B4-BE49-F238E27FC236}">
                <a16:creationId xmlns:a16="http://schemas.microsoft.com/office/drawing/2014/main" id="{ADC9A8EA-3A6D-A58D-1BC1-C8D968417AAD}"/>
              </a:ext>
            </a:extLst>
          </p:cNvPr>
          <p:cNvSpPr txBox="1">
            <a:spLocks/>
          </p:cNvSpPr>
          <p:nvPr/>
        </p:nvSpPr>
        <p:spPr>
          <a:xfrm>
            <a:off x="556834" y="1393651"/>
            <a:ext cx="3535980" cy="52433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3F3F3F"/>
              </a:buClr>
              <a:buSzPts val="2700"/>
              <a:buFont typeface="Kanit"/>
              <a:buNone/>
              <a:defRPr sz="4800" b="1" i="0" u="none" strike="noStrike" cap="none">
                <a:solidFill>
                  <a:srgbClr val="3F3F3F"/>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r>
              <a:rPr lang="en-CA" sz="2600" b="0" dirty="0">
                <a:solidFill>
                  <a:schemeClr val="bg2"/>
                </a:solidFill>
              </a:rPr>
              <a:t>Offshore platforms </a:t>
            </a:r>
          </a:p>
          <a:p>
            <a:r>
              <a:rPr lang="en-CA" sz="1800" b="0" dirty="0">
                <a:solidFill>
                  <a:schemeClr val="bg2"/>
                </a:solidFill>
              </a:rPr>
              <a:t>@ SASB Gas Field, Black Sea</a:t>
            </a:r>
          </a:p>
        </p:txBody>
      </p:sp>
      <p:sp>
        <p:nvSpPr>
          <p:cNvPr id="30" name="Oval 29">
            <a:extLst>
              <a:ext uri="{FF2B5EF4-FFF2-40B4-BE49-F238E27FC236}">
                <a16:creationId xmlns:a16="http://schemas.microsoft.com/office/drawing/2014/main" id="{05F43D14-C395-4EE0-8E07-359FF458026C}"/>
              </a:ext>
            </a:extLst>
          </p:cNvPr>
          <p:cNvSpPr/>
          <p:nvPr/>
        </p:nvSpPr>
        <p:spPr>
          <a:xfrm>
            <a:off x="13369311" y="8124099"/>
            <a:ext cx="226606" cy="2088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3" name="Прямая со стрелкой 52"/>
          <p:cNvCxnSpPr>
            <a:cxnSpLocks/>
          </p:cNvCxnSpPr>
          <p:nvPr/>
        </p:nvCxnSpPr>
        <p:spPr>
          <a:xfrm>
            <a:off x="2324824" y="4314089"/>
            <a:ext cx="4130240" cy="0"/>
          </a:xfrm>
          <a:prstGeom prst="straightConnector1">
            <a:avLst/>
          </a:prstGeom>
          <a:ln w="25400">
            <a:solidFill>
              <a:srgbClr val="3A396D"/>
            </a:solidFill>
            <a:tailEnd type="arrow"/>
          </a:ln>
        </p:spPr>
        <p:style>
          <a:lnRef idx="1">
            <a:schemeClr val="accent1"/>
          </a:lnRef>
          <a:fillRef idx="0">
            <a:schemeClr val="accent1"/>
          </a:fillRef>
          <a:effectRef idx="0">
            <a:schemeClr val="accent1"/>
          </a:effectRef>
          <a:fontRef idx="minor">
            <a:schemeClr val="tx1"/>
          </a:fontRef>
        </p:style>
      </p:cxnSp>
      <p:sp>
        <p:nvSpPr>
          <p:cNvPr id="2" name="Google Shape;184;p3">
            <a:extLst>
              <a:ext uri="{FF2B5EF4-FFF2-40B4-BE49-F238E27FC236}">
                <a16:creationId xmlns:a16="http://schemas.microsoft.com/office/drawing/2014/main" id="{75EACAE8-381D-5F2F-5140-9627B41DD038}"/>
              </a:ext>
            </a:extLst>
          </p:cNvPr>
          <p:cNvSpPr/>
          <p:nvPr/>
        </p:nvSpPr>
        <p:spPr>
          <a:xfrm>
            <a:off x="9233558" y="1161018"/>
            <a:ext cx="8261921" cy="249712"/>
          </a:xfrm>
          <a:prstGeom prst="rect">
            <a:avLst/>
          </a:prstGeom>
          <a:noFill/>
          <a:ln>
            <a:noFill/>
          </a:ln>
        </p:spPr>
        <p:txBody>
          <a:bodyPr spcFirstLastPara="1" wrap="square" lIns="91425" tIns="91425" rIns="91425" bIns="91425" anchor="ctr" anchorCtr="0">
            <a:noAutofit/>
          </a:bodyPr>
          <a:lstStyle/>
          <a:p>
            <a:pPr lvl="0">
              <a:buClr>
                <a:schemeClr val="dk1"/>
              </a:buClr>
              <a:buSzPts val="1100"/>
            </a:pPr>
            <a:endParaRPr sz="3200" b="0" i="0" u="none" strike="noStrike" cap="none" dirty="0">
              <a:solidFill>
                <a:srgbClr val="3A396D"/>
              </a:solidFill>
              <a:latin typeface="Kanit SemiBold"/>
              <a:ea typeface="Kanit SemiBold"/>
              <a:cs typeface="Kanit SemiBold"/>
              <a:sym typeface="Kanit SemiBold"/>
            </a:endParaRPr>
          </a:p>
        </p:txBody>
      </p:sp>
      <p:sp>
        <p:nvSpPr>
          <p:cNvPr id="21" name="Google Shape;171;p3">
            <a:extLst>
              <a:ext uri="{FF2B5EF4-FFF2-40B4-BE49-F238E27FC236}">
                <a16:creationId xmlns:a16="http://schemas.microsoft.com/office/drawing/2014/main" id="{8050332C-6B6A-DA0B-61B0-EAA59C88222F}"/>
              </a:ext>
            </a:extLst>
          </p:cNvPr>
          <p:cNvSpPr txBox="1">
            <a:spLocks noGrp="1"/>
          </p:cNvSpPr>
          <p:nvPr>
            <p:ph type="title"/>
          </p:nvPr>
        </p:nvSpPr>
        <p:spPr>
          <a:xfrm>
            <a:off x="1083387" y="-395668"/>
            <a:ext cx="17204613" cy="2109565"/>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SASB Infrastructure – Solid platform for future growth  </a:t>
            </a:r>
            <a:endParaRPr dirty="0">
              <a:solidFill>
                <a:schemeClr val="accent1"/>
              </a:solidFill>
            </a:endParaRPr>
          </a:p>
        </p:txBody>
      </p:sp>
      <p:sp>
        <p:nvSpPr>
          <p:cNvPr id="49" name="Oval 48">
            <a:extLst>
              <a:ext uri="{FF2B5EF4-FFF2-40B4-BE49-F238E27FC236}">
                <a16:creationId xmlns:a16="http://schemas.microsoft.com/office/drawing/2014/main" id="{786AF9D6-E710-276A-6165-A593CBC98CFB}"/>
              </a:ext>
            </a:extLst>
          </p:cNvPr>
          <p:cNvSpPr/>
          <p:nvPr/>
        </p:nvSpPr>
        <p:spPr>
          <a:xfrm>
            <a:off x="7507684" y="5026036"/>
            <a:ext cx="2644117" cy="2644117"/>
          </a:xfrm>
          <a:prstGeom prst="ellipse">
            <a:avLst/>
          </a:prstGeom>
          <a:noFill/>
          <a:ln w="28575" cap="flat">
            <a:solidFill>
              <a:srgbClr val="E84B48"/>
            </a:solidFill>
            <a:prstDash val="sysDot"/>
            <a:round/>
            <a:extLst>
              <a:ext uri="{C807C97D-BFC1-408E-A445-0C87EB9F89A2}">
                <ask:lineSketchStyleProps xmlns:ask="http://schemas.microsoft.com/office/drawing/2018/sketchyshapes" sd="4266498984">
                  <a:custGeom>
                    <a:avLst/>
                    <a:gdLst>
                      <a:gd name="connsiteX0" fmla="*/ 0 w 2644117"/>
                      <a:gd name="connsiteY0" fmla="*/ 1322059 h 2644117"/>
                      <a:gd name="connsiteX1" fmla="*/ 1322059 w 2644117"/>
                      <a:gd name="connsiteY1" fmla="*/ 0 h 2644117"/>
                      <a:gd name="connsiteX2" fmla="*/ 2644118 w 2644117"/>
                      <a:gd name="connsiteY2" fmla="*/ 1322059 h 2644117"/>
                      <a:gd name="connsiteX3" fmla="*/ 1322059 w 2644117"/>
                      <a:gd name="connsiteY3" fmla="*/ 2644118 h 2644117"/>
                      <a:gd name="connsiteX4" fmla="*/ 0 w 2644117"/>
                      <a:gd name="connsiteY4" fmla="*/ 1322059 h 2644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4117" h="2644117" extrusionOk="0">
                        <a:moveTo>
                          <a:pt x="0" y="1322059"/>
                        </a:moveTo>
                        <a:cubicBezTo>
                          <a:pt x="20806" y="435401"/>
                          <a:pt x="641831" y="40216"/>
                          <a:pt x="1322059" y="0"/>
                        </a:cubicBezTo>
                        <a:cubicBezTo>
                          <a:pt x="1977685" y="-28178"/>
                          <a:pt x="2664602" y="520083"/>
                          <a:pt x="2644118" y="1322059"/>
                        </a:cubicBezTo>
                        <a:cubicBezTo>
                          <a:pt x="2719011" y="2002710"/>
                          <a:pt x="1975687" y="2839113"/>
                          <a:pt x="1322059" y="2644118"/>
                        </a:cubicBezTo>
                        <a:cubicBezTo>
                          <a:pt x="545090" y="2797869"/>
                          <a:pt x="62116" y="1997577"/>
                          <a:pt x="0" y="132205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8" name="Picture 7" descr="A picture containing sky, road, outdoor, highway&#10;&#10;Description automatically generated">
            <a:extLst>
              <a:ext uri="{FF2B5EF4-FFF2-40B4-BE49-F238E27FC236}">
                <a16:creationId xmlns:a16="http://schemas.microsoft.com/office/drawing/2014/main" id="{7B459852-B4E1-D934-05FE-13E9207AD0F1}"/>
              </a:ext>
            </a:extLst>
          </p:cNvPr>
          <p:cNvPicPr>
            <a:picLocks noChangeAspect="1"/>
          </p:cNvPicPr>
          <p:nvPr/>
        </p:nvPicPr>
        <p:blipFill rotWithShape="1">
          <a:blip r:embed="rId5"/>
          <a:srcRect l="25138" t="73" r="17709" b="-73"/>
          <a:stretch/>
        </p:blipFill>
        <p:spPr>
          <a:xfrm>
            <a:off x="14655616" y="6303872"/>
            <a:ext cx="3170289" cy="2873104"/>
          </a:xfrm>
          <a:prstGeom prst="rect">
            <a:avLst/>
          </a:prstGeom>
        </p:spPr>
      </p:pic>
      <p:pic>
        <p:nvPicPr>
          <p:cNvPr id="73" name="Picture 72">
            <a:extLst>
              <a:ext uri="{FF2B5EF4-FFF2-40B4-BE49-F238E27FC236}">
                <a16:creationId xmlns:a16="http://schemas.microsoft.com/office/drawing/2014/main" id="{B611247C-EC3D-A654-2A30-6A8FA2CFDCBD}"/>
              </a:ext>
            </a:extLst>
          </p:cNvPr>
          <p:cNvPicPr>
            <a:picLocks noChangeAspect="1"/>
          </p:cNvPicPr>
          <p:nvPr/>
        </p:nvPicPr>
        <p:blipFill>
          <a:blip r:embed="rId6"/>
          <a:stretch>
            <a:fillRect/>
          </a:stretch>
        </p:blipFill>
        <p:spPr>
          <a:xfrm>
            <a:off x="389632" y="1980547"/>
            <a:ext cx="3187344" cy="2881969"/>
          </a:xfrm>
          <a:prstGeom prst="rect">
            <a:avLst/>
          </a:prstGeom>
        </p:spPr>
      </p:pic>
      <p:sp>
        <p:nvSpPr>
          <p:cNvPr id="83" name="Speech Bubble: Rectangle with Corners Rounded 7">
            <a:extLst>
              <a:ext uri="{FF2B5EF4-FFF2-40B4-BE49-F238E27FC236}">
                <a16:creationId xmlns:a16="http://schemas.microsoft.com/office/drawing/2014/main" id="{5435E2C7-FB3F-CB15-750D-A908E0608C32}"/>
              </a:ext>
            </a:extLst>
          </p:cNvPr>
          <p:cNvSpPr/>
          <p:nvPr/>
        </p:nvSpPr>
        <p:spPr>
          <a:xfrm rot="16200000">
            <a:off x="11639141" y="632458"/>
            <a:ext cx="975962" cy="3502891"/>
          </a:xfrm>
          <a:prstGeom prst="wedgeRectCallout">
            <a:avLst>
              <a:gd name="adj1" fmla="val -162857"/>
              <a:gd name="adj2" fmla="val -50882"/>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spcBef>
                <a:spcPts val="2800"/>
              </a:spcBef>
              <a:buSzPts val="2400"/>
            </a:pPr>
            <a:r>
              <a:rPr lang="en-US" sz="2400" dirty="0">
                <a:solidFill>
                  <a:schemeClr val="bg2"/>
                </a:solidFill>
                <a:latin typeface="Kanit Medium" panose="020B0604020202020204" charset="-34"/>
                <a:ea typeface="Kanit SemiBold"/>
                <a:cs typeface="Kanit Medium" panose="020B0604020202020204" charset="-34"/>
                <a:sym typeface="Kanit SemiBold"/>
              </a:rPr>
              <a:t>4 offshore production platform &amp; tripods </a:t>
            </a:r>
          </a:p>
        </p:txBody>
      </p:sp>
      <p:cxnSp>
        <p:nvCxnSpPr>
          <p:cNvPr id="85" name="Прямая со стрелкой 52">
            <a:extLst>
              <a:ext uri="{FF2B5EF4-FFF2-40B4-BE49-F238E27FC236}">
                <a16:creationId xmlns:a16="http://schemas.microsoft.com/office/drawing/2014/main" id="{1F0B1DDE-A0B2-48E5-16A1-4A6749B23694}"/>
              </a:ext>
            </a:extLst>
          </p:cNvPr>
          <p:cNvCxnSpPr>
            <a:cxnSpLocks/>
          </p:cNvCxnSpPr>
          <p:nvPr/>
        </p:nvCxnSpPr>
        <p:spPr>
          <a:xfrm>
            <a:off x="2707596" y="6525661"/>
            <a:ext cx="3551838" cy="0"/>
          </a:xfrm>
          <a:prstGeom prst="straightConnector1">
            <a:avLst/>
          </a:prstGeom>
          <a:ln w="25400">
            <a:solidFill>
              <a:srgbClr val="3A396D"/>
            </a:solidFill>
            <a:tailEnd type="arrow"/>
          </a:ln>
        </p:spPr>
        <p:style>
          <a:lnRef idx="1">
            <a:schemeClr val="accent1"/>
          </a:lnRef>
          <a:fillRef idx="0">
            <a:schemeClr val="accent1"/>
          </a:fillRef>
          <a:effectRef idx="0">
            <a:schemeClr val="accent1"/>
          </a:effectRef>
          <a:fontRef idx="minor">
            <a:schemeClr val="tx1"/>
          </a:fontRef>
        </p:style>
      </p:cxnSp>
      <p:cxnSp>
        <p:nvCxnSpPr>
          <p:cNvPr id="88" name="Прямая со стрелкой 52">
            <a:extLst>
              <a:ext uri="{FF2B5EF4-FFF2-40B4-BE49-F238E27FC236}">
                <a16:creationId xmlns:a16="http://schemas.microsoft.com/office/drawing/2014/main" id="{17BAA988-DFFE-2511-89B1-5FFCC0DC0EB8}"/>
              </a:ext>
            </a:extLst>
          </p:cNvPr>
          <p:cNvCxnSpPr>
            <a:cxnSpLocks/>
          </p:cNvCxnSpPr>
          <p:nvPr/>
        </p:nvCxnSpPr>
        <p:spPr>
          <a:xfrm>
            <a:off x="3223846" y="7146916"/>
            <a:ext cx="4989257" cy="0"/>
          </a:xfrm>
          <a:prstGeom prst="straightConnector1">
            <a:avLst/>
          </a:prstGeom>
          <a:ln w="25400">
            <a:solidFill>
              <a:srgbClr val="3A396D"/>
            </a:solidFill>
            <a:tailEnd type="arrow"/>
          </a:ln>
        </p:spPr>
        <p:style>
          <a:lnRef idx="1">
            <a:schemeClr val="accent1"/>
          </a:lnRef>
          <a:fillRef idx="0">
            <a:schemeClr val="accent1"/>
          </a:fillRef>
          <a:effectRef idx="0">
            <a:schemeClr val="accent1"/>
          </a:effectRef>
          <a:fontRef idx="minor">
            <a:schemeClr val="tx1"/>
          </a:fontRef>
        </p:style>
      </p:cxnSp>
      <p:pic>
        <p:nvPicPr>
          <p:cNvPr id="93" name="Picture 92">
            <a:extLst>
              <a:ext uri="{FF2B5EF4-FFF2-40B4-BE49-F238E27FC236}">
                <a16:creationId xmlns:a16="http://schemas.microsoft.com/office/drawing/2014/main" id="{BAA42844-77E2-A01A-32D6-A5DFA5633EC8}"/>
              </a:ext>
            </a:extLst>
          </p:cNvPr>
          <p:cNvPicPr>
            <a:picLocks noChangeAspect="1"/>
          </p:cNvPicPr>
          <p:nvPr/>
        </p:nvPicPr>
        <p:blipFill>
          <a:blip r:embed="rId7"/>
          <a:stretch>
            <a:fillRect/>
          </a:stretch>
        </p:blipFill>
        <p:spPr>
          <a:xfrm>
            <a:off x="384211" y="4846521"/>
            <a:ext cx="3187344" cy="2881969"/>
          </a:xfrm>
          <a:prstGeom prst="rect">
            <a:avLst/>
          </a:prstGeom>
        </p:spPr>
      </p:pic>
      <p:sp>
        <p:nvSpPr>
          <p:cNvPr id="94" name="Speech Bubble: Rectangle with Corners Rounded 7">
            <a:extLst>
              <a:ext uri="{FF2B5EF4-FFF2-40B4-BE49-F238E27FC236}">
                <a16:creationId xmlns:a16="http://schemas.microsoft.com/office/drawing/2014/main" id="{DA937509-1E45-3135-66DD-BACB22D7F8D5}"/>
              </a:ext>
            </a:extLst>
          </p:cNvPr>
          <p:cNvSpPr/>
          <p:nvPr/>
        </p:nvSpPr>
        <p:spPr>
          <a:xfrm rot="16200000">
            <a:off x="7041833" y="6410746"/>
            <a:ext cx="1036264" cy="3999348"/>
          </a:xfrm>
          <a:prstGeom prst="wedgeRectCallout">
            <a:avLst>
              <a:gd name="adj1" fmla="val -22296"/>
              <a:gd name="adj2" fmla="val 107050"/>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lvl="0" algn="ctr">
              <a:buSzPts val="2400"/>
            </a:pPr>
            <a:r>
              <a:rPr lang="en-US" sz="1800" dirty="0">
                <a:solidFill>
                  <a:schemeClr val="bg2"/>
                </a:solidFill>
                <a:latin typeface="Kanit Medium" panose="020B0604020202020204" charset="-34"/>
                <a:ea typeface="Kanit SemiBold"/>
                <a:cs typeface="Kanit Medium" panose="020B0604020202020204" charset="-34"/>
                <a:sym typeface="Kanit SemiBold"/>
              </a:rPr>
              <a:t>Processing facility tied into </a:t>
            </a:r>
          </a:p>
          <a:p>
            <a:pPr lvl="0" algn="ctr">
              <a:buSzPts val="2400"/>
            </a:pPr>
            <a:r>
              <a:rPr lang="en-US" sz="1800" dirty="0">
                <a:solidFill>
                  <a:schemeClr val="bg2"/>
                </a:solidFill>
                <a:latin typeface="Kanit Medium" panose="020B0604020202020204" charset="-34"/>
                <a:ea typeface="Kanit SemiBold"/>
                <a:cs typeface="Kanit Medium" panose="020B0604020202020204" charset="-34"/>
                <a:sym typeface="Kanit SemiBold"/>
              </a:rPr>
              <a:t>national Natural Gas pipeline grid</a:t>
            </a:r>
          </a:p>
        </p:txBody>
      </p:sp>
      <p:sp>
        <p:nvSpPr>
          <p:cNvPr id="99" name="Speech Bubble: Rectangle with Corners Rounded 7">
            <a:extLst>
              <a:ext uri="{FF2B5EF4-FFF2-40B4-BE49-F238E27FC236}">
                <a16:creationId xmlns:a16="http://schemas.microsoft.com/office/drawing/2014/main" id="{AF52B525-516D-049F-2D9E-92FB5D924213}"/>
              </a:ext>
            </a:extLst>
          </p:cNvPr>
          <p:cNvSpPr/>
          <p:nvPr/>
        </p:nvSpPr>
        <p:spPr>
          <a:xfrm rot="16200000">
            <a:off x="2249183" y="7169162"/>
            <a:ext cx="1039828" cy="48015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lvl="0" algn="ctr">
              <a:buSzPts val="2400"/>
            </a:pPr>
            <a:r>
              <a:rPr lang="en-US" sz="1800" dirty="0">
                <a:solidFill>
                  <a:schemeClr val="bg1"/>
                </a:solidFill>
                <a:latin typeface="Kanit Medium" panose="020B0604020202020204" charset="-34"/>
                <a:ea typeface="Kanit SemiBold"/>
                <a:cs typeface="Kanit Medium" panose="020B0604020202020204" charset="-34"/>
                <a:sym typeface="Kanit SemiBold"/>
              </a:rPr>
              <a:t>US $600m+ invested into </a:t>
            </a:r>
          </a:p>
          <a:p>
            <a:pPr lvl="0" algn="ctr">
              <a:buSzPts val="2400"/>
            </a:pPr>
            <a:r>
              <a:rPr lang="en-US" sz="1800" dirty="0">
                <a:solidFill>
                  <a:schemeClr val="bg1"/>
                </a:solidFill>
                <a:latin typeface="Kanit Medium" panose="020B0604020202020204" charset="-34"/>
                <a:ea typeface="Kanit SemiBold"/>
                <a:cs typeface="Kanit Medium" panose="020B0604020202020204" charset="-34"/>
                <a:sym typeface="Kanit SemiBold"/>
              </a:rPr>
              <a:t>historical wells &amp; infrastructure  </a:t>
            </a:r>
          </a:p>
        </p:txBody>
      </p:sp>
      <p:sp>
        <p:nvSpPr>
          <p:cNvPr id="101" name="Speech Bubble: Rectangle with Corners Rounded 7">
            <a:extLst>
              <a:ext uri="{FF2B5EF4-FFF2-40B4-BE49-F238E27FC236}">
                <a16:creationId xmlns:a16="http://schemas.microsoft.com/office/drawing/2014/main" id="{7AAF7E8D-9999-A921-C494-CF0A9F847E39}"/>
              </a:ext>
            </a:extLst>
          </p:cNvPr>
          <p:cNvSpPr/>
          <p:nvPr/>
        </p:nvSpPr>
        <p:spPr>
          <a:xfrm rot="16200000">
            <a:off x="2249179" y="6011419"/>
            <a:ext cx="1039831" cy="480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buSzPts val="2400"/>
            </a:pPr>
            <a:r>
              <a:rPr lang="en-US" sz="1800" dirty="0">
                <a:solidFill>
                  <a:schemeClr val="bg1"/>
                </a:solidFill>
                <a:latin typeface="Kanit Medium" panose="020B0604020202020204" charset="-34"/>
                <a:ea typeface="Kanit SemiBold"/>
                <a:cs typeface="Kanit Medium" panose="020B0604020202020204" charset="-34"/>
                <a:sym typeface="Kanit SemiBold"/>
              </a:rPr>
              <a:t>Onshore Gas Processing Facility </a:t>
            </a:r>
          </a:p>
          <a:p>
            <a:pPr algn="ctr">
              <a:buSzPts val="2400"/>
            </a:pPr>
            <a:r>
              <a:rPr lang="en-US" sz="1800" dirty="0">
                <a:solidFill>
                  <a:schemeClr val="bg1"/>
                </a:solidFill>
                <a:latin typeface="Kanit Medium" panose="020B0604020202020204" charset="-34"/>
                <a:ea typeface="Kanit SemiBold"/>
                <a:cs typeface="Kanit Medium" panose="020B0604020202020204" charset="-34"/>
                <a:sym typeface="Kanit SemiBold"/>
              </a:rPr>
              <a:t>rated 75MMcf/day, expandable to 150MMcf/day</a:t>
            </a:r>
          </a:p>
        </p:txBody>
      </p:sp>
      <p:sp>
        <p:nvSpPr>
          <p:cNvPr id="103" name="TextBox 102">
            <a:extLst>
              <a:ext uri="{FF2B5EF4-FFF2-40B4-BE49-F238E27FC236}">
                <a16:creationId xmlns:a16="http://schemas.microsoft.com/office/drawing/2014/main" id="{C656E8D9-43A9-2B24-480C-7C36EEB46C12}"/>
              </a:ext>
            </a:extLst>
          </p:cNvPr>
          <p:cNvSpPr txBox="1"/>
          <p:nvPr/>
        </p:nvSpPr>
        <p:spPr>
          <a:xfrm>
            <a:off x="10566536" y="7579140"/>
            <a:ext cx="2614646" cy="584775"/>
          </a:xfrm>
          <a:prstGeom prst="rect">
            <a:avLst/>
          </a:prstGeom>
          <a:solidFill>
            <a:srgbClr val="133858"/>
          </a:solidFill>
        </p:spPr>
        <p:txBody>
          <a:bodyPr wrap="square" rtlCol="0">
            <a:spAutoFit/>
          </a:bodyPr>
          <a:lstStyle/>
          <a:p>
            <a:pPr algn="ctr"/>
            <a:r>
              <a:rPr lang="en-US" sz="1600" dirty="0">
                <a:solidFill>
                  <a:schemeClr val="bg1"/>
                </a:solidFill>
                <a:latin typeface="Kanit Medium" panose="020B0604020202020204" charset="-34"/>
                <a:ea typeface="Kanit SemiBold"/>
                <a:cs typeface="Kanit Medium" panose="020B0604020202020204" charset="-34"/>
                <a:sym typeface="Kanit SemiBold"/>
              </a:rPr>
              <a:t>18km subsea pipeline + onshore pipeline </a:t>
            </a:r>
          </a:p>
        </p:txBody>
      </p:sp>
      <p:cxnSp>
        <p:nvCxnSpPr>
          <p:cNvPr id="106" name="Straight Connector 105">
            <a:extLst>
              <a:ext uri="{FF2B5EF4-FFF2-40B4-BE49-F238E27FC236}">
                <a16:creationId xmlns:a16="http://schemas.microsoft.com/office/drawing/2014/main" id="{C612CB28-B9E1-A593-A5AC-AE2F9146030F}"/>
              </a:ext>
            </a:extLst>
          </p:cNvPr>
          <p:cNvCxnSpPr>
            <a:cxnSpLocks/>
          </p:cNvCxnSpPr>
          <p:nvPr/>
        </p:nvCxnSpPr>
        <p:spPr>
          <a:xfrm>
            <a:off x="7991489" y="6146997"/>
            <a:ext cx="367" cy="18288"/>
          </a:xfrm>
          <a:prstGeom prst="line">
            <a:avLst/>
          </a:prstGeom>
          <a:ln>
            <a:solidFill>
              <a:srgbClr val="E84B48"/>
            </a:solidFill>
          </a:ln>
        </p:spPr>
        <p:style>
          <a:lnRef idx="1">
            <a:schemeClr val="accent1"/>
          </a:lnRef>
          <a:fillRef idx="0">
            <a:schemeClr val="accent1"/>
          </a:fillRef>
          <a:effectRef idx="0">
            <a:schemeClr val="accent1"/>
          </a:effectRef>
          <a:fontRef idx="minor">
            <a:schemeClr val="tx1"/>
          </a:fontRef>
        </p:style>
      </p:cxnSp>
      <p:pic>
        <p:nvPicPr>
          <p:cNvPr id="180" name="Picture 179">
            <a:extLst>
              <a:ext uri="{FF2B5EF4-FFF2-40B4-BE49-F238E27FC236}">
                <a16:creationId xmlns:a16="http://schemas.microsoft.com/office/drawing/2014/main" id="{F76118E7-FC87-7827-A9BA-D0C9D4CEBD3D}"/>
              </a:ext>
            </a:extLst>
          </p:cNvPr>
          <p:cNvPicPr>
            <a:picLocks noChangeAspect="1"/>
          </p:cNvPicPr>
          <p:nvPr/>
        </p:nvPicPr>
        <p:blipFill>
          <a:blip r:embed="rId8"/>
          <a:stretch>
            <a:fillRect/>
          </a:stretch>
        </p:blipFill>
        <p:spPr>
          <a:xfrm>
            <a:off x="8389898" y="5819578"/>
            <a:ext cx="884957" cy="844335"/>
          </a:xfrm>
          <a:prstGeom prst="rect">
            <a:avLst/>
          </a:prstGeom>
        </p:spPr>
      </p:pic>
      <p:sp>
        <p:nvSpPr>
          <p:cNvPr id="24" name="Oval 23">
            <a:extLst>
              <a:ext uri="{FF2B5EF4-FFF2-40B4-BE49-F238E27FC236}">
                <a16:creationId xmlns:a16="http://schemas.microsoft.com/office/drawing/2014/main" id="{B634021B-846B-ECE3-FA80-EED40B187060}"/>
              </a:ext>
            </a:extLst>
          </p:cNvPr>
          <p:cNvSpPr/>
          <p:nvPr/>
        </p:nvSpPr>
        <p:spPr>
          <a:xfrm>
            <a:off x="7380660" y="2874213"/>
            <a:ext cx="2644117" cy="2644117"/>
          </a:xfrm>
          <a:prstGeom prst="ellipse">
            <a:avLst/>
          </a:prstGeom>
          <a:noFill/>
          <a:ln w="28575" cap="flat">
            <a:solidFill>
              <a:srgbClr val="E84B48"/>
            </a:solidFill>
            <a:prstDash val="sysDot"/>
            <a:round/>
            <a:extLst>
              <a:ext uri="{C807C97D-BFC1-408E-A445-0C87EB9F89A2}">
                <ask:lineSketchStyleProps xmlns:ask="http://schemas.microsoft.com/office/drawing/2018/sketchyshapes" sd="2650216993">
                  <a:custGeom>
                    <a:avLst/>
                    <a:gdLst>
                      <a:gd name="connsiteX0" fmla="*/ 0 w 2644117"/>
                      <a:gd name="connsiteY0" fmla="*/ 1322059 h 2644117"/>
                      <a:gd name="connsiteX1" fmla="*/ 1322059 w 2644117"/>
                      <a:gd name="connsiteY1" fmla="*/ 0 h 2644117"/>
                      <a:gd name="connsiteX2" fmla="*/ 2644118 w 2644117"/>
                      <a:gd name="connsiteY2" fmla="*/ 1322059 h 2644117"/>
                      <a:gd name="connsiteX3" fmla="*/ 1322059 w 2644117"/>
                      <a:gd name="connsiteY3" fmla="*/ 2644118 h 2644117"/>
                      <a:gd name="connsiteX4" fmla="*/ 0 w 2644117"/>
                      <a:gd name="connsiteY4" fmla="*/ 1322059 h 2644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4117" h="2644117" extrusionOk="0">
                        <a:moveTo>
                          <a:pt x="0" y="1322059"/>
                        </a:moveTo>
                        <a:cubicBezTo>
                          <a:pt x="-195508" y="600269"/>
                          <a:pt x="733245" y="138960"/>
                          <a:pt x="1322059" y="0"/>
                        </a:cubicBezTo>
                        <a:cubicBezTo>
                          <a:pt x="2072759" y="42171"/>
                          <a:pt x="2648264" y="718422"/>
                          <a:pt x="2644118" y="1322059"/>
                        </a:cubicBezTo>
                        <a:cubicBezTo>
                          <a:pt x="2565841" y="1934116"/>
                          <a:pt x="2104427" y="2707250"/>
                          <a:pt x="1322059" y="2644118"/>
                        </a:cubicBezTo>
                        <a:cubicBezTo>
                          <a:pt x="612212" y="2568586"/>
                          <a:pt x="45082" y="2136264"/>
                          <a:pt x="0" y="132205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AA0626A6-6796-292F-2C26-CBDEBFF553BC}"/>
              </a:ext>
            </a:extLst>
          </p:cNvPr>
          <p:cNvSpPr/>
          <p:nvPr/>
        </p:nvSpPr>
        <p:spPr>
          <a:xfrm>
            <a:off x="5692989" y="4965866"/>
            <a:ext cx="2644117" cy="2644117"/>
          </a:xfrm>
          <a:prstGeom prst="ellipse">
            <a:avLst/>
          </a:prstGeom>
          <a:noFill/>
          <a:ln w="28575" cap="flat">
            <a:solidFill>
              <a:srgbClr val="E84B48"/>
            </a:solidFill>
            <a:prstDash val="sysDot"/>
            <a:round/>
            <a:extLst>
              <a:ext uri="{C807C97D-BFC1-408E-A445-0C87EB9F89A2}">
                <ask:lineSketchStyleProps xmlns:ask="http://schemas.microsoft.com/office/drawing/2018/sketchyshapes" sd="879248734">
                  <a:custGeom>
                    <a:avLst/>
                    <a:gdLst>
                      <a:gd name="connsiteX0" fmla="*/ 0 w 2644117"/>
                      <a:gd name="connsiteY0" fmla="*/ 1322059 h 2644117"/>
                      <a:gd name="connsiteX1" fmla="*/ 1322059 w 2644117"/>
                      <a:gd name="connsiteY1" fmla="*/ 0 h 2644117"/>
                      <a:gd name="connsiteX2" fmla="*/ 2644118 w 2644117"/>
                      <a:gd name="connsiteY2" fmla="*/ 1322059 h 2644117"/>
                      <a:gd name="connsiteX3" fmla="*/ 1322059 w 2644117"/>
                      <a:gd name="connsiteY3" fmla="*/ 2644118 h 2644117"/>
                      <a:gd name="connsiteX4" fmla="*/ 0 w 2644117"/>
                      <a:gd name="connsiteY4" fmla="*/ 1322059 h 2644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4117" h="2644117" extrusionOk="0">
                        <a:moveTo>
                          <a:pt x="0" y="1322059"/>
                        </a:moveTo>
                        <a:cubicBezTo>
                          <a:pt x="-37203" y="548158"/>
                          <a:pt x="730037" y="-50152"/>
                          <a:pt x="1322059" y="0"/>
                        </a:cubicBezTo>
                        <a:cubicBezTo>
                          <a:pt x="1903269" y="83684"/>
                          <a:pt x="2840642" y="533263"/>
                          <a:pt x="2644118" y="1322059"/>
                        </a:cubicBezTo>
                        <a:cubicBezTo>
                          <a:pt x="2583432" y="1931220"/>
                          <a:pt x="2019157" y="2746971"/>
                          <a:pt x="1322059" y="2644118"/>
                        </a:cubicBezTo>
                        <a:cubicBezTo>
                          <a:pt x="630508" y="2590865"/>
                          <a:pt x="95892" y="2044321"/>
                          <a:pt x="0" y="132205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Oval 45">
            <a:extLst>
              <a:ext uri="{FF2B5EF4-FFF2-40B4-BE49-F238E27FC236}">
                <a16:creationId xmlns:a16="http://schemas.microsoft.com/office/drawing/2014/main" id="{C6EAA101-9C2C-1B36-1656-F35930860409}"/>
              </a:ext>
            </a:extLst>
          </p:cNvPr>
          <p:cNvSpPr/>
          <p:nvPr/>
        </p:nvSpPr>
        <p:spPr>
          <a:xfrm>
            <a:off x="9677959" y="4739705"/>
            <a:ext cx="2644117" cy="2644117"/>
          </a:xfrm>
          <a:prstGeom prst="ellipse">
            <a:avLst/>
          </a:prstGeom>
          <a:noFill/>
          <a:ln w="28575" cap="flat">
            <a:solidFill>
              <a:srgbClr val="E84B48"/>
            </a:solidFill>
            <a:prstDash val="sysDot"/>
            <a:round/>
            <a:extLst>
              <a:ext uri="{C807C97D-BFC1-408E-A445-0C87EB9F89A2}">
                <ask:lineSketchStyleProps xmlns:ask="http://schemas.microsoft.com/office/drawing/2018/sketchyshapes" sd="1219033472">
                  <a:custGeom>
                    <a:avLst/>
                    <a:gdLst>
                      <a:gd name="connsiteX0" fmla="*/ 0 w 2644117"/>
                      <a:gd name="connsiteY0" fmla="*/ 1322059 h 2644117"/>
                      <a:gd name="connsiteX1" fmla="*/ 1322059 w 2644117"/>
                      <a:gd name="connsiteY1" fmla="*/ 0 h 2644117"/>
                      <a:gd name="connsiteX2" fmla="*/ 2644118 w 2644117"/>
                      <a:gd name="connsiteY2" fmla="*/ 1322059 h 2644117"/>
                      <a:gd name="connsiteX3" fmla="*/ 1322059 w 2644117"/>
                      <a:gd name="connsiteY3" fmla="*/ 2644118 h 2644117"/>
                      <a:gd name="connsiteX4" fmla="*/ 0 w 2644117"/>
                      <a:gd name="connsiteY4" fmla="*/ 1322059 h 2644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4117" h="2644117" extrusionOk="0">
                        <a:moveTo>
                          <a:pt x="0" y="1322059"/>
                        </a:moveTo>
                        <a:cubicBezTo>
                          <a:pt x="-81864" y="541410"/>
                          <a:pt x="472654" y="44757"/>
                          <a:pt x="1322059" y="0"/>
                        </a:cubicBezTo>
                        <a:cubicBezTo>
                          <a:pt x="2124507" y="15220"/>
                          <a:pt x="2513658" y="596054"/>
                          <a:pt x="2644118" y="1322059"/>
                        </a:cubicBezTo>
                        <a:cubicBezTo>
                          <a:pt x="2598615" y="2096649"/>
                          <a:pt x="2036487" y="2731034"/>
                          <a:pt x="1322059" y="2644118"/>
                        </a:cubicBezTo>
                        <a:cubicBezTo>
                          <a:pt x="479197" y="2582452"/>
                          <a:pt x="189216" y="2142621"/>
                          <a:pt x="0" y="132205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5" name="Picture 64">
            <a:extLst>
              <a:ext uri="{FF2B5EF4-FFF2-40B4-BE49-F238E27FC236}">
                <a16:creationId xmlns:a16="http://schemas.microsoft.com/office/drawing/2014/main" id="{2498F85F-E49C-63A9-3B5C-50786875A2C4}"/>
              </a:ext>
            </a:extLst>
          </p:cNvPr>
          <p:cNvPicPr>
            <a:picLocks noChangeAspect="1"/>
          </p:cNvPicPr>
          <p:nvPr/>
        </p:nvPicPr>
        <p:blipFill>
          <a:blip r:embed="rId8"/>
          <a:stretch>
            <a:fillRect/>
          </a:stretch>
        </p:blipFill>
        <p:spPr>
          <a:xfrm>
            <a:off x="6598042" y="5734843"/>
            <a:ext cx="884957" cy="844335"/>
          </a:xfrm>
          <a:prstGeom prst="rect">
            <a:avLst/>
          </a:prstGeom>
        </p:spPr>
      </p:pic>
      <p:pic>
        <p:nvPicPr>
          <p:cNvPr id="67" name="Picture 66">
            <a:extLst>
              <a:ext uri="{FF2B5EF4-FFF2-40B4-BE49-F238E27FC236}">
                <a16:creationId xmlns:a16="http://schemas.microsoft.com/office/drawing/2014/main" id="{D6C0B9F4-F557-08EC-F6A1-3E9A03F27B30}"/>
              </a:ext>
            </a:extLst>
          </p:cNvPr>
          <p:cNvPicPr>
            <a:picLocks noChangeAspect="1"/>
          </p:cNvPicPr>
          <p:nvPr/>
        </p:nvPicPr>
        <p:blipFill>
          <a:blip r:embed="rId8"/>
          <a:stretch>
            <a:fillRect/>
          </a:stretch>
        </p:blipFill>
        <p:spPr>
          <a:xfrm>
            <a:off x="8266499" y="3646930"/>
            <a:ext cx="884957" cy="844335"/>
          </a:xfrm>
          <a:prstGeom prst="rect">
            <a:avLst/>
          </a:prstGeom>
        </p:spPr>
      </p:pic>
      <p:pic>
        <p:nvPicPr>
          <p:cNvPr id="68" name="Picture 67">
            <a:extLst>
              <a:ext uri="{FF2B5EF4-FFF2-40B4-BE49-F238E27FC236}">
                <a16:creationId xmlns:a16="http://schemas.microsoft.com/office/drawing/2014/main" id="{9144742A-EAE3-6307-721F-9CC5845C98BB}"/>
              </a:ext>
            </a:extLst>
          </p:cNvPr>
          <p:cNvPicPr>
            <a:picLocks noChangeAspect="1"/>
          </p:cNvPicPr>
          <p:nvPr/>
        </p:nvPicPr>
        <p:blipFill>
          <a:blip r:embed="rId8"/>
          <a:stretch>
            <a:fillRect/>
          </a:stretch>
        </p:blipFill>
        <p:spPr>
          <a:xfrm>
            <a:off x="10520056" y="5560797"/>
            <a:ext cx="884957" cy="844335"/>
          </a:xfrm>
          <a:prstGeom prst="rect">
            <a:avLst/>
          </a:prstGeom>
        </p:spPr>
      </p:pic>
      <p:sp>
        <p:nvSpPr>
          <p:cNvPr id="71" name="TextBox 70">
            <a:extLst>
              <a:ext uri="{FF2B5EF4-FFF2-40B4-BE49-F238E27FC236}">
                <a16:creationId xmlns:a16="http://schemas.microsoft.com/office/drawing/2014/main" id="{4AA96062-00F8-7045-AE90-F57B32BBA930}"/>
              </a:ext>
            </a:extLst>
          </p:cNvPr>
          <p:cNvSpPr txBox="1"/>
          <p:nvPr/>
        </p:nvSpPr>
        <p:spPr>
          <a:xfrm>
            <a:off x="11261671" y="3690421"/>
            <a:ext cx="3039849" cy="1261884"/>
          </a:xfrm>
          <a:prstGeom prst="rect">
            <a:avLst/>
          </a:prstGeom>
          <a:noFill/>
        </p:spPr>
        <p:txBody>
          <a:bodyPr wrap="square" rtlCol="0">
            <a:spAutoFit/>
          </a:bodyPr>
          <a:lstStyle/>
          <a:p>
            <a:pPr algn="ctr"/>
            <a:r>
              <a:rPr lang="en-US" sz="2000" dirty="0">
                <a:solidFill>
                  <a:srgbClr val="E84B48"/>
                </a:solidFill>
                <a:latin typeface="Kanit Medium" panose="020B0604020202020204" charset="-34"/>
                <a:ea typeface="Kanit SemiBold"/>
                <a:cs typeface="Kanit Medium" panose="020B0604020202020204" charset="-34"/>
                <a:sym typeface="Kanit SemiBold"/>
              </a:rPr>
              <a:t>Drilling radius reachable from existing platforms </a:t>
            </a:r>
            <a:r>
              <a:rPr lang="en-CA" sz="2000" dirty="0">
                <a:solidFill>
                  <a:srgbClr val="FF0000"/>
                </a:solidFill>
                <a:latin typeface="Kanit SemiBold"/>
                <a:ea typeface="Kanit SemiBold"/>
                <a:cs typeface="Kanit SemiBold"/>
                <a:sym typeface="Kanit SemiBold"/>
              </a:rPr>
              <a:t>~</a:t>
            </a:r>
            <a:r>
              <a:rPr lang="en-CA" sz="2000" dirty="0">
                <a:solidFill>
                  <a:schemeClr val="bg1"/>
                </a:solidFill>
                <a:latin typeface="Kanit SemiBold"/>
                <a:ea typeface="Kanit SemiBold"/>
                <a:cs typeface="Kanit SemiBold"/>
                <a:sym typeface="Kanit SemiBold"/>
              </a:rPr>
              <a:t> </a:t>
            </a:r>
            <a:r>
              <a:rPr lang="en-US" sz="2000" dirty="0">
                <a:solidFill>
                  <a:srgbClr val="E84B48"/>
                </a:solidFill>
                <a:latin typeface="Kanit Medium" panose="020B0604020202020204" charset="-34"/>
                <a:ea typeface="Kanit SemiBold"/>
                <a:cs typeface="Kanit Medium" panose="020B0604020202020204" charset="-34"/>
                <a:sym typeface="Kanit SemiBold"/>
              </a:rPr>
              <a:t>3km</a:t>
            </a:r>
          </a:p>
          <a:p>
            <a:pPr algn="ctr"/>
            <a:endParaRPr lang="en-US" sz="1600" dirty="0">
              <a:solidFill>
                <a:srgbClr val="E84B48"/>
              </a:solidFill>
            </a:endParaRPr>
          </a:p>
        </p:txBody>
      </p:sp>
      <p:cxnSp>
        <p:nvCxnSpPr>
          <p:cNvPr id="76" name="Прямая со стрелкой 58">
            <a:extLst>
              <a:ext uri="{FF2B5EF4-FFF2-40B4-BE49-F238E27FC236}">
                <a16:creationId xmlns:a16="http://schemas.microsoft.com/office/drawing/2014/main" id="{EBEB9D2F-2499-825A-B7D9-85A849158DC2}"/>
              </a:ext>
            </a:extLst>
          </p:cNvPr>
          <p:cNvCxnSpPr>
            <a:cxnSpLocks/>
          </p:cNvCxnSpPr>
          <p:nvPr/>
        </p:nvCxnSpPr>
        <p:spPr>
          <a:xfrm flipH="1">
            <a:off x="13595917" y="4414493"/>
            <a:ext cx="1762350" cy="3569559"/>
          </a:xfrm>
          <a:prstGeom prst="straightConnector1">
            <a:avLst/>
          </a:prstGeom>
          <a:ln w="25400">
            <a:solidFill>
              <a:srgbClr val="3A396D"/>
            </a:solidFill>
            <a:tailEnd type="arrow"/>
          </a:ln>
        </p:spPr>
        <p:style>
          <a:lnRef idx="1">
            <a:schemeClr val="accent1"/>
          </a:lnRef>
          <a:fillRef idx="0">
            <a:schemeClr val="accent1"/>
          </a:fillRef>
          <a:effectRef idx="0">
            <a:schemeClr val="accent1"/>
          </a:effectRef>
          <a:fontRef idx="minor">
            <a:schemeClr val="tx1"/>
          </a:fontRef>
        </p:style>
      </p:cxnSp>
      <p:sp>
        <p:nvSpPr>
          <p:cNvPr id="41" name="Speech Bubble: Rectangle with Corners Rounded 7">
            <a:extLst>
              <a:ext uri="{FF2B5EF4-FFF2-40B4-BE49-F238E27FC236}">
                <a16:creationId xmlns:a16="http://schemas.microsoft.com/office/drawing/2014/main" id="{DA937509-1E45-3135-66DD-BACB22D7F8D5}"/>
              </a:ext>
            </a:extLst>
          </p:cNvPr>
          <p:cNvSpPr/>
          <p:nvPr/>
        </p:nvSpPr>
        <p:spPr>
          <a:xfrm rot="16200000">
            <a:off x="7043057" y="7573277"/>
            <a:ext cx="1033817" cy="3999348"/>
          </a:xfrm>
          <a:prstGeom prst="wedgeRectCallout">
            <a:avLst>
              <a:gd name="adj1" fmla="val 37174"/>
              <a:gd name="adj2" fmla="val 106379"/>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buSzPts val="2400"/>
            </a:pPr>
            <a:r>
              <a:rPr lang="en-US" sz="1800" dirty="0">
                <a:solidFill>
                  <a:schemeClr val="bg2"/>
                </a:solidFill>
                <a:latin typeface="Kanit Medium" panose="020B0604020202020204" charset="-34"/>
                <a:ea typeface="Kanit SemiBold"/>
                <a:cs typeface="Kanit Medium" panose="020B0604020202020204" charset="-34"/>
              </a:rPr>
              <a:t>12,387 Hectare development lease valid until 2031 extendable to 2041</a:t>
            </a:r>
          </a:p>
        </p:txBody>
      </p:sp>
      <p:sp>
        <p:nvSpPr>
          <p:cNvPr id="5" name="Google Shape;153;p2">
            <a:extLst>
              <a:ext uri="{FF2B5EF4-FFF2-40B4-BE49-F238E27FC236}">
                <a16:creationId xmlns:a16="http://schemas.microsoft.com/office/drawing/2014/main" id="{5C06F7D3-6940-F312-809D-F6198C7253B4}"/>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7" name="Picture 6" descr="A picture containing mountain, outdoor, grass, way&#10;&#10;Description automatically generated">
            <a:extLst>
              <a:ext uri="{FF2B5EF4-FFF2-40B4-BE49-F238E27FC236}">
                <a16:creationId xmlns:a16="http://schemas.microsoft.com/office/drawing/2014/main" id="{9915223B-0312-4813-959A-CF6A794D564C}"/>
              </a:ext>
            </a:extLst>
          </p:cNvPr>
          <p:cNvPicPr>
            <a:picLocks noChangeAspect="1"/>
          </p:cNvPicPr>
          <p:nvPr/>
        </p:nvPicPr>
        <p:blipFill rotWithShape="1">
          <a:blip r:embed="rId9"/>
          <a:srcRect l="22996" r="14289"/>
          <a:stretch/>
        </p:blipFill>
        <p:spPr>
          <a:xfrm>
            <a:off x="14729918" y="2195832"/>
            <a:ext cx="3182182" cy="2902195"/>
          </a:xfrm>
          <a:prstGeom prst="rect">
            <a:avLst/>
          </a:prstGeom>
        </p:spPr>
      </p:pic>
    </p:spTree>
    <p:extLst>
      <p:ext uri="{BB962C8B-B14F-4D97-AF65-F5344CB8AC3E}">
        <p14:creationId xmlns:p14="http://schemas.microsoft.com/office/powerpoint/2010/main" val="180998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ppt_x</p:attrName>
                                        </p:attrNameLst>
                                      </p:cBhvr>
                                      <p:tavLst>
                                        <p:tav tm="0">
                                          <p:val>
                                            <p:strVal val="#ppt_x"/>
                                          </p:val>
                                        </p:tav>
                                        <p:tav tm="100000">
                                          <p:val>
                                            <p:strVal val="#ppt_x"/>
                                          </p:val>
                                        </p:tav>
                                      </p:tavLst>
                                    </p:anim>
                                    <p:anim calcmode="lin" valueType="num">
                                      <p:cBhvr>
                                        <p:cTn id="9" dur="5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500"/>
                                        <p:tgtEl>
                                          <p:spTgt spid="7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42" presetClass="entr" presetSubtype="0" fill="hold" grpId="0" nodeType="withEffect" nodePh="1">
                                  <p:stCondLst>
                                    <p:cond delay="0"/>
                                  </p:stCondLst>
                                  <p:endCondLst>
                                    <p:cond evt="begin" delay="0">
                                      <p:tn val="29"/>
                                    </p:cond>
                                  </p:end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anim calcmode="lin" valueType="num">
                                      <p:cBhvr>
                                        <p:cTn id="32" dur="500" fill="hold"/>
                                        <p:tgtEl>
                                          <p:spTgt spid="2"/>
                                        </p:tgtEl>
                                        <p:attrNameLst>
                                          <p:attrName>ppt_x</p:attrName>
                                        </p:attrNameLst>
                                      </p:cBhvr>
                                      <p:tavLst>
                                        <p:tav tm="0">
                                          <p:val>
                                            <p:strVal val="#ppt_x"/>
                                          </p:val>
                                        </p:tav>
                                        <p:tav tm="100000">
                                          <p:val>
                                            <p:strVal val="#ppt_x"/>
                                          </p:val>
                                        </p:tav>
                                      </p:tavLst>
                                    </p:anim>
                                    <p:anim calcmode="lin" valueType="num">
                                      <p:cBhvr>
                                        <p:cTn id="33" dur="500" fill="hold"/>
                                        <p:tgtEl>
                                          <p:spTgt spid="2"/>
                                        </p:tgtEl>
                                        <p:attrNameLst>
                                          <p:attrName>ppt_y</p:attrName>
                                        </p:attrNameLst>
                                      </p:cBhvr>
                                      <p:tavLst>
                                        <p:tav tm="0">
                                          <p:val>
                                            <p:strVal val="#ppt_y+.1"/>
                                          </p:val>
                                        </p:tav>
                                        <p:tav tm="100000">
                                          <p:val>
                                            <p:strVal val="#ppt_y"/>
                                          </p:val>
                                        </p:tav>
                                      </p:tavLst>
                                    </p:anim>
                                  </p:childTnLst>
                                </p:cTn>
                              </p:par>
                              <p:par>
                                <p:cTn id="34" presetID="10" presetClass="entr" presetSubtype="0" fill="hold" nodeType="with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fade">
                                      <p:cBhvr>
                                        <p:cTn id="36" dur="500"/>
                                        <p:tgtEl>
                                          <p:spTgt spid="67"/>
                                        </p:tgtEl>
                                      </p:cBhvr>
                                    </p:animEffect>
                                  </p:childTnLst>
                                </p:cTn>
                              </p:par>
                              <p:par>
                                <p:cTn id="37" presetID="10" presetClass="entr" presetSubtype="0" fill="hold" nodeType="with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500"/>
                                        <p:tgtEl>
                                          <p:spTgt spid="65"/>
                                        </p:tgtEl>
                                      </p:cBhvr>
                                    </p:animEffect>
                                  </p:childTnLst>
                                </p:cTn>
                              </p:par>
                              <p:par>
                                <p:cTn id="40" presetID="10" presetClass="entr" presetSubtype="0" fill="hold" nodeType="withEffect">
                                  <p:stCondLst>
                                    <p:cond delay="0"/>
                                  </p:stCondLst>
                                  <p:childTnLst>
                                    <p:set>
                                      <p:cBhvr>
                                        <p:cTn id="41" dur="1" fill="hold">
                                          <p:stCondLst>
                                            <p:cond delay="0"/>
                                          </p:stCondLst>
                                        </p:cTn>
                                        <p:tgtEl>
                                          <p:spTgt spid="180"/>
                                        </p:tgtEl>
                                        <p:attrNameLst>
                                          <p:attrName>style.visibility</p:attrName>
                                        </p:attrNameLst>
                                      </p:cBhvr>
                                      <p:to>
                                        <p:strVal val="visible"/>
                                      </p:to>
                                    </p:set>
                                    <p:animEffect transition="in" filter="fade">
                                      <p:cBhvr>
                                        <p:cTn id="42" dur="500"/>
                                        <p:tgtEl>
                                          <p:spTgt spid="180"/>
                                        </p:tgtEl>
                                      </p:cBhvr>
                                    </p:animEffect>
                                  </p:childTnLst>
                                </p:cTn>
                              </p:par>
                              <p:par>
                                <p:cTn id="43" presetID="10" presetClass="entr" presetSubtype="0" fill="hold" nodeType="with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fade">
                                      <p:cBhvr>
                                        <p:cTn id="45" dur="500"/>
                                        <p:tgtEl>
                                          <p:spTgt spid="68"/>
                                        </p:tgtEl>
                                      </p:cBhvr>
                                    </p:animEffect>
                                  </p:childTnLst>
                                </p:cTn>
                              </p:par>
                              <p:par>
                                <p:cTn id="46" presetID="10" presetClass="entr" presetSubtype="0" fill="hold" nodeType="withEffect">
                                  <p:stCondLst>
                                    <p:cond delay="0"/>
                                  </p:stCondLst>
                                  <p:childTnLst>
                                    <p:set>
                                      <p:cBhvr>
                                        <p:cTn id="47" dur="1" fill="hold">
                                          <p:stCondLst>
                                            <p:cond delay="0"/>
                                          </p:stCondLst>
                                        </p:cTn>
                                        <p:tgtEl>
                                          <p:spTgt spid="93"/>
                                        </p:tgtEl>
                                        <p:attrNameLst>
                                          <p:attrName>style.visibility</p:attrName>
                                        </p:attrNameLst>
                                      </p:cBhvr>
                                      <p:to>
                                        <p:strVal val="visible"/>
                                      </p:to>
                                    </p:set>
                                    <p:animEffect transition="in" filter="fade">
                                      <p:cBhvr>
                                        <p:cTn id="48" dur="500"/>
                                        <p:tgtEl>
                                          <p:spTgt spid="93"/>
                                        </p:tgtEl>
                                      </p:cBhvr>
                                    </p:animEffect>
                                  </p:childTnLst>
                                </p:cTn>
                              </p:par>
                              <p:par>
                                <p:cTn id="49" presetID="10" presetClass="entr" presetSubtype="0" fill="hold" nodeType="with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fade">
                                      <p:cBhvr>
                                        <p:cTn id="51" dur="500"/>
                                        <p:tgtEl>
                                          <p:spTgt spid="73"/>
                                        </p:tgtEl>
                                      </p:cBhvr>
                                    </p:animEffect>
                                  </p:childTnLst>
                                </p:cTn>
                              </p:par>
                              <p:par>
                                <p:cTn id="52" presetID="10" presetClass="entr" presetSubtype="0" fill="hold" nodeType="with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fade">
                                      <p:cBhvr>
                                        <p:cTn id="54" dur="500"/>
                                        <p:tgtEl>
                                          <p:spTgt spid="57"/>
                                        </p:tgtEl>
                                      </p:cBhvr>
                                    </p:animEffect>
                                  </p:childTnLst>
                                </p:cTn>
                              </p:par>
                              <p:par>
                                <p:cTn id="55" presetID="10" presetClass="entr" presetSubtype="0" fill="hold" nodeType="with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fade">
                                      <p:cBhvr>
                                        <p:cTn id="57" dur="500"/>
                                        <p:tgtEl>
                                          <p:spTgt spid="58"/>
                                        </p:tgtEl>
                                      </p:cBhvr>
                                    </p:animEffect>
                                  </p:childTnLst>
                                </p:cTn>
                              </p:par>
                            </p:childTnLst>
                          </p:cTn>
                        </p:par>
                        <p:par>
                          <p:cTn id="58" fill="hold">
                            <p:stCondLst>
                              <p:cond delay="1000"/>
                            </p:stCondLst>
                            <p:childTnLst>
                              <p:par>
                                <p:cTn id="59" presetID="22" presetClass="entr" presetSubtype="8" fill="hold" grpId="0" nodeType="afterEffect">
                                  <p:stCondLst>
                                    <p:cond delay="0"/>
                                  </p:stCondLst>
                                  <p:childTnLst>
                                    <p:set>
                                      <p:cBhvr>
                                        <p:cTn id="60" dur="1" fill="hold">
                                          <p:stCondLst>
                                            <p:cond delay="0"/>
                                          </p:stCondLst>
                                        </p:cTn>
                                        <p:tgtEl>
                                          <p:spTgt spid="99"/>
                                        </p:tgtEl>
                                        <p:attrNameLst>
                                          <p:attrName>style.visibility</p:attrName>
                                        </p:attrNameLst>
                                      </p:cBhvr>
                                      <p:to>
                                        <p:strVal val="visible"/>
                                      </p:to>
                                    </p:set>
                                    <p:animEffect transition="in" filter="wipe(left)">
                                      <p:cBhvr>
                                        <p:cTn id="61" dur="500"/>
                                        <p:tgtEl>
                                          <p:spTgt spid="99"/>
                                        </p:tgtEl>
                                      </p:cBhvr>
                                    </p:animEffect>
                                  </p:childTnLst>
                                </p:cTn>
                              </p:par>
                              <p:par>
                                <p:cTn id="62" presetID="22" presetClass="entr" presetSubtype="8" fill="hold" nodeType="with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wipe(left)">
                                      <p:cBhvr>
                                        <p:cTn id="64" dur="500"/>
                                        <p:tgtEl>
                                          <p:spTgt spid="53"/>
                                        </p:tgtEl>
                                      </p:cBhvr>
                                    </p:animEffect>
                                  </p:childTnLst>
                                </p:cTn>
                              </p:par>
                              <p:par>
                                <p:cTn id="65" presetID="22" presetClass="entr" presetSubtype="2" fill="hold" nodeType="withEffect">
                                  <p:stCondLst>
                                    <p:cond delay="0"/>
                                  </p:stCondLst>
                                  <p:childTnLst>
                                    <p:set>
                                      <p:cBhvr>
                                        <p:cTn id="66" dur="1" fill="hold">
                                          <p:stCondLst>
                                            <p:cond delay="0"/>
                                          </p:stCondLst>
                                        </p:cTn>
                                        <p:tgtEl>
                                          <p:spTgt spid="76"/>
                                        </p:tgtEl>
                                        <p:attrNameLst>
                                          <p:attrName>style.visibility</p:attrName>
                                        </p:attrNameLst>
                                      </p:cBhvr>
                                      <p:to>
                                        <p:strVal val="visible"/>
                                      </p:to>
                                    </p:set>
                                    <p:animEffect transition="in" filter="wipe(right)">
                                      <p:cBhvr>
                                        <p:cTn id="67" dur="500"/>
                                        <p:tgtEl>
                                          <p:spTgt spid="76"/>
                                        </p:tgtEl>
                                      </p:cBhvr>
                                    </p:animEffect>
                                  </p:childTnLst>
                                </p:cTn>
                              </p:par>
                              <p:par>
                                <p:cTn id="68" presetID="22" presetClass="entr" presetSubtype="2" fill="hold" nodeType="withEffect">
                                  <p:stCondLst>
                                    <p:cond delay="0"/>
                                  </p:stCondLst>
                                  <p:childTnLst>
                                    <p:set>
                                      <p:cBhvr>
                                        <p:cTn id="69" dur="1" fill="hold">
                                          <p:stCondLst>
                                            <p:cond delay="0"/>
                                          </p:stCondLst>
                                        </p:cTn>
                                        <p:tgtEl>
                                          <p:spTgt spid="59"/>
                                        </p:tgtEl>
                                        <p:attrNameLst>
                                          <p:attrName>style.visibility</p:attrName>
                                        </p:attrNameLst>
                                      </p:cBhvr>
                                      <p:to>
                                        <p:strVal val="visible"/>
                                      </p:to>
                                    </p:set>
                                    <p:animEffect transition="in" filter="wipe(right)">
                                      <p:cBhvr>
                                        <p:cTn id="70" dur="500"/>
                                        <p:tgtEl>
                                          <p:spTgt spid="59"/>
                                        </p:tgtEl>
                                      </p:cBhvr>
                                    </p:animEffect>
                                  </p:childTnLst>
                                </p:cTn>
                              </p:par>
                              <p:par>
                                <p:cTn id="71" presetID="22" presetClass="entr" presetSubtype="2" fill="hold" nodeType="withEffect">
                                  <p:stCondLst>
                                    <p:cond delay="0"/>
                                  </p:stCondLst>
                                  <p:childTnLst>
                                    <p:set>
                                      <p:cBhvr>
                                        <p:cTn id="72" dur="1" fill="hold">
                                          <p:stCondLst>
                                            <p:cond delay="0"/>
                                          </p:stCondLst>
                                        </p:cTn>
                                        <p:tgtEl>
                                          <p:spTgt spid="66"/>
                                        </p:tgtEl>
                                        <p:attrNameLst>
                                          <p:attrName>style.visibility</p:attrName>
                                        </p:attrNameLst>
                                      </p:cBhvr>
                                      <p:to>
                                        <p:strVal val="visible"/>
                                      </p:to>
                                    </p:set>
                                    <p:animEffect transition="in" filter="wipe(right)">
                                      <p:cBhvr>
                                        <p:cTn id="73" dur="500"/>
                                        <p:tgtEl>
                                          <p:spTgt spid="66"/>
                                        </p:tgtEl>
                                      </p:cBhvr>
                                    </p:animEffect>
                                  </p:childTnLst>
                                </p:cTn>
                              </p:par>
                              <p:par>
                                <p:cTn id="74" presetID="22" presetClass="entr" presetSubtype="8" fill="hold" nodeType="withEffect">
                                  <p:stCondLst>
                                    <p:cond delay="0"/>
                                  </p:stCondLst>
                                  <p:childTnLst>
                                    <p:set>
                                      <p:cBhvr>
                                        <p:cTn id="75" dur="1" fill="hold">
                                          <p:stCondLst>
                                            <p:cond delay="0"/>
                                          </p:stCondLst>
                                        </p:cTn>
                                        <p:tgtEl>
                                          <p:spTgt spid="85"/>
                                        </p:tgtEl>
                                        <p:attrNameLst>
                                          <p:attrName>style.visibility</p:attrName>
                                        </p:attrNameLst>
                                      </p:cBhvr>
                                      <p:to>
                                        <p:strVal val="visible"/>
                                      </p:to>
                                    </p:set>
                                    <p:animEffect transition="in" filter="wipe(left)">
                                      <p:cBhvr>
                                        <p:cTn id="76" dur="500"/>
                                        <p:tgtEl>
                                          <p:spTgt spid="85"/>
                                        </p:tgtEl>
                                      </p:cBhvr>
                                    </p:animEffect>
                                  </p:childTnLst>
                                </p:cTn>
                              </p:par>
                              <p:par>
                                <p:cTn id="77" presetID="22" presetClass="entr" presetSubtype="8" fill="hold" nodeType="with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wipe(left)">
                                      <p:cBhvr>
                                        <p:cTn id="79" dur="500"/>
                                        <p:tgtEl>
                                          <p:spTgt spid="8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01"/>
                                        </p:tgtEl>
                                        <p:attrNameLst>
                                          <p:attrName>style.visibility</p:attrName>
                                        </p:attrNameLst>
                                      </p:cBhvr>
                                      <p:to>
                                        <p:strVal val="visible"/>
                                      </p:to>
                                    </p:set>
                                    <p:animEffect transition="in" filter="wipe(left)">
                                      <p:cBhvr>
                                        <p:cTn id="82" dur="500"/>
                                        <p:tgtEl>
                                          <p:spTgt spid="10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03"/>
                                        </p:tgtEl>
                                        <p:attrNameLst>
                                          <p:attrName>style.visibility</p:attrName>
                                        </p:attrNameLst>
                                      </p:cBhvr>
                                      <p:to>
                                        <p:strVal val="visible"/>
                                      </p:to>
                                    </p:set>
                                    <p:animEffect transition="in" filter="fade">
                                      <p:cBhvr>
                                        <p:cTn id="85" dur="500"/>
                                        <p:tgtEl>
                                          <p:spTgt spid="103"/>
                                        </p:tgtEl>
                                      </p:cBhvr>
                                    </p:animEffect>
                                  </p:childTnLst>
                                </p:cTn>
                              </p:par>
                              <p:par>
                                <p:cTn id="86" presetID="21" presetClass="entr" presetSubtype="1" fill="hold" grpId="0" nodeType="with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wheel(1)">
                                      <p:cBhvr>
                                        <p:cTn id="88" dur="500"/>
                                        <p:tgtEl>
                                          <p:spTgt spid="35"/>
                                        </p:tgtEl>
                                      </p:cBhvr>
                                    </p:animEffect>
                                  </p:childTnLst>
                                </p:cTn>
                              </p:par>
                              <p:par>
                                <p:cTn id="89" presetID="21" presetClass="entr" presetSubtype="1" fill="hold" grpId="0" nodeType="with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wheel(1)">
                                      <p:cBhvr>
                                        <p:cTn id="91" dur="500"/>
                                        <p:tgtEl>
                                          <p:spTgt spid="49"/>
                                        </p:tgtEl>
                                      </p:cBhvr>
                                    </p:animEffect>
                                  </p:childTnLst>
                                </p:cTn>
                              </p:par>
                              <p:par>
                                <p:cTn id="92" presetID="21" presetClass="entr" presetSubtype="1" fill="hold" grpId="0" nodeType="with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wheel(1)">
                                      <p:cBhvr>
                                        <p:cTn id="94" dur="500"/>
                                        <p:tgtEl>
                                          <p:spTgt spid="46"/>
                                        </p:tgtEl>
                                      </p:cBhvr>
                                    </p:animEffect>
                                  </p:childTnLst>
                                </p:cTn>
                              </p:par>
                              <p:par>
                                <p:cTn id="95" presetID="21" presetClass="entr" presetSubtype="1" fill="hold" grpId="0" nodeType="with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wheel(1)">
                                      <p:cBhvr>
                                        <p:cTn id="97" dur="500"/>
                                        <p:tgtEl>
                                          <p:spTgt spid="2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71"/>
                                        </p:tgtEl>
                                        <p:attrNameLst>
                                          <p:attrName>style.visibility</p:attrName>
                                        </p:attrNameLst>
                                      </p:cBhvr>
                                      <p:to>
                                        <p:strVal val="visible"/>
                                      </p:to>
                                    </p:set>
                                    <p:animEffect transition="in" filter="fade">
                                      <p:cBhvr>
                                        <p:cTn id="100" dur="500"/>
                                        <p:tgtEl>
                                          <p:spTgt spid="71"/>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83"/>
                                        </p:tgtEl>
                                        <p:attrNameLst>
                                          <p:attrName>style.visibility</p:attrName>
                                        </p:attrNameLst>
                                      </p:cBhvr>
                                      <p:to>
                                        <p:strVal val="visible"/>
                                      </p:to>
                                    </p:set>
                                    <p:animEffect transition="in" filter="wipe(left)">
                                      <p:cBhvr>
                                        <p:cTn id="103" dur="500"/>
                                        <p:tgtEl>
                                          <p:spTgt spid="83"/>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94"/>
                                        </p:tgtEl>
                                        <p:attrNameLst>
                                          <p:attrName>style.visibility</p:attrName>
                                        </p:attrNameLst>
                                      </p:cBhvr>
                                      <p:to>
                                        <p:strVal val="visible"/>
                                      </p:to>
                                    </p:set>
                                    <p:animEffect transition="in" filter="wipe(right)">
                                      <p:cBhvr>
                                        <p:cTn id="106" dur="500"/>
                                        <p:tgtEl>
                                          <p:spTgt spid="94"/>
                                        </p:tgtEl>
                                      </p:cBhvr>
                                    </p:animEffect>
                                  </p:childTnLst>
                                </p:cTn>
                              </p:par>
                              <p:par>
                                <p:cTn id="107" presetID="22" presetClass="entr" presetSubtype="2" fill="hold" grpId="0" nodeType="with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wipe(right)">
                                      <p:cBhvr>
                                        <p:cTn id="10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13" grpId="0"/>
      <p:bldP spid="16" grpId="0"/>
      <p:bldP spid="18" grpId="0" animBg="1"/>
      <p:bldP spid="30" grpId="0" animBg="1"/>
      <p:bldP spid="2" grpId="0"/>
      <p:bldP spid="21" grpId="0"/>
      <p:bldP spid="49" grpId="0" animBg="1"/>
      <p:bldP spid="83" grpId="0" animBg="1"/>
      <p:bldP spid="94" grpId="0" animBg="1"/>
      <p:bldP spid="99" grpId="0" animBg="1"/>
      <p:bldP spid="101" grpId="0" animBg="1"/>
      <p:bldP spid="103" grpId="0" animBg="1"/>
      <p:bldP spid="24" grpId="0" animBg="1"/>
      <p:bldP spid="35" grpId="0" animBg="1"/>
      <p:bldP spid="46" grpId="0" animBg="1"/>
      <p:bldP spid="71" grpId="0"/>
      <p:bldP spid="4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cxnSp>
        <p:nvCxnSpPr>
          <p:cNvPr id="134" name="Прямая соединительная линия 133"/>
          <p:cNvCxnSpPr/>
          <p:nvPr/>
        </p:nvCxnSpPr>
        <p:spPr>
          <a:xfrm>
            <a:off x="11656421" y="6760319"/>
            <a:ext cx="5914664"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5" name="Прямая соединительная линия 134"/>
          <p:cNvCxnSpPr/>
          <p:nvPr/>
        </p:nvCxnSpPr>
        <p:spPr>
          <a:xfrm>
            <a:off x="11656421" y="5699628"/>
            <a:ext cx="5914664"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6" name="Прямая соединительная линия 135"/>
          <p:cNvCxnSpPr/>
          <p:nvPr/>
        </p:nvCxnSpPr>
        <p:spPr>
          <a:xfrm>
            <a:off x="11656421" y="4749689"/>
            <a:ext cx="5914664"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7" name="Прямая соединительная линия 136"/>
          <p:cNvCxnSpPr/>
          <p:nvPr/>
        </p:nvCxnSpPr>
        <p:spPr>
          <a:xfrm>
            <a:off x="11656421" y="3775247"/>
            <a:ext cx="5914664"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16" name="Прямоугольник 115"/>
          <p:cNvSpPr/>
          <p:nvPr/>
        </p:nvSpPr>
        <p:spPr>
          <a:xfrm>
            <a:off x="1016000" y="3034109"/>
            <a:ext cx="9879664" cy="362039"/>
          </a:xfrm>
          <a:prstGeom prst="rect">
            <a:avLst/>
          </a:prstGeom>
          <a:solidFill>
            <a:srgbClr val="D9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5" name="Прямоугольник 114"/>
          <p:cNvSpPr/>
          <p:nvPr/>
        </p:nvSpPr>
        <p:spPr>
          <a:xfrm>
            <a:off x="1022145" y="4193137"/>
            <a:ext cx="9873519" cy="386834"/>
          </a:xfrm>
          <a:prstGeom prst="rect">
            <a:avLst/>
          </a:prstGeom>
          <a:solidFill>
            <a:srgbClr val="D9EC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4" name="Прямоугольник 113"/>
          <p:cNvSpPr/>
          <p:nvPr/>
        </p:nvSpPr>
        <p:spPr>
          <a:xfrm>
            <a:off x="1019747" y="7391315"/>
            <a:ext cx="9873519" cy="386834"/>
          </a:xfrm>
          <a:prstGeom prst="rect">
            <a:avLst/>
          </a:prstGeom>
          <a:solidFill>
            <a:srgbClr val="D9EC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3" name="Прямоугольник 112"/>
          <p:cNvSpPr/>
          <p:nvPr/>
        </p:nvSpPr>
        <p:spPr>
          <a:xfrm>
            <a:off x="1015999" y="6592302"/>
            <a:ext cx="9873519" cy="386834"/>
          </a:xfrm>
          <a:prstGeom prst="rect">
            <a:avLst/>
          </a:prstGeom>
          <a:solidFill>
            <a:srgbClr val="D9EC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2" name="Прямоугольник 111"/>
          <p:cNvSpPr/>
          <p:nvPr/>
        </p:nvSpPr>
        <p:spPr>
          <a:xfrm>
            <a:off x="1016000" y="5789374"/>
            <a:ext cx="9873519" cy="386834"/>
          </a:xfrm>
          <a:prstGeom prst="rect">
            <a:avLst/>
          </a:prstGeom>
          <a:solidFill>
            <a:srgbClr val="D9EC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Google Shape;171;p3">
            <a:extLst>
              <a:ext uri="{FF2B5EF4-FFF2-40B4-BE49-F238E27FC236}">
                <a16:creationId xmlns:a16="http://schemas.microsoft.com/office/drawing/2014/main" id="{C663BE40-710E-5925-85F5-1DE4355784E0}"/>
              </a:ext>
            </a:extLst>
          </p:cNvPr>
          <p:cNvSpPr txBox="1">
            <a:spLocks noGrp="1"/>
          </p:cNvSpPr>
          <p:nvPr>
            <p:ph type="title"/>
          </p:nvPr>
        </p:nvSpPr>
        <p:spPr>
          <a:xfrm>
            <a:off x="904450" y="725986"/>
            <a:ext cx="10700036" cy="306619"/>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Solid Reserves Growth</a:t>
            </a:r>
            <a:endParaRPr dirty="0">
              <a:solidFill>
                <a:schemeClr val="accent1"/>
              </a:solidFill>
            </a:endParaRPr>
          </a:p>
        </p:txBody>
      </p:sp>
      <p:pic>
        <p:nvPicPr>
          <p:cNvPr id="2" name="Google Shape;757;p16">
            <a:extLst>
              <a:ext uri="{FF2B5EF4-FFF2-40B4-BE49-F238E27FC236}">
                <a16:creationId xmlns:a16="http://schemas.microsoft.com/office/drawing/2014/main" id="{EA3E25F0-7FC7-F527-F98E-5D190C4CE86E}"/>
              </a:ext>
            </a:extLst>
          </p:cNvPr>
          <p:cNvPicPr preferRelativeResize="0"/>
          <p:nvPr/>
        </p:nvPicPr>
        <p:blipFill rotWithShape="1">
          <a:blip r:embed="rId3">
            <a:alphaModFix/>
          </a:blip>
          <a:srcRect l="6307" t="2375" r="6306" b="18958"/>
          <a:stretch/>
        </p:blipFill>
        <p:spPr>
          <a:xfrm>
            <a:off x="16073588" y="551891"/>
            <a:ext cx="1647852" cy="601649"/>
          </a:xfrm>
          <a:prstGeom prst="rect">
            <a:avLst/>
          </a:prstGeom>
          <a:noFill/>
          <a:ln>
            <a:noFill/>
          </a:ln>
        </p:spPr>
      </p:pic>
      <p:sp>
        <p:nvSpPr>
          <p:cNvPr id="9" name="Google Shape;153;p2">
            <a:extLst>
              <a:ext uri="{FF2B5EF4-FFF2-40B4-BE49-F238E27FC236}">
                <a16:creationId xmlns:a16="http://schemas.microsoft.com/office/drawing/2014/main" id="{F0DB33CD-5F94-8109-B04A-C4241303176C}"/>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352;p38">
            <a:extLst>
              <a:ext uri="{FF2B5EF4-FFF2-40B4-BE49-F238E27FC236}">
                <a16:creationId xmlns:a16="http://schemas.microsoft.com/office/drawing/2014/main" id="{354CCEE5-25C0-7840-4407-0A913A5075A2}"/>
              </a:ext>
            </a:extLst>
          </p:cNvPr>
          <p:cNvSpPr txBox="1"/>
          <p:nvPr/>
        </p:nvSpPr>
        <p:spPr>
          <a:xfrm>
            <a:off x="702304" y="8475215"/>
            <a:ext cx="11172017" cy="672514"/>
          </a:xfrm>
          <a:prstGeom prst="rect">
            <a:avLst/>
          </a:prstGeom>
          <a:noFill/>
          <a:ln>
            <a:noFill/>
          </a:ln>
        </p:spPr>
        <p:txBody>
          <a:bodyPr spcFirstLastPara="1" wrap="square" lIns="0" tIns="0" rIns="0" bIns="0" anchor="t" anchorCtr="0">
            <a:noAutofit/>
          </a:bodyPr>
          <a:lstStyle/>
          <a:p>
            <a:pPr>
              <a:lnSpc>
                <a:spcPct val="115000"/>
              </a:lnSpc>
              <a:buSzPts val="1400"/>
            </a:pPr>
            <a:r>
              <a:rPr lang="en-US" dirty="0">
                <a:solidFill>
                  <a:schemeClr val="tx1">
                    <a:lumMod val="50000"/>
                    <a:lumOff val="50000"/>
                  </a:schemeClr>
                </a:solidFill>
                <a:latin typeface="Kanit" panose="020B0604020202020204" charset="-34"/>
                <a:ea typeface="Inter"/>
                <a:cs typeface="Kanit" panose="020B0604020202020204" charset="-34"/>
                <a:sym typeface="Inter"/>
              </a:rPr>
              <a:t>*See Appendix for Glossary of Oil and gas terms. All figures presented in accordance with COGEH standards. Reserves and resources represent Trillion’s 49% interest at SASB conventional natural gas resources. *See Trillion’s Form 51-101F1 effective December 31, 2023 for third party reserve estimates. ** NPV 10 values assumes pricing as at December 31, 2023,. *** Future work programs include </a:t>
            </a:r>
            <a:r>
              <a:rPr lang="en-US" dirty="0" err="1">
                <a:solidFill>
                  <a:schemeClr val="tx1">
                    <a:lumMod val="50000"/>
                    <a:lumOff val="50000"/>
                  </a:schemeClr>
                </a:solidFill>
                <a:latin typeface="Kanit" panose="020B0604020202020204" charset="-34"/>
                <a:ea typeface="Inter"/>
                <a:cs typeface="Kanit" panose="020B0604020202020204" charset="-34"/>
                <a:sym typeface="Inter"/>
              </a:rPr>
              <a:t>unrisked</a:t>
            </a:r>
            <a:r>
              <a:rPr lang="en-US" dirty="0">
                <a:solidFill>
                  <a:schemeClr val="tx1">
                    <a:lumMod val="50000"/>
                    <a:lumOff val="50000"/>
                  </a:schemeClr>
                </a:solidFill>
                <a:latin typeface="Kanit" panose="020B0604020202020204" charset="-34"/>
                <a:ea typeface="Inter"/>
                <a:cs typeface="Kanit" panose="020B0604020202020204" charset="-34"/>
                <a:sym typeface="Inter"/>
              </a:rPr>
              <a:t> prospective resources and which are management estimates based on preliminary seismic data which is being reprocessed this year. Recovery factor used ranges between 57-70%. </a:t>
            </a:r>
          </a:p>
        </p:txBody>
      </p:sp>
      <p:sp>
        <p:nvSpPr>
          <p:cNvPr id="42" name="TextBox 41">
            <a:extLst>
              <a:ext uri="{FF2B5EF4-FFF2-40B4-BE49-F238E27FC236}">
                <a16:creationId xmlns:a16="http://schemas.microsoft.com/office/drawing/2014/main" id="{C63F2DE0-3550-DBD4-97C5-CAFAA3FE3EBB}"/>
              </a:ext>
            </a:extLst>
          </p:cNvPr>
          <p:cNvSpPr txBox="1"/>
          <p:nvPr/>
        </p:nvSpPr>
        <p:spPr>
          <a:xfrm>
            <a:off x="904450" y="1765156"/>
            <a:ext cx="9937514" cy="584775"/>
          </a:xfrm>
          <a:prstGeom prst="rect">
            <a:avLst/>
          </a:prstGeom>
          <a:noFill/>
        </p:spPr>
        <p:txBody>
          <a:bodyPr wrap="square">
            <a:spAutoFit/>
          </a:bodyPr>
          <a:lstStyle/>
          <a:p>
            <a:r>
              <a:rPr lang="en-US" sz="3200" b="1" dirty="0">
                <a:solidFill>
                  <a:srgbClr val="3A396D"/>
                </a:solidFill>
                <a:latin typeface="Kanit" panose="020B0604020202020204" charset="-34"/>
                <a:ea typeface="KaiTi" panose="02010609060101010101" pitchFamily="49" charset="-122"/>
                <a:cs typeface="Kanit" panose="020B0604020202020204" charset="-34"/>
              </a:rPr>
              <a:t>Net Reserves Summary and Net Present Value* </a:t>
            </a:r>
            <a:endParaRPr lang="en-CA" sz="32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3" name="TextBox 42">
            <a:extLst>
              <a:ext uri="{FF2B5EF4-FFF2-40B4-BE49-F238E27FC236}">
                <a16:creationId xmlns:a16="http://schemas.microsoft.com/office/drawing/2014/main" id="{E61FDE6E-6D65-CC33-445A-5B034C37067E}"/>
              </a:ext>
            </a:extLst>
          </p:cNvPr>
          <p:cNvSpPr txBox="1"/>
          <p:nvPr/>
        </p:nvSpPr>
        <p:spPr>
          <a:xfrm>
            <a:off x="12037187" y="1757425"/>
            <a:ext cx="6600549" cy="584775"/>
          </a:xfrm>
          <a:prstGeom prst="rect">
            <a:avLst/>
          </a:prstGeom>
          <a:noFill/>
        </p:spPr>
        <p:txBody>
          <a:bodyPr wrap="square">
            <a:spAutoFit/>
          </a:bodyPr>
          <a:lstStyle/>
          <a:p>
            <a:r>
              <a:rPr lang="en-US" sz="3200" b="1" dirty="0">
                <a:solidFill>
                  <a:srgbClr val="3A396D"/>
                </a:solidFill>
                <a:latin typeface="Kanit" panose="020B0604020202020204" charset="-34"/>
                <a:ea typeface="KaiTi" panose="02010609060101010101" pitchFamily="49" charset="-122"/>
                <a:cs typeface="Kanit" panose="020B0604020202020204" charset="-34"/>
              </a:rPr>
              <a:t>Strong Reserves Growth</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2" name="TextBox 31">
            <a:extLst>
              <a:ext uri="{FF2B5EF4-FFF2-40B4-BE49-F238E27FC236}">
                <a16:creationId xmlns:a16="http://schemas.microsoft.com/office/drawing/2014/main" id="{C63F2DE0-3550-DBD4-97C5-CAFAA3FE3EBB}"/>
              </a:ext>
            </a:extLst>
          </p:cNvPr>
          <p:cNvSpPr txBox="1"/>
          <p:nvPr/>
        </p:nvSpPr>
        <p:spPr>
          <a:xfrm>
            <a:off x="955674" y="4179902"/>
            <a:ext cx="2988628" cy="400110"/>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Proved</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3" name="TextBox 32">
            <a:extLst>
              <a:ext uri="{FF2B5EF4-FFF2-40B4-BE49-F238E27FC236}">
                <a16:creationId xmlns:a16="http://schemas.microsoft.com/office/drawing/2014/main" id="{C63F2DE0-3550-DBD4-97C5-CAFAA3FE3EBB}"/>
              </a:ext>
            </a:extLst>
          </p:cNvPr>
          <p:cNvSpPr txBox="1"/>
          <p:nvPr/>
        </p:nvSpPr>
        <p:spPr>
          <a:xfrm>
            <a:off x="955674" y="4579243"/>
            <a:ext cx="2155172"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Producing</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4" name="TextBox 33">
            <a:extLst>
              <a:ext uri="{FF2B5EF4-FFF2-40B4-BE49-F238E27FC236}">
                <a16:creationId xmlns:a16="http://schemas.microsoft.com/office/drawing/2014/main" id="{C63F2DE0-3550-DBD4-97C5-CAFAA3FE3EBB}"/>
              </a:ext>
            </a:extLst>
          </p:cNvPr>
          <p:cNvSpPr txBox="1"/>
          <p:nvPr/>
        </p:nvSpPr>
        <p:spPr>
          <a:xfrm>
            <a:off x="955674" y="4978584"/>
            <a:ext cx="3668396"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Developed Non-Producing</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5" name="TextBox 34">
            <a:extLst>
              <a:ext uri="{FF2B5EF4-FFF2-40B4-BE49-F238E27FC236}">
                <a16:creationId xmlns:a16="http://schemas.microsoft.com/office/drawing/2014/main" id="{C63F2DE0-3550-DBD4-97C5-CAFAA3FE3EBB}"/>
              </a:ext>
            </a:extLst>
          </p:cNvPr>
          <p:cNvSpPr txBox="1"/>
          <p:nvPr/>
        </p:nvSpPr>
        <p:spPr>
          <a:xfrm>
            <a:off x="955674" y="5377925"/>
            <a:ext cx="2155172"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Undeveloped</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6" name="TextBox 35">
            <a:extLst>
              <a:ext uri="{FF2B5EF4-FFF2-40B4-BE49-F238E27FC236}">
                <a16:creationId xmlns:a16="http://schemas.microsoft.com/office/drawing/2014/main" id="{C63F2DE0-3550-DBD4-97C5-CAFAA3FE3EBB}"/>
              </a:ext>
            </a:extLst>
          </p:cNvPr>
          <p:cNvSpPr txBox="1"/>
          <p:nvPr/>
        </p:nvSpPr>
        <p:spPr>
          <a:xfrm>
            <a:off x="955674" y="5777266"/>
            <a:ext cx="2155172" cy="400110"/>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Total Proved</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7" name="TextBox 36">
            <a:extLst>
              <a:ext uri="{FF2B5EF4-FFF2-40B4-BE49-F238E27FC236}">
                <a16:creationId xmlns:a16="http://schemas.microsoft.com/office/drawing/2014/main" id="{C63F2DE0-3550-DBD4-97C5-CAFAA3FE3EBB}"/>
              </a:ext>
            </a:extLst>
          </p:cNvPr>
          <p:cNvSpPr txBox="1"/>
          <p:nvPr/>
        </p:nvSpPr>
        <p:spPr>
          <a:xfrm>
            <a:off x="955674" y="6176607"/>
            <a:ext cx="2155172"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Total Probable</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8" name="TextBox 37">
            <a:extLst>
              <a:ext uri="{FF2B5EF4-FFF2-40B4-BE49-F238E27FC236}">
                <a16:creationId xmlns:a16="http://schemas.microsoft.com/office/drawing/2014/main" id="{C63F2DE0-3550-DBD4-97C5-CAFAA3FE3EBB}"/>
              </a:ext>
            </a:extLst>
          </p:cNvPr>
          <p:cNvSpPr txBox="1"/>
          <p:nvPr/>
        </p:nvSpPr>
        <p:spPr>
          <a:xfrm>
            <a:off x="955674" y="6575948"/>
            <a:ext cx="3401042" cy="400110"/>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Total Proved + Probable</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9" name="TextBox 38">
            <a:extLst>
              <a:ext uri="{FF2B5EF4-FFF2-40B4-BE49-F238E27FC236}">
                <a16:creationId xmlns:a16="http://schemas.microsoft.com/office/drawing/2014/main" id="{C63F2DE0-3550-DBD4-97C5-CAFAA3FE3EBB}"/>
              </a:ext>
            </a:extLst>
          </p:cNvPr>
          <p:cNvSpPr txBox="1"/>
          <p:nvPr/>
        </p:nvSpPr>
        <p:spPr>
          <a:xfrm>
            <a:off x="955674" y="6975289"/>
            <a:ext cx="2155172"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Total Possible</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0" name="TextBox 39">
            <a:extLst>
              <a:ext uri="{FF2B5EF4-FFF2-40B4-BE49-F238E27FC236}">
                <a16:creationId xmlns:a16="http://schemas.microsoft.com/office/drawing/2014/main" id="{C63F2DE0-3550-DBD4-97C5-CAFAA3FE3EBB}"/>
              </a:ext>
            </a:extLst>
          </p:cNvPr>
          <p:cNvSpPr txBox="1"/>
          <p:nvPr/>
        </p:nvSpPr>
        <p:spPr>
          <a:xfrm>
            <a:off x="955674" y="7374628"/>
            <a:ext cx="2155172" cy="400110"/>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Total PPP</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1" name="TextBox 40">
            <a:extLst>
              <a:ext uri="{FF2B5EF4-FFF2-40B4-BE49-F238E27FC236}">
                <a16:creationId xmlns:a16="http://schemas.microsoft.com/office/drawing/2014/main" id="{C63F2DE0-3550-DBD4-97C5-CAFAA3FE3EBB}"/>
              </a:ext>
            </a:extLst>
          </p:cNvPr>
          <p:cNvSpPr txBox="1"/>
          <p:nvPr/>
        </p:nvSpPr>
        <p:spPr>
          <a:xfrm>
            <a:off x="5122285" y="3020833"/>
            <a:ext cx="2155172"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Conventional</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4" name="TextBox 43">
            <a:extLst>
              <a:ext uri="{FF2B5EF4-FFF2-40B4-BE49-F238E27FC236}">
                <a16:creationId xmlns:a16="http://schemas.microsoft.com/office/drawing/2014/main" id="{C63F2DE0-3550-DBD4-97C5-CAFAA3FE3EBB}"/>
              </a:ext>
            </a:extLst>
          </p:cNvPr>
          <p:cNvSpPr txBox="1"/>
          <p:nvPr/>
        </p:nvSpPr>
        <p:spPr>
          <a:xfrm>
            <a:off x="4929408" y="3377391"/>
            <a:ext cx="2517776"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Natural gas (</a:t>
            </a:r>
            <a:r>
              <a:rPr lang="en-US" sz="2000" dirty="0" err="1">
                <a:solidFill>
                  <a:srgbClr val="3A396D"/>
                </a:solidFill>
                <a:latin typeface="Kanit" panose="020B0604020202020204" charset="-34"/>
                <a:ea typeface="KaiTi" panose="02010609060101010101" pitchFamily="49" charset="-122"/>
                <a:cs typeface="Kanit" panose="020B0604020202020204" charset="-34"/>
              </a:rPr>
              <a:t>Bcf</a:t>
            </a:r>
            <a:r>
              <a:rPr lang="en-US" sz="2000" dirty="0">
                <a:solidFill>
                  <a:srgbClr val="3A396D"/>
                </a:solidFill>
                <a:latin typeface="Kanit" panose="020B0604020202020204" charset="-34"/>
                <a:ea typeface="KaiTi" panose="02010609060101010101" pitchFamily="49" charset="-122"/>
                <a:cs typeface="Kanit" panose="020B0604020202020204" charset="-34"/>
              </a:rPr>
              <a:t>)</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5" name="TextBox 44">
            <a:extLst>
              <a:ext uri="{FF2B5EF4-FFF2-40B4-BE49-F238E27FC236}">
                <a16:creationId xmlns:a16="http://schemas.microsoft.com/office/drawing/2014/main" id="{C63F2DE0-3550-DBD4-97C5-CAFAA3FE3EBB}"/>
              </a:ext>
            </a:extLst>
          </p:cNvPr>
          <p:cNvSpPr txBox="1"/>
          <p:nvPr/>
        </p:nvSpPr>
        <p:spPr>
          <a:xfrm>
            <a:off x="4894560" y="3793320"/>
            <a:ext cx="1258888"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Dec 31 ‘23</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6" name="TextBox 45">
            <a:extLst>
              <a:ext uri="{FF2B5EF4-FFF2-40B4-BE49-F238E27FC236}">
                <a16:creationId xmlns:a16="http://schemas.microsoft.com/office/drawing/2014/main" id="{C63F2DE0-3550-DBD4-97C5-CAFAA3FE3EBB}"/>
              </a:ext>
            </a:extLst>
          </p:cNvPr>
          <p:cNvSpPr txBox="1"/>
          <p:nvPr/>
        </p:nvSpPr>
        <p:spPr>
          <a:xfrm>
            <a:off x="6210598" y="3793320"/>
            <a:ext cx="1258888"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Dec 31 ‘22</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7" name="TextBox 46">
            <a:extLst>
              <a:ext uri="{FF2B5EF4-FFF2-40B4-BE49-F238E27FC236}">
                <a16:creationId xmlns:a16="http://schemas.microsoft.com/office/drawing/2014/main" id="{C63F2DE0-3550-DBD4-97C5-CAFAA3FE3EBB}"/>
              </a:ext>
            </a:extLst>
          </p:cNvPr>
          <p:cNvSpPr txBox="1"/>
          <p:nvPr/>
        </p:nvSpPr>
        <p:spPr>
          <a:xfrm>
            <a:off x="5178662" y="4582654"/>
            <a:ext cx="62944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1.3</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8" name="TextBox 47">
            <a:extLst>
              <a:ext uri="{FF2B5EF4-FFF2-40B4-BE49-F238E27FC236}">
                <a16:creationId xmlns:a16="http://schemas.microsoft.com/office/drawing/2014/main" id="{C63F2DE0-3550-DBD4-97C5-CAFAA3FE3EBB}"/>
              </a:ext>
            </a:extLst>
          </p:cNvPr>
          <p:cNvSpPr txBox="1"/>
          <p:nvPr/>
        </p:nvSpPr>
        <p:spPr>
          <a:xfrm>
            <a:off x="5178662" y="4981995"/>
            <a:ext cx="62944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8.4</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9" name="TextBox 48">
            <a:extLst>
              <a:ext uri="{FF2B5EF4-FFF2-40B4-BE49-F238E27FC236}">
                <a16:creationId xmlns:a16="http://schemas.microsoft.com/office/drawing/2014/main" id="{C63F2DE0-3550-DBD4-97C5-CAFAA3FE3EBB}"/>
              </a:ext>
            </a:extLst>
          </p:cNvPr>
          <p:cNvSpPr txBox="1"/>
          <p:nvPr/>
        </p:nvSpPr>
        <p:spPr>
          <a:xfrm>
            <a:off x="5228579" y="5381336"/>
            <a:ext cx="529610"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8.3</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0" name="TextBox 49">
            <a:extLst>
              <a:ext uri="{FF2B5EF4-FFF2-40B4-BE49-F238E27FC236}">
                <a16:creationId xmlns:a16="http://schemas.microsoft.com/office/drawing/2014/main" id="{C63F2DE0-3550-DBD4-97C5-CAFAA3FE3EBB}"/>
              </a:ext>
            </a:extLst>
          </p:cNvPr>
          <p:cNvSpPr txBox="1"/>
          <p:nvPr/>
        </p:nvSpPr>
        <p:spPr>
          <a:xfrm>
            <a:off x="5178662" y="5780677"/>
            <a:ext cx="717804"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18.0</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1" name="TextBox 50">
            <a:extLst>
              <a:ext uri="{FF2B5EF4-FFF2-40B4-BE49-F238E27FC236}">
                <a16:creationId xmlns:a16="http://schemas.microsoft.com/office/drawing/2014/main" id="{C63F2DE0-3550-DBD4-97C5-CAFAA3FE3EBB}"/>
              </a:ext>
            </a:extLst>
          </p:cNvPr>
          <p:cNvSpPr txBox="1"/>
          <p:nvPr/>
        </p:nvSpPr>
        <p:spPr>
          <a:xfrm>
            <a:off x="5178661" y="6180018"/>
            <a:ext cx="643099"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37.8</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2" name="TextBox 51">
            <a:extLst>
              <a:ext uri="{FF2B5EF4-FFF2-40B4-BE49-F238E27FC236}">
                <a16:creationId xmlns:a16="http://schemas.microsoft.com/office/drawing/2014/main" id="{C63F2DE0-3550-DBD4-97C5-CAFAA3FE3EBB}"/>
              </a:ext>
            </a:extLst>
          </p:cNvPr>
          <p:cNvSpPr txBox="1"/>
          <p:nvPr/>
        </p:nvSpPr>
        <p:spPr>
          <a:xfrm>
            <a:off x="5102849" y="6579359"/>
            <a:ext cx="781070"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55.8</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3" name="TextBox 52">
            <a:extLst>
              <a:ext uri="{FF2B5EF4-FFF2-40B4-BE49-F238E27FC236}">
                <a16:creationId xmlns:a16="http://schemas.microsoft.com/office/drawing/2014/main" id="{C63F2DE0-3550-DBD4-97C5-CAFAA3FE3EBB}"/>
              </a:ext>
            </a:extLst>
          </p:cNvPr>
          <p:cNvSpPr txBox="1"/>
          <p:nvPr/>
        </p:nvSpPr>
        <p:spPr>
          <a:xfrm>
            <a:off x="5102849" y="6978700"/>
            <a:ext cx="781070"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40.8</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4" name="TextBox 53">
            <a:extLst>
              <a:ext uri="{FF2B5EF4-FFF2-40B4-BE49-F238E27FC236}">
                <a16:creationId xmlns:a16="http://schemas.microsoft.com/office/drawing/2014/main" id="{C63F2DE0-3550-DBD4-97C5-CAFAA3FE3EBB}"/>
              </a:ext>
            </a:extLst>
          </p:cNvPr>
          <p:cNvSpPr txBox="1"/>
          <p:nvPr/>
        </p:nvSpPr>
        <p:spPr>
          <a:xfrm>
            <a:off x="5054580" y="7378039"/>
            <a:ext cx="877608"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96.6</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5" name="TextBox 54">
            <a:extLst>
              <a:ext uri="{FF2B5EF4-FFF2-40B4-BE49-F238E27FC236}">
                <a16:creationId xmlns:a16="http://schemas.microsoft.com/office/drawing/2014/main" id="{C63F2DE0-3550-DBD4-97C5-CAFAA3FE3EBB}"/>
              </a:ext>
            </a:extLst>
          </p:cNvPr>
          <p:cNvSpPr txBox="1"/>
          <p:nvPr/>
        </p:nvSpPr>
        <p:spPr>
          <a:xfrm>
            <a:off x="6575774" y="4575034"/>
            <a:ext cx="62944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2.4</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6" name="TextBox 55">
            <a:extLst>
              <a:ext uri="{FF2B5EF4-FFF2-40B4-BE49-F238E27FC236}">
                <a16:creationId xmlns:a16="http://schemas.microsoft.com/office/drawing/2014/main" id="{C63F2DE0-3550-DBD4-97C5-CAFAA3FE3EBB}"/>
              </a:ext>
            </a:extLst>
          </p:cNvPr>
          <p:cNvSpPr txBox="1"/>
          <p:nvPr/>
        </p:nvSpPr>
        <p:spPr>
          <a:xfrm>
            <a:off x="6575774" y="4974375"/>
            <a:ext cx="62944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0.0</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7" name="TextBox 56">
            <a:extLst>
              <a:ext uri="{FF2B5EF4-FFF2-40B4-BE49-F238E27FC236}">
                <a16:creationId xmlns:a16="http://schemas.microsoft.com/office/drawing/2014/main" id="{C63F2DE0-3550-DBD4-97C5-CAFAA3FE3EBB}"/>
              </a:ext>
            </a:extLst>
          </p:cNvPr>
          <p:cNvSpPr txBox="1"/>
          <p:nvPr/>
        </p:nvSpPr>
        <p:spPr>
          <a:xfrm>
            <a:off x="6625691" y="5373716"/>
            <a:ext cx="529610"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7.7</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8" name="TextBox 57">
            <a:extLst>
              <a:ext uri="{FF2B5EF4-FFF2-40B4-BE49-F238E27FC236}">
                <a16:creationId xmlns:a16="http://schemas.microsoft.com/office/drawing/2014/main" id="{C63F2DE0-3550-DBD4-97C5-CAFAA3FE3EBB}"/>
              </a:ext>
            </a:extLst>
          </p:cNvPr>
          <p:cNvSpPr txBox="1"/>
          <p:nvPr/>
        </p:nvSpPr>
        <p:spPr>
          <a:xfrm>
            <a:off x="6575774" y="5773057"/>
            <a:ext cx="629444"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10.1</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9" name="TextBox 58">
            <a:extLst>
              <a:ext uri="{FF2B5EF4-FFF2-40B4-BE49-F238E27FC236}">
                <a16:creationId xmlns:a16="http://schemas.microsoft.com/office/drawing/2014/main" id="{C63F2DE0-3550-DBD4-97C5-CAFAA3FE3EBB}"/>
              </a:ext>
            </a:extLst>
          </p:cNvPr>
          <p:cNvSpPr txBox="1"/>
          <p:nvPr/>
        </p:nvSpPr>
        <p:spPr>
          <a:xfrm>
            <a:off x="6575774" y="6172398"/>
            <a:ext cx="62944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32.4</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0" name="TextBox 59">
            <a:extLst>
              <a:ext uri="{FF2B5EF4-FFF2-40B4-BE49-F238E27FC236}">
                <a16:creationId xmlns:a16="http://schemas.microsoft.com/office/drawing/2014/main" id="{C63F2DE0-3550-DBD4-97C5-CAFAA3FE3EBB}"/>
              </a:ext>
            </a:extLst>
          </p:cNvPr>
          <p:cNvSpPr txBox="1"/>
          <p:nvPr/>
        </p:nvSpPr>
        <p:spPr>
          <a:xfrm>
            <a:off x="6499961" y="6571739"/>
            <a:ext cx="781070"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42.5</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1" name="TextBox 60">
            <a:extLst>
              <a:ext uri="{FF2B5EF4-FFF2-40B4-BE49-F238E27FC236}">
                <a16:creationId xmlns:a16="http://schemas.microsoft.com/office/drawing/2014/main" id="{C63F2DE0-3550-DBD4-97C5-CAFAA3FE3EBB}"/>
              </a:ext>
            </a:extLst>
          </p:cNvPr>
          <p:cNvSpPr txBox="1"/>
          <p:nvPr/>
        </p:nvSpPr>
        <p:spPr>
          <a:xfrm>
            <a:off x="6499961" y="6971080"/>
            <a:ext cx="781070"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31.2</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2" name="TextBox 61">
            <a:extLst>
              <a:ext uri="{FF2B5EF4-FFF2-40B4-BE49-F238E27FC236}">
                <a16:creationId xmlns:a16="http://schemas.microsoft.com/office/drawing/2014/main" id="{C63F2DE0-3550-DBD4-97C5-CAFAA3FE3EBB}"/>
              </a:ext>
            </a:extLst>
          </p:cNvPr>
          <p:cNvSpPr txBox="1"/>
          <p:nvPr/>
        </p:nvSpPr>
        <p:spPr>
          <a:xfrm>
            <a:off x="6451692" y="7370419"/>
            <a:ext cx="877608"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73.7</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3" name="TextBox 62">
            <a:extLst>
              <a:ext uri="{FF2B5EF4-FFF2-40B4-BE49-F238E27FC236}">
                <a16:creationId xmlns:a16="http://schemas.microsoft.com/office/drawing/2014/main" id="{C63F2DE0-3550-DBD4-97C5-CAFAA3FE3EBB}"/>
              </a:ext>
            </a:extLst>
          </p:cNvPr>
          <p:cNvSpPr txBox="1"/>
          <p:nvPr/>
        </p:nvSpPr>
        <p:spPr>
          <a:xfrm>
            <a:off x="8120416" y="3020833"/>
            <a:ext cx="2155172"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NPV – 10%</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4" name="TextBox 63">
            <a:extLst>
              <a:ext uri="{FF2B5EF4-FFF2-40B4-BE49-F238E27FC236}">
                <a16:creationId xmlns:a16="http://schemas.microsoft.com/office/drawing/2014/main" id="{C63F2DE0-3550-DBD4-97C5-CAFAA3FE3EBB}"/>
              </a:ext>
            </a:extLst>
          </p:cNvPr>
          <p:cNvSpPr txBox="1"/>
          <p:nvPr/>
        </p:nvSpPr>
        <p:spPr>
          <a:xfrm>
            <a:off x="7535544" y="3384718"/>
            <a:ext cx="3357722"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Before Income Tax (US$M)</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5" name="TextBox 64">
            <a:extLst>
              <a:ext uri="{FF2B5EF4-FFF2-40B4-BE49-F238E27FC236}">
                <a16:creationId xmlns:a16="http://schemas.microsoft.com/office/drawing/2014/main" id="{C63F2DE0-3550-DBD4-97C5-CAFAA3FE3EBB}"/>
              </a:ext>
            </a:extLst>
          </p:cNvPr>
          <p:cNvSpPr txBox="1"/>
          <p:nvPr/>
        </p:nvSpPr>
        <p:spPr>
          <a:xfrm>
            <a:off x="7759211" y="3800647"/>
            <a:ext cx="1258888"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Dec 31 ‘23</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6" name="TextBox 65">
            <a:extLst>
              <a:ext uri="{FF2B5EF4-FFF2-40B4-BE49-F238E27FC236}">
                <a16:creationId xmlns:a16="http://schemas.microsoft.com/office/drawing/2014/main" id="{C63F2DE0-3550-DBD4-97C5-CAFAA3FE3EBB}"/>
              </a:ext>
            </a:extLst>
          </p:cNvPr>
          <p:cNvSpPr txBox="1"/>
          <p:nvPr/>
        </p:nvSpPr>
        <p:spPr>
          <a:xfrm>
            <a:off x="9317627" y="3800647"/>
            <a:ext cx="1258888"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Dec 31 ‘22</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7" name="TextBox 66">
            <a:extLst>
              <a:ext uri="{FF2B5EF4-FFF2-40B4-BE49-F238E27FC236}">
                <a16:creationId xmlns:a16="http://schemas.microsoft.com/office/drawing/2014/main" id="{C63F2DE0-3550-DBD4-97C5-CAFAA3FE3EBB}"/>
              </a:ext>
            </a:extLst>
          </p:cNvPr>
          <p:cNvSpPr txBox="1"/>
          <p:nvPr/>
        </p:nvSpPr>
        <p:spPr>
          <a:xfrm>
            <a:off x="7979701" y="4586772"/>
            <a:ext cx="781070"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$11.5</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8" name="TextBox 67">
            <a:extLst>
              <a:ext uri="{FF2B5EF4-FFF2-40B4-BE49-F238E27FC236}">
                <a16:creationId xmlns:a16="http://schemas.microsoft.com/office/drawing/2014/main" id="{C63F2DE0-3550-DBD4-97C5-CAFAA3FE3EBB}"/>
              </a:ext>
            </a:extLst>
          </p:cNvPr>
          <p:cNvSpPr txBox="1"/>
          <p:nvPr/>
        </p:nvSpPr>
        <p:spPr>
          <a:xfrm>
            <a:off x="7931432" y="4986113"/>
            <a:ext cx="877608"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$81.9</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9" name="TextBox 68">
            <a:extLst>
              <a:ext uri="{FF2B5EF4-FFF2-40B4-BE49-F238E27FC236}">
                <a16:creationId xmlns:a16="http://schemas.microsoft.com/office/drawing/2014/main" id="{C63F2DE0-3550-DBD4-97C5-CAFAA3FE3EBB}"/>
              </a:ext>
            </a:extLst>
          </p:cNvPr>
          <p:cNvSpPr txBox="1"/>
          <p:nvPr/>
        </p:nvSpPr>
        <p:spPr>
          <a:xfrm>
            <a:off x="7931432" y="5385454"/>
            <a:ext cx="877608"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$40.9</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70" name="TextBox 69">
            <a:extLst>
              <a:ext uri="{FF2B5EF4-FFF2-40B4-BE49-F238E27FC236}">
                <a16:creationId xmlns:a16="http://schemas.microsoft.com/office/drawing/2014/main" id="{C63F2DE0-3550-DBD4-97C5-CAFAA3FE3EBB}"/>
              </a:ext>
            </a:extLst>
          </p:cNvPr>
          <p:cNvSpPr txBox="1"/>
          <p:nvPr/>
        </p:nvSpPr>
        <p:spPr>
          <a:xfrm>
            <a:off x="7931432" y="5784795"/>
            <a:ext cx="877608"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$134.3</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71" name="TextBox 70">
            <a:extLst>
              <a:ext uri="{FF2B5EF4-FFF2-40B4-BE49-F238E27FC236}">
                <a16:creationId xmlns:a16="http://schemas.microsoft.com/office/drawing/2014/main" id="{C63F2DE0-3550-DBD4-97C5-CAFAA3FE3EBB}"/>
              </a:ext>
            </a:extLst>
          </p:cNvPr>
          <p:cNvSpPr txBox="1"/>
          <p:nvPr/>
        </p:nvSpPr>
        <p:spPr>
          <a:xfrm>
            <a:off x="7821984" y="6184136"/>
            <a:ext cx="109650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$286.2</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72" name="TextBox 71">
            <a:extLst>
              <a:ext uri="{FF2B5EF4-FFF2-40B4-BE49-F238E27FC236}">
                <a16:creationId xmlns:a16="http://schemas.microsoft.com/office/drawing/2014/main" id="{C63F2DE0-3550-DBD4-97C5-CAFAA3FE3EBB}"/>
              </a:ext>
            </a:extLst>
          </p:cNvPr>
          <p:cNvSpPr txBox="1"/>
          <p:nvPr/>
        </p:nvSpPr>
        <p:spPr>
          <a:xfrm>
            <a:off x="7881589" y="6583477"/>
            <a:ext cx="977295"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$420.5</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73" name="TextBox 72">
            <a:extLst>
              <a:ext uri="{FF2B5EF4-FFF2-40B4-BE49-F238E27FC236}">
                <a16:creationId xmlns:a16="http://schemas.microsoft.com/office/drawing/2014/main" id="{C63F2DE0-3550-DBD4-97C5-CAFAA3FE3EBB}"/>
              </a:ext>
            </a:extLst>
          </p:cNvPr>
          <p:cNvSpPr txBox="1"/>
          <p:nvPr/>
        </p:nvSpPr>
        <p:spPr>
          <a:xfrm>
            <a:off x="7821984" y="6982818"/>
            <a:ext cx="109650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$292.2</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74" name="TextBox 73">
            <a:extLst>
              <a:ext uri="{FF2B5EF4-FFF2-40B4-BE49-F238E27FC236}">
                <a16:creationId xmlns:a16="http://schemas.microsoft.com/office/drawing/2014/main" id="{C63F2DE0-3550-DBD4-97C5-CAFAA3FE3EBB}"/>
              </a:ext>
            </a:extLst>
          </p:cNvPr>
          <p:cNvSpPr txBox="1"/>
          <p:nvPr/>
        </p:nvSpPr>
        <p:spPr>
          <a:xfrm>
            <a:off x="7773004" y="7382157"/>
            <a:ext cx="1194465"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$712.7</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3" name="TextBox 82">
            <a:extLst>
              <a:ext uri="{FF2B5EF4-FFF2-40B4-BE49-F238E27FC236}">
                <a16:creationId xmlns:a16="http://schemas.microsoft.com/office/drawing/2014/main" id="{C63F2DE0-3550-DBD4-97C5-CAFAA3FE3EBB}"/>
              </a:ext>
            </a:extLst>
          </p:cNvPr>
          <p:cNvSpPr txBox="1"/>
          <p:nvPr/>
        </p:nvSpPr>
        <p:spPr>
          <a:xfrm>
            <a:off x="9616474" y="4579243"/>
            <a:ext cx="781070"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$42.3</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4" name="TextBox 83">
            <a:extLst>
              <a:ext uri="{FF2B5EF4-FFF2-40B4-BE49-F238E27FC236}">
                <a16:creationId xmlns:a16="http://schemas.microsoft.com/office/drawing/2014/main" id="{C63F2DE0-3550-DBD4-97C5-CAFAA3FE3EBB}"/>
              </a:ext>
            </a:extLst>
          </p:cNvPr>
          <p:cNvSpPr txBox="1"/>
          <p:nvPr/>
        </p:nvSpPr>
        <p:spPr>
          <a:xfrm>
            <a:off x="9568205" y="4978584"/>
            <a:ext cx="877608"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$1.1</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5" name="TextBox 84">
            <a:extLst>
              <a:ext uri="{FF2B5EF4-FFF2-40B4-BE49-F238E27FC236}">
                <a16:creationId xmlns:a16="http://schemas.microsoft.com/office/drawing/2014/main" id="{C63F2DE0-3550-DBD4-97C5-CAFAA3FE3EBB}"/>
              </a:ext>
            </a:extLst>
          </p:cNvPr>
          <p:cNvSpPr txBox="1"/>
          <p:nvPr/>
        </p:nvSpPr>
        <p:spPr>
          <a:xfrm>
            <a:off x="9568205" y="5377925"/>
            <a:ext cx="877608"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$80.3</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6" name="TextBox 85">
            <a:extLst>
              <a:ext uri="{FF2B5EF4-FFF2-40B4-BE49-F238E27FC236}">
                <a16:creationId xmlns:a16="http://schemas.microsoft.com/office/drawing/2014/main" id="{C63F2DE0-3550-DBD4-97C5-CAFAA3FE3EBB}"/>
              </a:ext>
            </a:extLst>
          </p:cNvPr>
          <p:cNvSpPr txBox="1"/>
          <p:nvPr/>
        </p:nvSpPr>
        <p:spPr>
          <a:xfrm>
            <a:off x="9568204" y="5777266"/>
            <a:ext cx="924749"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$123.8</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7" name="TextBox 86">
            <a:extLst>
              <a:ext uri="{FF2B5EF4-FFF2-40B4-BE49-F238E27FC236}">
                <a16:creationId xmlns:a16="http://schemas.microsoft.com/office/drawing/2014/main" id="{C63F2DE0-3550-DBD4-97C5-CAFAA3FE3EBB}"/>
              </a:ext>
            </a:extLst>
          </p:cNvPr>
          <p:cNvSpPr txBox="1"/>
          <p:nvPr/>
        </p:nvSpPr>
        <p:spPr>
          <a:xfrm>
            <a:off x="9458757" y="6176607"/>
            <a:ext cx="109650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$307.8</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8" name="TextBox 87">
            <a:extLst>
              <a:ext uri="{FF2B5EF4-FFF2-40B4-BE49-F238E27FC236}">
                <a16:creationId xmlns:a16="http://schemas.microsoft.com/office/drawing/2014/main" id="{C63F2DE0-3550-DBD4-97C5-CAFAA3FE3EBB}"/>
              </a:ext>
            </a:extLst>
          </p:cNvPr>
          <p:cNvSpPr txBox="1"/>
          <p:nvPr/>
        </p:nvSpPr>
        <p:spPr>
          <a:xfrm>
            <a:off x="9518362" y="6575948"/>
            <a:ext cx="977295"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$431.5</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9" name="TextBox 88">
            <a:extLst>
              <a:ext uri="{FF2B5EF4-FFF2-40B4-BE49-F238E27FC236}">
                <a16:creationId xmlns:a16="http://schemas.microsoft.com/office/drawing/2014/main" id="{C63F2DE0-3550-DBD4-97C5-CAFAA3FE3EBB}"/>
              </a:ext>
            </a:extLst>
          </p:cNvPr>
          <p:cNvSpPr txBox="1"/>
          <p:nvPr/>
        </p:nvSpPr>
        <p:spPr>
          <a:xfrm>
            <a:off x="9458757" y="6975289"/>
            <a:ext cx="109650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$299.1</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90" name="TextBox 89">
            <a:extLst>
              <a:ext uri="{FF2B5EF4-FFF2-40B4-BE49-F238E27FC236}">
                <a16:creationId xmlns:a16="http://schemas.microsoft.com/office/drawing/2014/main" id="{C63F2DE0-3550-DBD4-97C5-CAFAA3FE3EBB}"/>
              </a:ext>
            </a:extLst>
          </p:cNvPr>
          <p:cNvSpPr txBox="1"/>
          <p:nvPr/>
        </p:nvSpPr>
        <p:spPr>
          <a:xfrm>
            <a:off x="9409777" y="7374628"/>
            <a:ext cx="1194465"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$730.6</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cxnSp>
        <p:nvCxnSpPr>
          <p:cNvPr id="16" name="Прямая соединительная линия 15"/>
          <p:cNvCxnSpPr/>
          <p:nvPr/>
        </p:nvCxnSpPr>
        <p:spPr>
          <a:xfrm>
            <a:off x="1016000" y="4179902"/>
            <a:ext cx="9877266"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2" name="Прямая соединительная линия 91"/>
          <p:cNvCxnSpPr/>
          <p:nvPr/>
        </p:nvCxnSpPr>
        <p:spPr>
          <a:xfrm>
            <a:off x="1016000" y="4580609"/>
            <a:ext cx="9877266"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3" name="Прямая соединительная линия 92"/>
          <p:cNvCxnSpPr/>
          <p:nvPr/>
        </p:nvCxnSpPr>
        <p:spPr>
          <a:xfrm>
            <a:off x="1016000" y="4981316"/>
            <a:ext cx="9877266"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4" name="Прямая соединительная линия 93"/>
          <p:cNvCxnSpPr/>
          <p:nvPr/>
        </p:nvCxnSpPr>
        <p:spPr>
          <a:xfrm>
            <a:off x="1016000" y="5382023"/>
            <a:ext cx="9877266"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5" name="Прямая соединительная линия 94"/>
          <p:cNvCxnSpPr/>
          <p:nvPr/>
        </p:nvCxnSpPr>
        <p:spPr>
          <a:xfrm>
            <a:off x="1016000" y="5782730"/>
            <a:ext cx="9877266"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6" name="Прямая соединительная линия 95"/>
          <p:cNvCxnSpPr/>
          <p:nvPr/>
        </p:nvCxnSpPr>
        <p:spPr>
          <a:xfrm>
            <a:off x="1016000" y="6183437"/>
            <a:ext cx="9877266"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7" name="Прямая соединительная линия 96"/>
          <p:cNvCxnSpPr/>
          <p:nvPr/>
        </p:nvCxnSpPr>
        <p:spPr>
          <a:xfrm>
            <a:off x="1016000" y="6584144"/>
            <a:ext cx="9877266"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8" name="Прямая соединительная линия 97"/>
          <p:cNvCxnSpPr/>
          <p:nvPr/>
        </p:nvCxnSpPr>
        <p:spPr>
          <a:xfrm>
            <a:off x="1016000" y="6984851"/>
            <a:ext cx="9877266"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9" name="Прямая соединительная линия 98"/>
          <p:cNvCxnSpPr/>
          <p:nvPr/>
        </p:nvCxnSpPr>
        <p:spPr>
          <a:xfrm>
            <a:off x="1016000" y="7385558"/>
            <a:ext cx="9877266"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0" name="Прямая соединительная линия 99"/>
          <p:cNvCxnSpPr/>
          <p:nvPr/>
        </p:nvCxnSpPr>
        <p:spPr>
          <a:xfrm>
            <a:off x="4848383" y="3020833"/>
            <a:ext cx="0" cy="4765434"/>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103" name="Прямая соединительная линия 102"/>
          <p:cNvCxnSpPr/>
          <p:nvPr/>
        </p:nvCxnSpPr>
        <p:spPr>
          <a:xfrm>
            <a:off x="6191963" y="3777501"/>
            <a:ext cx="0" cy="4016093"/>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5" name="Прямая соединительная линия 104"/>
          <p:cNvCxnSpPr/>
          <p:nvPr/>
        </p:nvCxnSpPr>
        <p:spPr>
          <a:xfrm>
            <a:off x="9198002" y="3774756"/>
            <a:ext cx="0" cy="4016093"/>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9" name="Прямая соединительная линия 108"/>
          <p:cNvCxnSpPr/>
          <p:nvPr/>
        </p:nvCxnSpPr>
        <p:spPr>
          <a:xfrm>
            <a:off x="4844636" y="3777501"/>
            <a:ext cx="6044883"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E61FDE6E-6D65-CC33-445A-5B034C37067E}"/>
              </a:ext>
            </a:extLst>
          </p:cNvPr>
          <p:cNvSpPr txBox="1"/>
          <p:nvPr/>
        </p:nvSpPr>
        <p:spPr>
          <a:xfrm>
            <a:off x="14136657" y="7792919"/>
            <a:ext cx="1069943" cy="461665"/>
          </a:xfrm>
          <a:prstGeom prst="rect">
            <a:avLst/>
          </a:prstGeom>
          <a:noFill/>
        </p:spPr>
        <p:txBody>
          <a:bodyPr wrap="square">
            <a:spAutoFit/>
          </a:bodyPr>
          <a:lstStyle/>
          <a:p>
            <a:r>
              <a:rPr lang="en-US" sz="2400" b="1" dirty="0">
                <a:solidFill>
                  <a:srgbClr val="3A396D"/>
                </a:solidFill>
                <a:latin typeface="Kanit" panose="020B0604020202020204" charset="-34"/>
                <a:ea typeface="KaiTi" panose="02010609060101010101" pitchFamily="49" charset="-122"/>
                <a:cs typeface="Kanit" panose="020B0604020202020204" charset="-34"/>
              </a:rPr>
              <a:t>2022</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23" name="TextBox 122">
            <a:extLst>
              <a:ext uri="{FF2B5EF4-FFF2-40B4-BE49-F238E27FC236}">
                <a16:creationId xmlns:a16="http://schemas.microsoft.com/office/drawing/2014/main" id="{E61FDE6E-6D65-CC33-445A-5B034C37067E}"/>
              </a:ext>
            </a:extLst>
          </p:cNvPr>
          <p:cNvSpPr txBox="1"/>
          <p:nvPr/>
        </p:nvSpPr>
        <p:spPr>
          <a:xfrm>
            <a:off x="15827571" y="7792919"/>
            <a:ext cx="1069943" cy="461665"/>
          </a:xfrm>
          <a:prstGeom prst="rect">
            <a:avLst/>
          </a:prstGeom>
          <a:noFill/>
        </p:spPr>
        <p:txBody>
          <a:bodyPr wrap="square">
            <a:spAutoFit/>
          </a:bodyPr>
          <a:lstStyle/>
          <a:p>
            <a:r>
              <a:rPr lang="en-US" sz="2400" b="1" dirty="0">
                <a:solidFill>
                  <a:srgbClr val="3A396D"/>
                </a:solidFill>
                <a:latin typeface="Kanit" panose="020B0604020202020204" charset="-34"/>
                <a:ea typeface="KaiTi" panose="02010609060101010101" pitchFamily="49" charset="-122"/>
                <a:cs typeface="Kanit" panose="020B0604020202020204" charset="-34"/>
              </a:rPr>
              <a:t>2023</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24" name="Прямоугольник 123"/>
          <p:cNvSpPr/>
          <p:nvPr/>
        </p:nvSpPr>
        <p:spPr>
          <a:xfrm>
            <a:off x="15695988" y="4024157"/>
            <a:ext cx="1155226" cy="3744038"/>
          </a:xfrm>
          <a:prstGeom prst="rect">
            <a:avLst/>
          </a:prstGeom>
          <a:solidFill>
            <a:srgbClr val="D9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5" name="Прямоугольник 124"/>
          <p:cNvSpPr/>
          <p:nvPr/>
        </p:nvSpPr>
        <p:spPr>
          <a:xfrm>
            <a:off x="14036141" y="4948975"/>
            <a:ext cx="1155226" cy="2819974"/>
          </a:xfrm>
          <a:prstGeom prst="rect">
            <a:avLst/>
          </a:prstGeom>
          <a:solidFill>
            <a:srgbClr val="D9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6" name="Прямоугольник 125"/>
          <p:cNvSpPr/>
          <p:nvPr/>
        </p:nvSpPr>
        <p:spPr>
          <a:xfrm>
            <a:off x="12392085" y="6746394"/>
            <a:ext cx="1155226" cy="1022555"/>
          </a:xfrm>
          <a:prstGeom prst="rect">
            <a:avLst/>
          </a:prstGeom>
          <a:solidFill>
            <a:srgbClr val="D9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7" name="TextBox 126">
            <a:extLst>
              <a:ext uri="{FF2B5EF4-FFF2-40B4-BE49-F238E27FC236}">
                <a16:creationId xmlns:a16="http://schemas.microsoft.com/office/drawing/2014/main" id="{E61FDE6E-6D65-CC33-445A-5B034C37067E}"/>
              </a:ext>
            </a:extLst>
          </p:cNvPr>
          <p:cNvSpPr txBox="1"/>
          <p:nvPr/>
        </p:nvSpPr>
        <p:spPr>
          <a:xfrm>
            <a:off x="12538901" y="7792919"/>
            <a:ext cx="1069943" cy="461665"/>
          </a:xfrm>
          <a:prstGeom prst="rect">
            <a:avLst/>
          </a:prstGeom>
          <a:noFill/>
        </p:spPr>
        <p:txBody>
          <a:bodyPr wrap="square">
            <a:spAutoFit/>
          </a:bodyPr>
          <a:lstStyle/>
          <a:p>
            <a:r>
              <a:rPr lang="en-US" sz="2400" b="1" dirty="0">
                <a:solidFill>
                  <a:srgbClr val="3A396D"/>
                </a:solidFill>
                <a:latin typeface="Kanit" panose="020B0604020202020204" charset="-34"/>
                <a:ea typeface="KaiTi" panose="02010609060101010101" pitchFamily="49" charset="-122"/>
                <a:cs typeface="Kanit" panose="020B0604020202020204" charset="-34"/>
              </a:rPr>
              <a:t>2021</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29" name="TextBox 128">
            <a:extLst>
              <a:ext uri="{FF2B5EF4-FFF2-40B4-BE49-F238E27FC236}">
                <a16:creationId xmlns:a16="http://schemas.microsoft.com/office/drawing/2014/main" id="{E61FDE6E-6D65-CC33-445A-5B034C37067E}"/>
              </a:ext>
            </a:extLst>
          </p:cNvPr>
          <p:cNvSpPr txBox="1"/>
          <p:nvPr/>
        </p:nvSpPr>
        <p:spPr>
          <a:xfrm>
            <a:off x="12392085" y="5915397"/>
            <a:ext cx="1069943" cy="830997"/>
          </a:xfrm>
          <a:prstGeom prst="rect">
            <a:avLst/>
          </a:prstGeom>
          <a:noFill/>
        </p:spPr>
        <p:txBody>
          <a:bodyPr wrap="square">
            <a:spAutoFit/>
          </a:bodyPr>
          <a:lstStyle/>
          <a:p>
            <a:pPr algn="ctr"/>
            <a:r>
              <a:rPr lang="en-US" sz="2400" b="1" dirty="0">
                <a:solidFill>
                  <a:srgbClr val="3A396D"/>
                </a:solidFill>
                <a:latin typeface="Kanit" panose="020B0604020202020204" charset="-34"/>
                <a:ea typeface="KaiTi" panose="02010609060101010101" pitchFamily="49" charset="-122"/>
                <a:cs typeface="Kanit" panose="020B0604020202020204" charset="-34"/>
              </a:rPr>
              <a:t>PPP 31.4</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30" name="TextBox 129">
            <a:extLst>
              <a:ext uri="{FF2B5EF4-FFF2-40B4-BE49-F238E27FC236}">
                <a16:creationId xmlns:a16="http://schemas.microsoft.com/office/drawing/2014/main" id="{E61FDE6E-6D65-CC33-445A-5B034C37067E}"/>
              </a:ext>
            </a:extLst>
          </p:cNvPr>
          <p:cNvSpPr txBox="1"/>
          <p:nvPr/>
        </p:nvSpPr>
        <p:spPr>
          <a:xfrm>
            <a:off x="14083282" y="5153657"/>
            <a:ext cx="1069943" cy="830997"/>
          </a:xfrm>
          <a:prstGeom prst="rect">
            <a:avLst/>
          </a:prstGeom>
          <a:noFill/>
        </p:spPr>
        <p:txBody>
          <a:bodyPr wrap="square">
            <a:spAutoFit/>
          </a:bodyPr>
          <a:lstStyle/>
          <a:p>
            <a:pPr algn="ctr"/>
            <a:r>
              <a:rPr lang="en-US" sz="2400" b="1" dirty="0">
                <a:solidFill>
                  <a:srgbClr val="3A396D"/>
                </a:solidFill>
                <a:latin typeface="Kanit" panose="020B0604020202020204" charset="-34"/>
                <a:ea typeface="KaiTi" panose="02010609060101010101" pitchFamily="49" charset="-122"/>
                <a:cs typeface="Kanit" panose="020B0604020202020204" charset="-34"/>
              </a:rPr>
              <a:t>PPP 73.7</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31" name="TextBox 130">
            <a:extLst>
              <a:ext uri="{FF2B5EF4-FFF2-40B4-BE49-F238E27FC236}">
                <a16:creationId xmlns:a16="http://schemas.microsoft.com/office/drawing/2014/main" id="{E61FDE6E-6D65-CC33-445A-5B034C37067E}"/>
              </a:ext>
            </a:extLst>
          </p:cNvPr>
          <p:cNvSpPr txBox="1"/>
          <p:nvPr/>
        </p:nvSpPr>
        <p:spPr>
          <a:xfrm>
            <a:off x="15734088" y="4354154"/>
            <a:ext cx="1069943" cy="830997"/>
          </a:xfrm>
          <a:prstGeom prst="rect">
            <a:avLst/>
          </a:prstGeom>
          <a:noFill/>
        </p:spPr>
        <p:txBody>
          <a:bodyPr wrap="square">
            <a:spAutoFit/>
          </a:bodyPr>
          <a:lstStyle/>
          <a:p>
            <a:pPr algn="ctr"/>
            <a:r>
              <a:rPr lang="en-US" sz="2400" b="1" dirty="0">
                <a:solidFill>
                  <a:srgbClr val="3A396D"/>
                </a:solidFill>
                <a:latin typeface="Kanit" panose="020B0604020202020204" charset="-34"/>
                <a:ea typeface="KaiTi" panose="02010609060101010101" pitchFamily="49" charset="-122"/>
                <a:cs typeface="Kanit" panose="020B0604020202020204" charset="-34"/>
              </a:rPr>
              <a:t>PPP 96.6</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32" name="Arrow: Down 56">
            <a:extLst>
              <a:ext uri="{FF2B5EF4-FFF2-40B4-BE49-F238E27FC236}">
                <a16:creationId xmlns:a16="http://schemas.microsoft.com/office/drawing/2014/main" id="{26017325-01DD-F89F-36DB-BD599743BC89}"/>
              </a:ext>
            </a:extLst>
          </p:cNvPr>
          <p:cNvSpPr/>
          <p:nvPr/>
        </p:nvSpPr>
        <p:spPr>
          <a:xfrm rot="13040860">
            <a:off x="13774252" y="2070162"/>
            <a:ext cx="1304896" cy="4769358"/>
          </a:xfrm>
          <a:custGeom>
            <a:avLst/>
            <a:gdLst>
              <a:gd name="connsiteX0" fmla="*/ 0 w 581891"/>
              <a:gd name="connsiteY0" fmla="*/ 1510146 h 1801091"/>
              <a:gd name="connsiteX1" fmla="*/ 145473 w 581891"/>
              <a:gd name="connsiteY1" fmla="*/ 1510146 h 1801091"/>
              <a:gd name="connsiteX2" fmla="*/ 14547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1074398"/>
              <a:gd name="connsiteY0" fmla="*/ 1968061 h 2259006"/>
              <a:gd name="connsiteX1" fmla="*/ 145473 w 1074398"/>
              <a:gd name="connsiteY1" fmla="*/ 1968061 h 2259006"/>
              <a:gd name="connsiteX2" fmla="*/ 431223 w 1074398"/>
              <a:gd name="connsiteY2" fmla="*/ 457915 h 2259006"/>
              <a:gd name="connsiteX3" fmla="*/ 1074398 w 1074398"/>
              <a:gd name="connsiteY3" fmla="*/ 0 h 2259006"/>
              <a:gd name="connsiteX4" fmla="*/ 436418 w 1074398"/>
              <a:gd name="connsiteY4" fmla="*/ 1968061 h 2259006"/>
              <a:gd name="connsiteX5" fmla="*/ 581891 w 1074398"/>
              <a:gd name="connsiteY5" fmla="*/ 1968061 h 2259006"/>
              <a:gd name="connsiteX6" fmla="*/ 290946 w 1074398"/>
              <a:gd name="connsiteY6" fmla="*/ 2259006 h 2259006"/>
              <a:gd name="connsiteX7" fmla="*/ 0 w 1074398"/>
              <a:gd name="connsiteY7" fmla="*/ 1968061 h 2259006"/>
              <a:gd name="connsiteX0" fmla="*/ 0 w 1074398"/>
              <a:gd name="connsiteY0" fmla="*/ 1968061 h 2259006"/>
              <a:gd name="connsiteX1" fmla="*/ 145473 w 1074398"/>
              <a:gd name="connsiteY1" fmla="*/ 1968061 h 2259006"/>
              <a:gd name="connsiteX2" fmla="*/ 256598 w 1074398"/>
              <a:gd name="connsiteY2" fmla="*/ 752252 h 2259006"/>
              <a:gd name="connsiteX3" fmla="*/ 1074398 w 1074398"/>
              <a:gd name="connsiteY3" fmla="*/ 0 h 2259006"/>
              <a:gd name="connsiteX4" fmla="*/ 436418 w 1074398"/>
              <a:gd name="connsiteY4" fmla="*/ 1968061 h 2259006"/>
              <a:gd name="connsiteX5" fmla="*/ 581891 w 1074398"/>
              <a:gd name="connsiteY5" fmla="*/ 1968061 h 2259006"/>
              <a:gd name="connsiteX6" fmla="*/ 290946 w 1074398"/>
              <a:gd name="connsiteY6" fmla="*/ 2259006 h 2259006"/>
              <a:gd name="connsiteX7" fmla="*/ 0 w 1074398"/>
              <a:gd name="connsiteY7" fmla="*/ 1968061 h 2259006"/>
              <a:gd name="connsiteX0" fmla="*/ 0 w 1074398"/>
              <a:gd name="connsiteY0" fmla="*/ 1968061 h 2259006"/>
              <a:gd name="connsiteX1" fmla="*/ 145473 w 1074398"/>
              <a:gd name="connsiteY1" fmla="*/ 1968061 h 2259006"/>
              <a:gd name="connsiteX2" fmla="*/ 256598 w 1074398"/>
              <a:gd name="connsiteY2" fmla="*/ 752252 h 2259006"/>
              <a:gd name="connsiteX3" fmla="*/ 1074398 w 1074398"/>
              <a:gd name="connsiteY3" fmla="*/ 0 h 2259006"/>
              <a:gd name="connsiteX4" fmla="*/ 436418 w 1074398"/>
              <a:gd name="connsiteY4" fmla="*/ 1968061 h 2259006"/>
              <a:gd name="connsiteX5" fmla="*/ 581891 w 1074398"/>
              <a:gd name="connsiteY5" fmla="*/ 1968061 h 2259006"/>
              <a:gd name="connsiteX6" fmla="*/ 290946 w 1074398"/>
              <a:gd name="connsiteY6" fmla="*/ 2259006 h 2259006"/>
              <a:gd name="connsiteX7" fmla="*/ 0 w 1074398"/>
              <a:gd name="connsiteY7" fmla="*/ 1968061 h 2259006"/>
              <a:gd name="connsiteX0" fmla="*/ 0 w 1074398"/>
              <a:gd name="connsiteY0" fmla="*/ 1968061 h 2259006"/>
              <a:gd name="connsiteX1" fmla="*/ 145473 w 1074398"/>
              <a:gd name="connsiteY1" fmla="*/ 1968061 h 2259006"/>
              <a:gd name="connsiteX2" fmla="*/ 256598 w 1074398"/>
              <a:gd name="connsiteY2" fmla="*/ 752252 h 2259006"/>
              <a:gd name="connsiteX3" fmla="*/ 1074398 w 1074398"/>
              <a:gd name="connsiteY3" fmla="*/ 0 h 2259006"/>
              <a:gd name="connsiteX4" fmla="*/ 436418 w 1074398"/>
              <a:gd name="connsiteY4" fmla="*/ 1968061 h 2259006"/>
              <a:gd name="connsiteX5" fmla="*/ 581891 w 1074398"/>
              <a:gd name="connsiteY5" fmla="*/ 1968061 h 2259006"/>
              <a:gd name="connsiteX6" fmla="*/ 290946 w 1074398"/>
              <a:gd name="connsiteY6" fmla="*/ 2259006 h 2259006"/>
              <a:gd name="connsiteX7" fmla="*/ 0 w 1074398"/>
              <a:gd name="connsiteY7" fmla="*/ 1968061 h 2259006"/>
              <a:gd name="connsiteX0" fmla="*/ 33265 w 1107663"/>
              <a:gd name="connsiteY0" fmla="*/ 1968061 h 2259006"/>
              <a:gd name="connsiteX1" fmla="*/ 178738 w 1107663"/>
              <a:gd name="connsiteY1" fmla="*/ 1968061 h 2259006"/>
              <a:gd name="connsiteX2" fmla="*/ 169446 w 1107663"/>
              <a:gd name="connsiteY2" fmla="*/ 786830 h 2259006"/>
              <a:gd name="connsiteX3" fmla="*/ 1107663 w 1107663"/>
              <a:gd name="connsiteY3" fmla="*/ 0 h 2259006"/>
              <a:gd name="connsiteX4" fmla="*/ 469683 w 1107663"/>
              <a:gd name="connsiteY4" fmla="*/ 1968061 h 2259006"/>
              <a:gd name="connsiteX5" fmla="*/ 615156 w 1107663"/>
              <a:gd name="connsiteY5" fmla="*/ 1968061 h 2259006"/>
              <a:gd name="connsiteX6" fmla="*/ 324211 w 1107663"/>
              <a:gd name="connsiteY6" fmla="*/ 2259006 h 2259006"/>
              <a:gd name="connsiteX7" fmla="*/ 33265 w 1107663"/>
              <a:gd name="connsiteY7" fmla="*/ 1968061 h 2259006"/>
              <a:gd name="connsiteX0" fmla="*/ 0 w 1074398"/>
              <a:gd name="connsiteY0" fmla="*/ 1968061 h 2259006"/>
              <a:gd name="connsiteX1" fmla="*/ 145473 w 1074398"/>
              <a:gd name="connsiteY1" fmla="*/ 1968061 h 2259006"/>
              <a:gd name="connsiteX2" fmla="*/ 1074398 w 1074398"/>
              <a:gd name="connsiteY2" fmla="*/ 0 h 2259006"/>
              <a:gd name="connsiteX3" fmla="*/ 436418 w 1074398"/>
              <a:gd name="connsiteY3" fmla="*/ 1968061 h 2259006"/>
              <a:gd name="connsiteX4" fmla="*/ 581891 w 1074398"/>
              <a:gd name="connsiteY4" fmla="*/ 1968061 h 2259006"/>
              <a:gd name="connsiteX5" fmla="*/ 290946 w 1074398"/>
              <a:gd name="connsiteY5" fmla="*/ 2259006 h 2259006"/>
              <a:gd name="connsiteX6" fmla="*/ 0 w 1074398"/>
              <a:gd name="connsiteY6" fmla="*/ 1968061 h 2259006"/>
              <a:gd name="connsiteX0" fmla="*/ 0 w 1077167"/>
              <a:gd name="connsiteY0" fmla="*/ 1968061 h 2259006"/>
              <a:gd name="connsiteX1" fmla="*/ 145473 w 1077167"/>
              <a:gd name="connsiteY1" fmla="*/ 1968061 h 2259006"/>
              <a:gd name="connsiteX2" fmla="*/ 1074398 w 1077167"/>
              <a:gd name="connsiteY2" fmla="*/ 0 h 2259006"/>
              <a:gd name="connsiteX3" fmla="*/ 436418 w 1077167"/>
              <a:gd name="connsiteY3" fmla="*/ 1968061 h 2259006"/>
              <a:gd name="connsiteX4" fmla="*/ 581891 w 1077167"/>
              <a:gd name="connsiteY4" fmla="*/ 1968061 h 2259006"/>
              <a:gd name="connsiteX5" fmla="*/ 290946 w 1077167"/>
              <a:gd name="connsiteY5" fmla="*/ 2259006 h 2259006"/>
              <a:gd name="connsiteX6" fmla="*/ 0 w 1077167"/>
              <a:gd name="connsiteY6" fmla="*/ 1968061 h 2259006"/>
              <a:gd name="connsiteX0" fmla="*/ 0 w 1077167"/>
              <a:gd name="connsiteY0" fmla="*/ 1968061 h 2259006"/>
              <a:gd name="connsiteX1" fmla="*/ 145473 w 1077167"/>
              <a:gd name="connsiteY1" fmla="*/ 1968061 h 2259006"/>
              <a:gd name="connsiteX2" fmla="*/ 1074398 w 1077167"/>
              <a:gd name="connsiteY2" fmla="*/ 0 h 2259006"/>
              <a:gd name="connsiteX3" fmla="*/ 436418 w 1077167"/>
              <a:gd name="connsiteY3" fmla="*/ 1968061 h 2259006"/>
              <a:gd name="connsiteX4" fmla="*/ 581891 w 1077167"/>
              <a:gd name="connsiteY4" fmla="*/ 1968061 h 2259006"/>
              <a:gd name="connsiteX5" fmla="*/ 290946 w 1077167"/>
              <a:gd name="connsiteY5" fmla="*/ 2259006 h 2259006"/>
              <a:gd name="connsiteX6" fmla="*/ 0 w 1077167"/>
              <a:gd name="connsiteY6" fmla="*/ 1968061 h 2259006"/>
              <a:gd name="connsiteX0" fmla="*/ 0 w 1074398"/>
              <a:gd name="connsiteY0" fmla="*/ 1968061 h 2259006"/>
              <a:gd name="connsiteX1" fmla="*/ 145473 w 1074398"/>
              <a:gd name="connsiteY1" fmla="*/ 1968061 h 2259006"/>
              <a:gd name="connsiteX2" fmla="*/ 1074398 w 1074398"/>
              <a:gd name="connsiteY2" fmla="*/ 0 h 2259006"/>
              <a:gd name="connsiteX3" fmla="*/ 436418 w 1074398"/>
              <a:gd name="connsiteY3" fmla="*/ 1968061 h 2259006"/>
              <a:gd name="connsiteX4" fmla="*/ 581891 w 1074398"/>
              <a:gd name="connsiteY4" fmla="*/ 1968061 h 2259006"/>
              <a:gd name="connsiteX5" fmla="*/ 290946 w 1074398"/>
              <a:gd name="connsiteY5" fmla="*/ 2259006 h 2259006"/>
              <a:gd name="connsiteX6" fmla="*/ 0 w 1074398"/>
              <a:gd name="connsiteY6" fmla="*/ 1968061 h 2259006"/>
              <a:gd name="connsiteX0" fmla="*/ 0 w 1074398"/>
              <a:gd name="connsiteY0" fmla="*/ 1968061 h 2259006"/>
              <a:gd name="connsiteX1" fmla="*/ 145473 w 1074398"/>
              <a:gd name="connsiteY1" fmla="*/ 1968061 h 2259006"/>
              <a:gd name="connsiteX2" fmla="*/ 1074398 w 1074398"/>
              <a:gd name="connsiteY2" fmla="*/ 0 h 2259006"/>
              <a:gd name="connsiteX3" fmla="*/ 436418 w 1074398"/>
              <a:gd name="connsiteY3" fmla="*/ 1968061 h 2259006"/>
              <a:gd name="connsiteX4" fmla="*/ 581891 w 1074398"/>
              <a:gd name="connsiteY4" fmla="*/ 1968061 h 2259006"/>
              <a:gd name="connsiteX5" fmla="*/ 290946 w 1074398"/>
              <a:gd name="connsiteY5" fmla="*/ 2259006 h 2259006"/>
              <a:gd name="connsiteX6" fmla="*/ 0 w 1074398"/>
              <a:gd name="connsiteY6" fmla="*/ 1968061 h 2259006"/>
              <a:gd name="connsiteX0" fmla="*/ 0 w 1074398"/>
              <a:gd name="connsiteY0" fmla="*/ 1968061 h 2258930"/>
              <a:gd name="connsiteX1" fmla="*/ 145473 w 1074398"/>
              <a:gd name="connsiteY1" fmla="*/ 1968061 h 2258930"/>
              <a:gd name="connsiteX2" fmla="*/ 1074398 w 1074398"/>
              <a:gd name="connsiteY2" fmla="*/ 0 h 2258930"/>
              <a:gd name="connsiteX3" fmla="*/ 436418 w 1074398"/>
              <a:gd name="connsiteY3" fmla="*/ 1968061 h 2258930"/>
              <a:gd name="connsiteX4" fmla="*/ 581891 w 1074398"/>
              <a:gd name="connsiteY4" fmla="*/ 1968061 h 2258930"/>
              <a:gd name="connsiteX5" fmla="*/ 379792 w 1074398"/>
              <a:gd name="connsiteY5" fmla="*/ 2258930 h 2258930"/>
              <a:gd name="connsiteX6" fmla="*/ 0 w 1074398"/>
              <a:gd name="connsiteY6" fmla="*/ 1968061 h 2258930"/>
              <a:gd name="connsiteX0" fmla="*/ 0 w 1344907"/>
              <a:gd name="connsiteY0" fmla="*/ 2236075 h 2526944"/>
              <a:gd name="connsiteX1" fmla="*/ 145473 w 1344907"/>
              <a:gd name="connsiteY1" fmla="*/ 2236075 h 2526944"/>
              <a:gd name="connsiteX2" fmla="*/ 1344907 w 1344907"/>
              <a:gd name="connsiteY2" fmla="*/ 0 h 2526944"/>
              <a:gd name="connsiteX3" fmla="*/ 436418 w 1344907"/>
              <a:gd name="connsiteY3" fmla="*/ 2236075 h 2526944"/>
              <a:gd name="connsiteX4" fmla="*/ 581891 w 1344907"/>
              <a:gd name="connsiteY4" fmla="*/ 2236075 h 2526944"/>
              <a:gd name="connsiteX5" fmla="*/ 379792 w 1344907"/>
              <a:gd name="connsiteY5" fmla="*/ 2526944 h 2526944"/>
              <a:gd name="connsiteX6" fmla="*/ 0 w 1344907"/>
              <a:gd name="connsiteY6" fmla="*/ 2236075 h 2526944"/>
              <a:gd name="connsiteX0" fmla="*/ 0 w 1344907"/>
              <a:gd name="connsiteY0" fmla="*/ 2236075 h 2526944"/>
              <a:gd name="connsiteX1" fmla="*/ 145473 w 1344907"/>
              <a:gd name="connsiteY1" fmla="*/ 2236075 h 2526944"/>
              <a:gd name="connsiteX2" fmla="*/ 1344907 w 1344907"/>
              <a:gd name="connsiteY2" fmla="*/ 0 h 2526944"/>
              <a:gd name="connsiteX3" fmla="*/ 427633 w 1344907"/>
              <a:gd name="connsiteY3" fmla="*/ 2218236 h 2526944"/>
              <a:gd name="connsiteX4" fmla="*/ 581891 w 1344907"/>
              <a:gd name="connsiteY4" fmla="*/ 2236075 h 2526944"/>
              <a:gd name="connsiteX5" fmla="*/ 379792 w 1344907"/>
              <a:gd name="connsiteY5" fmla="*/ 2526944 h 2526944"/>
              <a:gd name="connsiteX6" fmla="*/ 0 w 1344907"/>
              <a:gd name="connsiteY6" fmla="*/ 2236075 h 2526944"/>
              <a:gd name="connsiteX0" fmla="*/ 0 w 1344907"/>
              <a:gd name="connsiteY0" fmla="*/ 2236075 h 2526944"/>
              <a:gd name="connsiteX1" fmla="*/ 145473 w 1344907"/>
              <a:gd name="connsiteY1" fmla="*/ 2236075 h 2526944"/>
              <a:gd name="connsiteX2" fmla="*/ 1344907 w 1344907"/>
              <a:gd name="connsiteY2" fmla="*/ 0 h 2526944"/>
              <a:gd name="connsiteX3" fmla="*/ 427633 w 1344907"/>
              <a:gd name="connsiteY3" fmla="*/ 2218236 h 2526944"/>
              <a:gd name="connsiteX4" fmla="*/ 592483 w 1344907"/>
              <a:gd name="connsiteY4" fmla="*/ 2209690 h 2526944"/>
              <a:gd name="connsiteX5" fmla="*/ 379792 w 1344907"/>
              <a:gd name="connsiteY5" fmla="*/ 2526944 h 2526944"/>
              <a:gd name="connsiteX6" fmla="*/ 0 w 1344907"/>
              <a:gd name="connsiteY6" fmla="*/ 2236075 h 2526944"/>
              <a:gd name="connsiteX0" fmla="*/ 0 w 1344907"/>
              <a:gd name="connsiteY0" fmla="*/ 2236075 h 2535437"/>
              <a:gd name="connsiteX1" fmla="*/ 145473 w 1344907"/>
              <a:gd name="connsiteY1" fmla="*/ 2236075 h 2535437"/>
              <a:gd name="connsiteX2" fmla="*/ 1344907 w 1344907"/>
              <a:gd name="connsiteY2" fmla="*/ 0 h 2535437"/>
              <a:gd name="connsiteX3" fmla="*/ 427633 w 1344907"/>
              <a:gd name="connsiteY3" fmla="*/ 2218236 h 2535437"/>
              <a:gd name="connsiteX4" fmla="*/ 592483 w 1344907"/>
              <a:gd name="connsiteY4" fmla="*/ 2209690 h 2535437"/>
              <a:gd name="connsiteX5" fmla="*/ 319512 w 1344907"/>
              <a:gd name="connsiteY5" fmla="*/ 2535437 h 2535437"/>
              <a:gd name="connsiteX6" fmla="*/ 0 w 1344907"/>
              <a:gd name="connsiteY6" fmla="*/ 2236075 h 2535437"/>
              <a:gd name="connsiteX0" fmla="*/ 0 w 1344907"/>
              <a:gd name="connsiteY0" fmla="*/ 2236075 h 2539229"/>
              <a:gd name="connsiteX1" fmla="*/ 145473 w 1344907"/>
              <a:gd name="connsiteY1" fmla="*/ 2236075 h 2539229"/>
              <a:gd name="connsiteX2" fmla="*/ 1344907 w 1344907"/>
              <a:gd name="connsiteY2" fmla="*/ 0 h 2539229"/>
              <a:gd name="connsiteX3" fmla="*/ 427633 w 1344907"/>
              <a:gd name="connsiteY3" fmla="*/ 2218236 h 2539229"/>
              <a:gd name="connsiteX4" fmla="*/ 592483 w 1344907"/>
              <a:gd name="connsiteY4" fmla="*/ 2209690 h 2539229"/>
              <a:gd name="connsiteX5" fmla="*/ 335530 w 1344907"/>
              <a:gd name="connsiteY5" fmla="*/ 2539229 h 2539229"/>
              <a:gd name="connsiteX6" fmla="*/ 0 w 1344907"/>
              <a:gd name="connsiteY6" fmla="*/ 2236075 h 2539229"/>
              <a:gd name="connsiteX0" fmla="*/ 0 w 1066153"/>
              <a:gd name="connsiteY0" fmla="*/ 2351971 h 2655125"/>
              <a:gd name="connsiteX1" fmla="*/ 145473 w 1066153"/>
              <a:gd name="connsiteY1" fmla="*/ 2351971 h 2655125"/>
              <a:gd name="connsiteX2" fmla="*/ 1066153 w 1066153"/>
              <a:gd name="connsiteY2" fmla="*/ 0 h 2655125"/>
              <a:gd name="connsiteX3" fmla="*/ 427633 w 1066153"/>
              <a:gd name="connsiteY3" fmla="*/ 2334132 h 2655125"/>
              <a:gd name="connsiteX4" fmla="*/ 592483 w 1066153"/>
              <a:gd name="connsiteY4" fmla="*/ 2325586 h 2655125"/>
              <a:gd name="connsiteX5" fmla="*/ 335530 w 1066153"/>
              <a:gd name="connsiteY5" fmla="*/ 2655125 h 2655125"/>
              <a:gd name="connsiteX6" fmla="*/ 0 w 1066153"/>
              <a:gd name="connsiteY6" fmla="*/ 2351971 h 2655125"/>
              <a:gd name="connsiteX0" fmla="*/ 0 w 882382"/>
              <a:gd name="connsiteY0" fmla="*/ 2441004 h 2744158"/>
              <a:gd name="connsiteX1" fmla="*/ 145473 w 882382"/>
              <a:gd name="connsiteY1" fmla="*/ 2441004 h 2744158"/>
              <a:gd name="connsiteX2" fmla="*/ 882382 w 882382"/>
              <a:gd name="connsiteY2" fmla="*/ 0 h 2744158"/>
              <a:gd name="connsiteX3" fmla="*/ 427633 w 882382"/>
              <a:gd name="connsiteY3" fmla="*/ 2423165 h 2744158"/>
              <a:gd name="connsiteX4" fmla="*/ 592483 w 882382"/>
              <a:gd name="connsiteY4" fmla="*/ 2414619 h 2744158"/>
              <a:gd name="connsiteX5" fmla="*/ 335530 w 882382"/>
              <a:gd name="connsiteY5" fmla="*/ 2744158 h 2744158"/>
              <a:gd name="connsiteX6" fmla="*/ 0 w 882382"/>
              <a:gd name="connsiteY6" fmla="*/ 2441004 h 2744158"/>
              <a:gd name="connsiteX0" fmla="*/ 0 w 882382"/>
              <a:gd name="connsiteY0" fmla="*/ 2441004 h 2744158"/>
              <a:gd name="connsiteX1" fmla="*/ 145473 w 882382"/>
              <a:gd name="connsiteY1" fmla="*/ 2441004 h 2744158"/>
              <a:gd name="connsiteX2" fmla="*/ 882382 w 882382"/>
              <a:gd name="connsiteY2" fmla="*/ 0 h 2744158"/>
              <a:gd name="connsiteX3" fmla="*/ 427633 w 882382"/>
              <a:gd name="connsiteY3" fmla="*/ 2423165 h 2744158"/>
              <a:gd name="connsiteX4" fmla="*/ 592483 w 882382"/>
              <a:gd name="connsiteY4" fmla="*/ 2414619 h 2744158"/>
              <a:gd name="connsiteX5" fmla="*/ 335530 w 882382"/>
              <a:gd name="connsiteY5" fmla="*/ 2744158 h 2744158"/>
              <a:gd name="connsiteX6" fmla="*/ 0 w 882382"/>
              <a:gd name="connsiteY6" fmla="*/ 2441004 h 2744158"/>
              <a:gd name="connsiteX0" fmla="*/ 0 w 903394"/>
              <a:gd name="connsiteY0" fmla="*/ 2443035 h 2744158"/>
              <a:gd name="connsiteX1" fmla="*/ 166485 w 903394"/>
              <a:gd name="connsiteY1" fmla="*/ 2441004 h 2744158"/>
              <a:gd name="connsiteX2" fmla="*/ 903394 w 903394"/>
              <a:gd name="connsiteY2" fmla="*/ 0 h 2744158"/>
              <a:gd name="connsiteX3" fmla="*/ 448645 w 903394"/>
              <a:gd name="connsiteY3" fmla="*/ 2423165 h 2744158"/>
              <a:gd name="connsiteX4" fmla="*/ 613495 w 903394"/>
              <a:gd name="connsiteY4" fmla="*/ 2414619 h 2744158"/>
              <a:gd name="connsiteX5" fmla="*/ 356542 w 903394"/>
              <a:gd name="connsiteY5" fmla="*/ 2744158 h 2744158"/>
              <a:gd name="connsiteX6" fmla="*/ 0 w 903394"/>
              <a:gd name="connsiteY6" fmla="*/ 2443035 h 2744158"/>
              <a:gd name="connsiteX0" fmla="*/ 0 w 903394"/>
              <a:gd name="connsiteY0" fmla="*/ 2443035 h 2860327"/>
              <a:gd name="connsiteX1" fmla="*/ 166485 w 903394"/>
              <a:gd name="connsiteY1" fmla="*/ 2441004 h 2860327"/>
              <a:gd name="connsiteX2" fmla="*/ 903394 w 903394"/>
              <a:gd name="connsiteY2" fmla="*/ 0 h 2860327"/>
              <a:gd name="connsiteX3" fmla="*/ 448645 w 903394"/>
              <a:gd name="connsiteY3" fmla="*/ 2423165 h 2860327"/>
              <a:gd name="connsiteX4" fmla="*/ 613495 w 903394"/>
              <a:gd name="connsiteY4" fmla="*/ 2414619 h 2860327"/>
              <a:gd name="connsiteX5" fmla="*/ 314695 w 903394"/>
              <a:gd name="connsiteY5" fmla="*/ 2860327 h 2860327"/>
              <a:gd name="connsiteX6" fmla="*/ 0 w 903394"/>
              <a:gd name="connsiteY6" fmla="*/ 2443035 h 2860327"/>
              <a:gd name="connsiteX0" fmla="*/ 0 w 903394"/>
              <a:gd name="connsiteY0" fmla="*/ 2443035 h 2860327"/>
              <a:gd name="connsiteX1" fmla="*/ 166485 w 903394"/>
              <a:gd name="connsiteY1" fmla="*/ 2441004 h 2860327"/>
              <a:gd name="connsiteX2" fmla="*/ 903394 w 903394"/>
              <a:gd name="connsiteY2" fmla="*/ 0 h 2860327"/>
              <a:gd name="connsiteX3" fmla="*/ 437021 w 903394"/>
              <a:gd name="connsiteY3" fmla="*/ 2428292 h 2860327"/>
              <a:gd name="connsiteX4" fmla="*/ 613495 w 903394"/>
              <a:gd name="connsiteY4" fmla="*/ 2414619 h 2860327"/>
              <a:gd name="connsiteX5" fmla="*/ 314695 w 903394"/>
              <a:gd name="connsiteY5" fmla="*/ 2860327 h 2860327"/>
              <a:gd name="connsiteX6" fmla="*/ 0 w 903394"/>
              <a:gd name="connsiteY6" fmla="*/ 2443035 h 2860327"/>
              <a:gd name="connsiteX0" fmla="*/ 0 w 903394"/>
              <a:gd name="connsiteY0" fmla="*/ 2443035 h 2860327"/>
              <a:gd name="connsiteX1" fmla="*/ 131092 w 903394"/>
              <a:gd name="connsiteY1" fmla="*/ 2445758 h 2860327"/>
              <a:gd name="connsiteX2" fmla="*/ 903394 w 903394"/>
              <a:gd name="connsiteY2" fmla="*/ 0 h 2860327"/>
              <a:gd name="connsiteX3" fmla="*/ 437021 w 903394"/>
              <a:gd name="connsiteY3" fmla="*/ 2428292 h 2860327"/>
              <a:gd name="connsiteX4" fmla="*/ 613495 w 903394"/>
              <a:gd name="connsiteY4" fmla="*/ 2414619 h 2860327"/>
              <a:gd name="connsiteX5" fmla="*/ 314695 w 903394"/>
              <a:gd name="connsiteY5" fmla="*/ 2860327 h 2860327"/>
              <a:gd name="connsiteX6" fmla="*/ 0 w 903394"/>
              <a:gd name="connsiteY6" fmla="*/ 2443035 h 2860327"/>
              <a:gd name="connsiteX0" fmla="*/ 0 w 903394"/>
              <a:gd name="connsiteY0" fmla="*/ 2443035 h 2860327"/>
              <a:gd name="connsiteX1" fmla="*/ 131092 w 903394"/>
              <a:gd name="connsiteY1" fmla="*/ 2445758 h 2860327"/>
              <a:gd name="connsiteX2" fmla="*/ 903394 w 903394"/>
              <a:gd name="connsiteY2" fmla="*/ 0 h 2860327"/>
              <a:gd name="connsiteX3" fmla="*/ 459151 w 903394"/>
              <a:gd name="connsiteY3" fmla="*/ 2422149 h 2860327"/>
              <a:gd name="connsiteX4" fmla="*/ 613495 w 903394"/>
              <a:gd name="connsiteY4" fmla="*/ 2414619 h 2860327"/>
              <a:gd name="connsiteX5" fmla="*/ 314695 w 903394"/>
              <a:gd name="connsiteY5" fmla="*/ 2860327 h 2860327"/>
              <a:gd name="connsiteX6" fmla="*/ 0 w 903394"/>
              <a:gd name="connsiteY6" fmla="*/ 2443035 h 2860327"/>
              <a:gd name="connsiteX0" fmla="*/ 0 w 903394"/>
              <a:gd name="connsiteY0" fmla="*/ 2443035 h 2853170"/>
              <a:gd name="connsiteX1" fmla="*/ 131092 w 903394"/>
              <a:gd name="connsiteY1" fmla="*/ 2445758 h 2853170"/>
              <a:gd name="connsiteX2" fmla="*/ 903394 w 903394"/>
              <a:gd name="connsiteY2" fmla="*/ 0 h 2853170"/>
              <a:gd name="connsiteX3" fmla="*/ 459151 w 903394"/>
              <a:gd name="connsiteY3" fmla="*/ 2422149 h 2853170"/>
              <a:gd name="connsiteX4" fmla="*/ 613495 w 903394"/>
              <a:gd name="connsiteY4" fmla="*/ 2414619 h 2853170"/>
              <a:gd name="connsiteX5" fmla="*/ 347333 w 903394"/>
              <a:gd name="connsiteY5" fmla="*/ 2853170 h 2853170"/>
              <a:gd name="connsiteX6" fmla="*/ 0 w 903394"/>
              <a:gd name="connsiteY6" fmla="*/ 2443035 h 2853170"/>
              <a:gd name="connsiteX0" fmla="*/ 0 w 903394"/>
              <a:gd name="connsiteY0" fmla="*/ 2443035 h 2853170"/>
              <a:gd name="connsiteX1" fmla="*/ 131092 w 903394"/>
              <a:gd name="connsiteY1" fmla="*/ 2445758 h 2853170"/>
              <a:gd name="connsiteX2" fmla="*/ 903394 w 903394"/>
              <a:gd name="connsiteY2" fmla="*/ 0 h 2853170"/>
              <a:gd name="connsiteX3" fmla="*/ 459151 w 903394"/>
              <a:gd name="connsiteY3" fmla="*/ 2422149 h 2853170"/>
              <a:gd name="connsiteX4" fmla="*/ 613495 w 903394"/>
              <a:gd name="connsiteY4" fmla="*/ 2414619 h 2853170"/>
              <a:gd name="connsiteX5" fmla="*/ 347333 w 903394"/>
              <a:gd name="connsiteY5" fmla="*/ 2853170 h 2853170"/>
              <a:gd name="connsiteX6" fmla="*/ 0 w 903394"/>
              <a:gd name="connsiteY6" fmla="*/ 2443035 h 2853170"/>
              <a:gd name="connsiteX0" fmla="*/ 0 w 903394"/>
              <a:gd name="connsiteY0" fmla="*/ 2443035 h 2853170"/>
              <a:gd name="connsiteX1" fmla="*/ 131092 w 903394"/>
              <a:gd name="connsiteY1" fmla="*/ 2445758 h 2853170"/>
              <a:gd name="connsiteX2" fmla="*/ 903394 w 903394"/>
              <a:gd name="connsiteY2" fmla="*/ 0 h 2853170"/>
              <a:gd name="connsiteX3" fmla="*/ 459151 w 903394"/>
              <a:gd name="connsiteY3" fmla="*/ 2422149 h 2853170"/>
              <a:gd name="connsiteX4" fmla="*/ 613495 w 903394"/>
              <a:gd name="connsiteY4" fmla="*/ 2414619 h 2853170"/>
              <a:gd name="connsiteX5" fmla="*/ 347333 w 903394"/>
              <a:gd name="connsiteY5" fmla="*/ 2853170 h 2853170"/>
              <a:gd name="connsiteX6" fmla="*/ 0 w 903394"/>
              <a:gd name="connsiteY6" fmla="*/ 2443035 h 2853170"/>
              <a:gd name="connsiteX0" fmla="*/ 0 w 903394"/>
              <a:gd name="connsiteY0" fmla="*/ 2443035 h 2858351"/>
              <a:gd name="connsiteX1" fmla="*/ 131092 w 903394"/>
              <a:gd name="connsiteY1" fmla="*/ 2445758 h 2858351"/>
              <a:gd name="connsiteX2" fmla="*/ 903394 w 903394"/>
              <a:gd name="connsiteY2" fmla="*/ 0 h 2858351"/>
              <a:gd name="connsiteX3" fmla="*/ 459151 w 903394"/>
              <a:gd name="connsiteY3" fmla="*/ 2422149 h 2858351"/>
              <a:gd name="connsiteX4" fmla="*/ 613495 w 903394"/>
              <a:gd name="connsiteY4" fmla="*/ 2414619 h 2858351"/>
              <a:gd name="connsiteX5" fmla="*/ 376611 w 903394"/>
              <a:gd name="connsiteY5" fmla="*/ 2858351 h 2858351"/>
              <a:gd name="connsiteX6" fmla="*/ 0 w 903394"/>
              <a:gd name="connsiteY6" fmla="*/ 2443035 h 285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3394" h="2858351">
                <a:moveTo>
                  <a:pt x="0" y="2443035"/>
                </a:moveTo>
                <a:lnTo>
                  <a:pt x="131092" y="2445758"/>
                </a:lnTo>
                <a:cubicBezTo>
                  <a:pt x="27010" y="1191760"/>
                  <a:pt x="854903" y="0"/>
                  <a:pt x="903394" y="0"/>
                </a:cubicBezTo>
                <a:cubicBezTo>
                  <a:pt x="652136" y="651528"/>
                  <a:pt x="287701" y="1525067"/>
                  <a:pt x="459151" y="2422149"/>
                </a:cubicBezTo>
                <a:lnTo>
                  <a:pt x="613495" y="2414619"/>
                </a:lnTo>
                <a:cubicBezTo>
                  <a:pt x="524774" y="2560803"/>
                  <a:pt x="436053" y="2706987"/>
                  <a:pt x="376611" y="2858351"/>
                </a:cubicBezTo>
                <a:cubicBezTo>
                  <a:pt x="231554" y="2716458"/>
                  <a:pt x="115778" y="2579747"/>
                  <a:pt x="0" y="2443035"/>
                </a:cubicBezTo>
                <a:close/>
              </a:path>
            </a:pathLst>
          </a:custGeom>
          <a:noFill/>
          <a:ln w="38100">
            <a:solidFill>
              <a:srgbClr val="FFC000"/>
            </a:solidFill>
            <a:prstDash val="dash"/>
          </a:ln>
          <a:effectLst>
            <a:glow rad="635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38" name="Прямоугольник 137"/>
          <p:cNvSpPr/>
          <p:nvPr/>
        </p:nvSpPr>
        <p:spPr>
          <a:xfrm>
            <a:off x="15697036" y="7157472"/>
            <a:ext cx="1155226" cy="602319"/>
          </a:xfrm>
          <a:prstGeom prst="rect">
            <a:avLst/>
          </a:prstGeom>
          <a:solidFill>
            <a:srgbClr val="3A3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9" name="TextBox 138">
            <a:extLst>
              <a:ext uri="{FF2B5EF4-FFF2-40B4-BE49-F238E27FC236}">
                <a16:creationId xmlns:a16="http://schemas.microsoft.com/office/drawing/2014/main" id="{E61FDE6E-6D65-CC33-445A-5B034C37067E}"/>
              </a:ext>
            </a:extLst>
          </p:cNvPr>
          <p:cNvSpPr txBox="1"/>
          <p:nvPr/>
        </p:nvSpPr>
        <p:spPr>
          <a:xfrm>
            <a:off x="15715479" y="7237540"/>
            <a:ext cx="1069943" cy="461665"/>
          </a:xfrm>
          <a:prstGeom prst="rect">
            <a:avLst/>
          </a:prstGeom>
          <a:noFill/>
        </p:spPr>
        <p:txBody>
          <a:bodyPr wrap="square">
            <a:spAutoFit/>
          </a:bodyPr>
          <a:lstStyle/>
          <a:p>
            <a:pPr algn="ctr"/>
            <a:r>
              <a:rPr lang="en-US" sz="2400" b="1" dirty="0">
                <a:solidFill>
                  <a:schemeClr val="bg1"/>
                </a:solidFill>
                <a:latin typeface="Kanit" panose="020B0604020202020204" charset="-34"/>
                <a:ea typeface="KaiTi" panose="02010609060101010101" pitchFamily="49" charset="-122"/>
                <a:cs typeface="Kanit" panose="020B0604020202020204" charset="-34"/>
              </a:rPr>
              <a:t>P 18.0</a:t>
            </a:r>
            <a:endParaRPr lang="en-CA" sz="2400" b="1" dirty="0">
              <a:solidFill>
                <a:schemeClr val="bg1"/>
              </a:solidFill>
              <a:latin typeface="Kanit" panose="020B0604020202020204" charset="-34"/>
              <a:ea typeface="KaiTi" panose="02010609060101010101" pitchFamily="49" charset="-122"/>
              <a:cs typeface="Kanit" panose="020B0604020202020204" charset="-34"/>
            </a:endParaRPr>
          </a:p>
        </p:txBody>
      </p:sp>
      <p:sp>
        <p:nvSpPr>
          <p:cNvPr id="140" name="Прямоугольник 139"/>
          <p:cNvSpPr/>
          <p:nvPr/>
        </p:nvSpPr>
        <p:spPr>
          <a:xfrm>
            <a:off x="15695988" y="5698875"/>
            <a:ext cx="1155226" cy="142781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18" name="Прямая соединительная линия 117"/>
          <p:cNvCxnSpPr/>
          <p:nvPr/>
        </p:nvCxnSpPr>
        <p:spPr>
          <a:xfrm>
            <a:off x="11656421" y="7768194"/>
            <a:ext cx="5914664"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41" name="TextBox 140">
            <a:extLst>
              <a:ext uri="{FF2B5EF4-FFF2-40B4-BE49-F238E27FC236}">
                <a16:creationId xmlns:a16="http://schemas.microsoft.com/office/drawing/2014/main" id="{E61FDE6E-6D65-CC33-445A-5B034C37067E}"/>
              </a:ext>
            </a:extLst>
          </p:cNvPr>
          <p:cNvSpPr txBox="1"/>
          <p:nvPr/>
        </p:nvSpPr>
        <p:spPr>
          <a:xfrm>
            <a:off x="15762921" y="5956305"/>
            <a:ext cx="1069943" cy="830997"/>
          </a:xfrm>
          <a:prstGeom prst="rect">
            <a:avLst/>
          </a:prstGeom>
          <a:noFill/>
        </p:spPr>
        <p:txBody>
          <a:bodyPr wrap="square">
            <a:spAutoFit/>
          </a:bodyPr>
          <a:lstStyle/>
          <a:p>
            <a:pPr algn="ctr"/>
            <a:r>
              <a:rPr lang="en-US" sz="2400" b="1" dirty="0">
                <a:solidFill>
                  <a:schemeClr val="bg1"/>
                </a:solidFill>
                <a:latin typeface="Kanit" panose="020B0604020202020204" charset="-34"/>
                <a:ea typeface="KaiTi" panose="02010609060101010101" pitchFamily="49" charset="-122"/>
                <a:cs typeface="Kanit" panose="020B0604020202020204" charset="-34"/>
              </a:rPr>
              <a:t>PP</a:t>
            </a:r>
          </a:p>
          <a:p>
            <a:pPr algn="ctr"/>
            <a:r>
              <a:rPr lang="en-US" sz="2400" b="1" dirty="0">
                <a:solidFill>
                  <a:schemeClr val="bg1"/>
                </a:solidFill>
                <a:latin typeface="Kanit" panose="020B0604020202020204" charset="-34"/>
                <a:ea typeface="KaiTi" panose="02010609060101010101" pitchFamily="49" charset="-122"/>
                <a:cs typeface="Kanit" panose="020B0604020202020204" charset="-34"/>
              </a:rPr>
              <a:t>55.8</a:t>
            </a:r>
            <a:endParaRPr lang="en-CA" sz="2400" b="1" dirty="0">
              <a:solidFill>
                <a:schemeClr val="bg1"/>
              </a:solidFill>
              <a:latin typeface="Kanit" panose="020B0604020202020204" charset="-34"/>
              <a:ea typeface="KaiTi" panose="02010609060101010101" pitchFamily="49" charset="-122"/>
              <a:cs typeface="Kanit" panose="020B0604020202020204" charset="-34"/>
            </a:endParaRPr>
          </a:p>
        </p:txBody>
      </p:sp>
      <p:sp>
        <p:nvSpPr>
          <p:cNvPr id="143" name="Прямоугольник 142"/>
          <p:cNvSpPr/>
          <p:nvPr/>
        </p:nvSpPr>
        <p:spPr>
          <a:xfrm>
            <a:off x="14034358" y="7345019"/>
            <a:ext cx="1155226" cy="427851"/>
          </a:xfrm>
          <a:prstGeom prst="rect">
            <a:avLst/>
          </a:prstGeom>
          <a:solidFill>
            <a:srgbClr val="3A3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4" name="TextBox 143">
            <a:extLst>
              <a:ext uri="{FF2B5EF4-FFF2-40B4-BE49-F238E27FC236}">
                <a16:creationId xmlns:a16="http://schemas.microsoft.com/office/drawing/2014/main" id="{E61FDE6E-6D65-CC33-445A-5B034C37067E}"/>
              </a:ext>
            </a:extLst>
          </p:cNvPr>
          <p:cNvSpPr txBox="1"/>
          <p:nvPr/>
        </p:nvSpPr>
        <p:spPr>
          <a:xfrm>
            <a:off x="14047721" y="7342059"/>
            <a:ext cx="1069943" cy="461665"/>
          </a:xfrm>
          <a:prstGeom prst="rect">
            <a:avLst/>
          </a:prstGeom>
          <a:noFill/>
        </p:spPr>
        <p:txBody>
          <a:bodyPr wrap="square">
            <a:spAutoFit/>
          </a:bodyPr>
          <a:lstStyle/>
          <a:p>
            <a:pPr algn="ctr"/>
            <a:r>
              <a:rPr lang="en-US" sz="2400" b="1" dirty="0">
                <a:solidFill>
                  <a:schemeClr val="bg1"/>
                </a:solidFill>
                <a:latin typeface="Kanit" panose="020B0604020202020204" charset="-34"/>
                <a:ea typeface="KaiTi" panose="02010609060101010101" pitchFamily="49" charset="-122"/>
                <a:cs typeface="Kanit" panose="020B0604020202020204" charset="-34"/>
              </a:rPr>
              <a:t>P 10.1</a:t>
            </a:r>
            <a:endParaRPr lang="en-CA" sz="2400" b="1" dirty="0">
              <a:solidFill>
                <a:schemeClr val="bg1"/>
              </a:solidFill>
              <a:latin typeface="Kanit" panose="020B0604020202020204" charset="-34"/>
              <a:ea typeface="KaiTi" panose="02010609060101010101" pitchFamily="49" charset="-122"/>
              <a:cs typeface="Kanit" panose="020B0604020202020204" charset="-34"/>
            </a:endParaRPr>
          </a:p>
        </p:txBody>
      </p:sp>
      <p:sp>
        <p:nvSpPr>
          <p:cNvPr id="145" name="Прямоугольник 144"/>
          <p:cNvSpPr/>
          <p:nvPr/>
        </p:nvSpPr>
        <p:spPr>
          <a:xfrm>
            <a:off x="14036134" y="6159505"/>
            <a:ext cx="1155226" cy="1171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6" name="TextBox 145">
            <a:extLst>
              <a:ext uri="{FF2B5EF4-FFF2-40B4-BE49-F238E27FC236}">
                <a16:creationId xmlns:a16="http://schemas.microsoft.com/office/drawing/2014/main" id="{E61FDE6E-6D65-CC33-445A-5B034C37067E}"/>
              </a:ext>
            </a:extLst>
          </p:cNvPr>
          <p:cNvSpPr txBox="1"/>
          <p:nvPr/>
        </p:nvSpPr>
        <p:spPr>
          <a:xfrm>
            <a:off x="14064967" y="6373337"/>
            <a:ext cx="1069943" cy="830997"/>
          </a:xfrm>
          <a:prstGeom prst="rect">
            <a:avLst/>
          </a:prstGeom>
          <a:noFill/>
        </p:spPr>
        <p:txBody>
          <a:bodyPr wrap="square">
            <a:spAutoFit/>
          </a:bodyPr>
          <a:lstStyle/>
          <a:p>
            <a:pPr algn="ctr"/>
            <a:r>
              <a:rPr lang="en-US" sz="2400" b="1" dirty="0">
                <a:solidFill>
                  <a:schemeClr val="bg1"/>
                </a:solidFill>
                <a:latin typeface="Kanit" panose="020B0604020202020204" charset="-34"/>
                <a:ea typeface="KaiTi" panose="02010609060101010101" pitchFamily="49" charset="-122"/>
                <a:cs typeface="Kanit" panose="020B0604020202020204" charset="-34"/>
              </a:rPr>
              <a:t>PP</a:t>
            </a:r>
          </a:p>
          <a:p>
            <a:pPr algn="ctr"/>
            <a:r>
              <a:rPr lang="en-US" sz="2400" b="1" dirty="0">
                <a:solidFill>
                  <a:schemeClr val="bg1"/>
                </a:solidFill>
                <a:latin typeface="Kanit" panose="020B0604020202020204" charset="-34"/>
                <a:ea typeface="KaiTi" panose="02010609060101010101" pitchFamily="49" charset="-122"/>
                <a:cs typeface="Kanit" panose="020B0604020202020204" charset="-34"/>
              </a:rPr>
              <a:t>42.5</a:t>
            </a:r>
            <a:endParaRPr lang="en-CA" sz="2400" b="1" dirty="0">
              <a:solidFill>
                <a:schemeClr val="bg1"/>
              </a:solidFill>
              <a:latin typeface="Kanit" panose="020B0604020202020204" charset="-34"/>
              <a:ea typeface="KaiTi" panose="02010609060101010101" pitchFamily="49" charset="-122"/>
              <a:cs typeface="Kanit" panose="020B0604020202020204" charset="-34"/>
            </a:endParaRPr>
          </a:p>
        </p:txBody>
      </p:sp>
      <p:cxnSp>
        <p:nvCxnSpPr>
          <p:cNvPr id="101" name="Прямая соединительная линия 100"/>
          <p:cNvCxnSpPr/>
          <p:nvPr/>
        </p:nvCxnSpPr>
        <p:spPr>
          <a:xfrm>
            <a:off x="7535544" y="3028160"/>
            <a:ext cx="0" cy="4765434"/>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91" name="Прямая соединительная линия 90"/>
          <p:cNvCxnSpPr/>
          <p:nvPr/>
        </p:nvCxnSpPr>
        <p:spPr>
          <a:xfrm>
            <a:off x="1016000" y="7786267"/>
            <a:ext cx="9877266"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50" name="Прямоугольник 149"/>
          <p:cNvSpPr/>
          <p:nvPr/>
        </p:nvSpPr>
        <p:spPr>
          <a:xfrm>
            <a:off x="12390152" y="7365915"/>
            <a:ext cx="1155226" cy="398961"/>
          </a:xfrm>
          <a:prstGeom prst="rect">
            <a:avLst/>
          </a:prstGeom>
          <a:solidFill>
            <a:srgbClr val="3A3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1" name="TextBox 150">
            <a:extLst>
              <a:ext uri="{FF2B5EF4-FFF2-40B4-BE49-F238E27FC236}">
                <a16:creationId xmlns:a16="http://schemas.microsoft.com/office/drawing/2014/main" id="{E61FDE6E-6D65-CC33-445A-5B034C37067E}"/>
              </a:ext>
            </a:extLst>
          </p:cNvPr>
          <p:cNvSpPr txBox="1"/>
          <p:nvPr/>
        </p:nvSpPr>
        <p:spPr>
          <a:xfrm>
            <a:off x="12401610" y="7334065"/>
            <a:ext cx="1069943" cy="461665"/>
          </a:xfrm>
          <a:prstGeom prst="rect">
            <a:avLst/>
          </a:prstGeom>
          <a:noFill/>
        </p:spPr>
        <p:txBody>
          <a:bodyPr wrap="square">
            <a:spAutoFit/>
          </a:bodyPr>
          <a:lstStyle/>
          <a:p>
            <a:pPr algn="ctr"/>
            <a:r>
              <a:rPr lang="en-US" sz="2400" b="1" dirty="0">
                <a:solidFill>
                  <a:schemeClr val="bg1"/>
                </a:solidFill>
                <a:latin typeface="Kanit" panose="020B0604020202020204" charset="-34"/>
                <a:ea typeface="KaiTi" panose="02010609060101010101" pitchFamily="49" charset="-122"/>
                <a:cs typeface="Kanit" panose="020B0604020202020204" charset="-34"/>
              </a:rPr>
              <a:t>P 11.5</a:t>
            </a:r>
            <a:endParaRPr lang="en-CA" sz="2400" b="1" dirty="0">
              <a:solidFill>
                <a:schemeClr val="bg1"/>
              </a:solidFill>
              <a:latin typeface="Kanit" panose="020B0604020202020204" charset="-34"/>
              <a:ea typeface="KaiTi" panose="02010609060101010101" pitchFamily="49" charset="-122"/>
              <a:cs typeface="Kanit" panose="020B0604020202020204" charset="-34"/>
            </a:endParaRPr>
          </a:p>
        </p:txBody>
      </p:sp>
      <p:sp>
        <p:nvSpPr>
          <p:cNvPr id="152" name="Прямоугольник 151"/>
          <p:cNvSpPr/>
          <p:nvPr/>
        </p:nvSpPr>
        <p:spPr>
          <a:xfrm>
            <a:off x="12390180" y="6920537"/>
            <a:ext cx="1155226" cy="42819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3" name="TextBox 152">
            <a:extLst>
              <a:ext uri="{FF2B5EF4-FFF2-40B4-BE49-F238E27FC236}">
                <a16:creationId xmlns:a16="http://schemas.microsoft.com/office/drawing/2014/main" id="{E61FDE6E-6D65-CC33-445A-5B034C37067E}"/>
              </a:ext>
            </a:extLst>
          </p:cNvPr>
          <p:cNvSpPr txBox="1"/>
          <p:nvPr/>
        </p:nvSpPr>
        <p:spPr>
          <a:xfrm>
            <a:off x="12409826" y="6919111"/>
            <a:ext cx="1160918" cy="461665"/>
          </a:xfrm>
          <a:prstGeom prst="rect">
            <a:avLst/>
          </a:prstGeom>
          <a:noFill/>
        </p:spPr>
        <p:txBody>
          <a:bodyPr wrap="square">
            <a:spAutoFit/>
          </a:bodyPr>
          <a:lstStyle/>
          <a:p>
            <a:pPr algn="ctr"/>
            <a:r>
              <a:rPr lang="en-US" sz="2400" b="1" dirty="0">
                <a:solidFill>
                  <a:schemeClr val="bg1"/>
                </a:solidFill>
                <a:latin typeface="Kanit" panose="020B0604020202020204" charset="-34"/>
                <a:ea typeface="KaiTi" panose="02010609060101010101" pitchFamily="49" charset="-122"/>
                <a:cs typeface="Kanit" panose="020B0604020202020204" charset="-34"/>
              </a:rPr>
              <a:t>PP 20.1</a:t>
            </a:r>
            <a:endParaRPr lang="en-CA" sz="2400" b="1" dirty="0">
              <a:solidFill>
                <a:schemeClr val="bg1"/>
              </a:solidFill>
              <a:latin typeface="Kanit" panose="020B0604020202020204" charset="-34"/>
              <a:ea typeface="KaiTi" panose="02010609060101010101" pitchFamily="49" charset="-122"/>
              <a:cs typeface="Kanit" panose="020B0604020202020204" charset="-34"/>
            </a:endParaRPr>
          </a:p>
        </p:txBody>
      </p:sp>
      <p:sp>
        <p:nvSpPr>
          <p:cNvPr id="104" name="TextBox 103">
            <a:extLst>
              <a:ext uri="{FF2B5EF4-FFF2-40B4-BE49-F238E27FC236}">
                <a16:creationId xmlns:a16="http://schemas.microsoft.com/office/drawing/2014/main" id="{E61FDE6E-6D65-CC33-445A-5B034C37067E}"/>
              </a:ext>
            </a:extLst>
          </p:cNvPr>
          <p:cNvSpPr txBox="1"/>
          <p:nvPr/>
        </p:nvSpPr>
        <p:spPr>
          <a:xfrm>
            <a:off x="12364393" y="9357105"/>
            <a:ext cx="5649287" cy="707886"/>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PPP – </a:t>
            </a:r>
            <a:r>
              <a:rPr lang="en-US" sz="2000" dirty="0">
                <a:solidFill>
                  <a:srgbClr val="3A396D"/>
                </a:solidFill>
                <a:latin typeface="Kanit" panose="020B0604020202020204" charset="-34"/>
                <a:ea typeface="KaiTi" panose="02010609060101010101" pitchFamily="49" charset="-122"/>
                <a:cs typeface="Kanit" panose="020B0604020202020204" charset="-34"/>
              </a:rPr>
              <a:t>total</a:t>
            </a:r>
            <a:r>
              <a:rPr lang="en-US" sz="2000" b="1" dirty="0">
                <a:solidFill>
                  <a:srgbClr val="3A396D"/>
                </a:solidFill>
                <a:latin typeface="Kanit" panose="020B0604020202020204" charset="-34"/>
                <a:ea typeface="KaiTi" panose="02010609060101010101" pitchFamily="49" charset="-122"/>
                <a:cs typeface="Kanit" panose="020B0604020202020204" charset="-34"/>
              </a:rPr>
              <a:t> </a:t>
            </a:r>
            <a:r>
              <a:rPr lang="en-CA" sz="2000" dirty="0">
                <a:solidFill>
                  <a:srgbClr val="3A396D"/>
                </a:solidFill>
                <a:latin typeface="Kanit" panose="020B0604020202020204" charset="-34"/>
                <a:cs typeface="Kanit" panose="020B0604020202020204" charset="-34"/>
              </a:rPr>
              <a:t>proved, probable and possible reserves</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06" name="TextBox 105">
            <a:extLst>
              <a:ext uri="{FF2B5EF4-FFF2-40B4-BE49-F238E27FC236}">
                <a16:creationId xmlns:a16="http://schemas.microsoft.com/office/drawing/2014/main" id="{E61FDE6E-6D65-CC33-445A-5B034C37067E}"/>
              </a:ext>
            </a:extLst>
          </p:cNvPr>
          <p:cNvSpPr txBox="1"/>
          <p:nvPr/>
        </p:nvSpPr>
        <p:spPr>
          <a:xfrm>
            <a:off x="12364393" y="8944772"/>
            <a:ext cx="5331289" cy="400110"/>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PP – </a:t>
            </a:r>
            <a:r>
              <a:rPr lang="en-US" sz="2000" dirty="0">
                <a:solidFill>
                  <a:srgbClr val="3A396D"/>
                </a:solidFill>
                <a:latin typeface="Kanit" panose="020B0604020202020204" charset="-34"/>
                <a:ea typeface="KaiTi" panose="02010609060101010101" pitchFamily="49" charset="-122"/>
                <a:cs typeface="Kanit" panose="020B0604020202020204" charset="-34"/>
              </a:rPr>
              <a:t>total</a:t>
            </a:r>
            <a:r>
              <a:rPr lang="en-US" sz="2000" b="1" dirty="0">
                <a:solidFill>
                  <a:srgbClr val="3A396D"/>
                </a:solidFill>
                <a:latin typeface="Kanit" panose="020B0604020202020204" charset="-34"/>
                <a:ea typeface="KaiTi" panose="02010609060101010101" pitchFamily="49" charset="-122"/>
                <a:cs typeface="Kanit" panose="020B0604020202020204" charset="-34"/>
              </a:rPr>
              <a:t> </a:t>
            </a:r>
            <a:r>
              <a:rPr lang="en-CA" sz="2000" dirty="0">
                <a:solidFill>
                  <a:srgbClr val="3A396D"/>
                </a:solidFill>
                <a:latin typeface="Kanit" panose="020B0604020202020204" charset="-34"/>
                <a:cs typeface="Kanit" panose="020B0604020202020204" charset="-34"/>
              </a:rPr>
              <a:t>proved and probable reserves</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07" name="TextBox 106">
            <a:extLst>
              <a:ext uri="{FF2B5EF4-FFF2-40B4-BE49-F238E27FC236}">
                <a16:creationId xmlns:a16="http://schemas.microsoft.com/office/drawing/2014/main" id="{E61FDE6E-6D65-CC33-445A-5B034C37067E}"/>
              </a:ext>
            </a:extLst>
          </p:cNvPr>
          <p:cNvSpPr txBox="1"/>
          <p:nvPr/>
        </p:nvSpPr>
        <p:spPr>
          <a:xfrm>
            <a:off x="12364393" y="8362686"/>
            <a:ext cx="5331289" cy="400110"/>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P – </a:t>
            </a:r>
            <a:r>
              <a:rPr lang="en-CA" sz="2000" dirty="0">
                <a:solidFill>
                  <a:srgbClr val="3A396D"/>
                </a:solidFill>
                <a:latin typeface="Kanit" panose="020B0604020202020204" charset="-34"/>
                <a:cs typeface="Kanit" panose="020B0604020202020204" charset="-34"/>
              </a:rPr>
              <a:t>total proved reserves</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 name="TextBox 2">
            <a:extLst>
              <a:ext uri="{FF2B5EF4-FFF2-40B4-BE49-F238E27FC236}">
                <a16:creationId xmlns:a16="http://schemas.microsoft.com/office/drawing/2014/main" id="{22EBD626-CA3E-F2E9-D19C-8A1D87055808}"/>
              </a:ext>
            </a:extLst>
          </p:cNvPr>
          <p:cNvSpPr txBox="1"/>
          <p:nvPr/>
        </p:nvSpPr>
        <p:spPr>
          <a:xfrm>
            <a:off x="12759391" y="8619426"/>
            <a:ext cx="5331289" cy="307777"/>
          </a:xfrm>
          <a:prstGeom prst="rect">
            <a:avLst/>
          </a:prstGeom>
          <a:noFill/>
        </p:spPr>
        <p:txBody>
          <a:bodyPr wrap="square">
            <a:spAutoFit/>
          </a:bodyPr>
          <a:lstStyle/>
          <a:p>
            <a:r>
              <a:rPr lang="en-CA" dirty="0">
                <a:solidFill>
                  <a:srgbClr val="3A396D"/>
                </a:solidFill>
                <a:latin typeface="Kanit" panose="020B0604020202020204" charset="-34"/>
                <a:ea typeface="KaiTi" panose="02010609060101010101" pitchFamily="49" charset="-122"/>
                <a:cs typeface="Kanit" panose="020B0604020202020204" charset="-34"/>
              </a:rPr>
              <a:t>(producing, developed non-producing and undeveloped)</a:t>
            </a:r>
          </a:p>
        </p:txBody>
      </p:sp>
    </p:spTree>
    <p:extLst>
      <p:ext uri="{BB962C8B-B14F-4D97-AF65-F5344CB8AC3E}">
        <p14:creationId xmlns:p14="http://schemas.microsoft.com/office/powerpoint/2010/main" val="3506677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6"/>
                                        </p:tgtEl>
                                        <p:attrNameLst>
                                          <p:attrName>style.visibility</p:attrName>
                                        </p:attrNameLst>
                                      </p:cBhvr>
                                      <p:to>
                                        <p:strVal val="visible"/>
                                      </p:to>
                                    </p:set>
                                    <p:animEffect transition="in" filter="fade">
                                      <p:cBhvr>
                                        <p:cTn id="12" dur="500"/>
                                        <p:tgtEl>
                                          <p:spTgt spid="116"/>
                                        </p:tgtEl>
                                      </p:cBhvr>
                                    </p:animEffect>
                                    <p:anim calcmode="lin" valueType="num">
                                      <p:cBhvr>
                                        <p:cTn id="13" dur="500" fill="hold"/>
                                        <p:tgtEl>
                                          <p:spTgt spid="116"/>
                                        </p:tgtEl>
                                        <p:attrNameLst>
                                          <p:attrName>ppt_x</p:attrName>
                                        </p:attrNameLst>
                                      </p:cBhvr>
                                      <p:tavLst>
                                        <p:tav tm="0">
                                          <p:val>
                                            <p:strVal val="#ppt_x"/>
                                          </p:val>
                                        </p:tav>
                                        <p:tav tm="100000">
                                          <p:val>
                                            <p:strVal val="#ppt_x"/>
                                          </p:val>
                                        </p:tav>
                                      </p:tavLst>
                                    </p:anim>
                                    <p:anim calcmode="lin" valueType="num">
                                      <p:cBhvr>
                                        <p:cTn id="14" dur="500" fill="hold"/>
                                        <p:tgtEl>
                                          <p:spTgt spid="1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5"/>
                                        </p:tgtEl>
                                        <p:attrNameLst>
                                          <p:attrName>style.visibility</p:attrName>
                                        </p:attrNameLst>
                                      </p:cBhvr>
                                      <p:to>
                                        <p:strVal val="visible"/>
                                      </p:to>
                                    </p:set>
                                    <p:animEffect transition="in" filter="fade">
                                      <p:cBhvr>
                                        <p:cTn id="17" dur="500"/>
                                        <p:tgtEl>
                                          <p:spTgt spid="115"/>
                                        </p:tgtEl>
                                      </p:cBhvr>
                                    </p:animEffect>
                                    <p:anim calcmode="lin" valueType="num">
                                      <p:cBhvr>
                                        <p:cTn id="18" dur="500" fill="hold"/>
                                        <p:tgtEl>
                                          <p:spTgt spid="115"/>
                                        </p:tgtEl>
                                        <p:attrNameLst>
                                          <p:attrName>ppt_x</p:attrName>
                                        </p:attrNameLst>
                                      </p:cBhvr>
                                      <p:tavLst>
                                        <p:tav tm="0">
                                          <p:val>
                                            <p:strVal val="#ppt_x"/>
                                          </p:val>
                                        </p:tav>
                                        <p:tav tm="100000">
                                          <p:val>
                                            <p:strVal val="#ppt_x"/>
                                          </p:val>
                                        </p:tav>
                                      </p:tavLst>
                                    </p:anim>
                                    <p:anim calcmode="lin" valueType="num">
                                      <p:cBhvr>
                                        <p:cTn id="19" dur="500" fill="hold"/>
                                        <p:tgtEl>
                                          <p:spTgt spid="11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4"/>
                                        </p:tgtEl>
                                        <p:attrNameLst>
                                          <p:attrName>style.visibility</p:attrName>
                                        </p:attrNameLst>
                                      </p:cBhvr>
                                      <p:to>
                                        <p:strVal val="visible"/>
                                      </p:to>
                                    </p:set>
                                    <p:animEffect transition="in" filter="fade">
                                      <p:cBhvr>
                                        <p:cTn id="22" dur="500"/>
                                        <p:tgtEl>
                                          <p:spTgt spid="114"/>
                                        </p:tgtEl>
                                      </p:cBhvr>
                                    </p:animEffect>
                                    <p:anim calcmode="lin" valueType="num">
                                      <p:cBhvr>
                                        <p:cTn id="23" dur="500" fill="hold"/>
                                        <p:tgtEl>
                                          <p:spTgt spid="114"/>
                                        </p:tgtEl>
                                        <p:attrNameLst>
                                          <p:attrName>ppt_x</p:attrName>
                                        </p:attrNameLst>
                                      </p:cBhvr>
                                      <p:tavLst>
                                        <p:tav tm="0">
                                          <p:val>
                                            <p:strVal val="#ppt_x"/>
                                          </p:val>
                                        </p:tav>
                                        <p:tav tm="100000">
                                          <p:val>
                                            <p:strVal val="#ppt_x"/>
                                          </p:val>
                                        </p:tav>
                                      </p:tavLst>
                                    </p:anim>
                                    <p:anim calcmode="lin" valueType="num">
                                      <p:cBhvr>
                                        <p:cTn id="24" dur="500" fill="hold"/>
                                        <p:tgtEl>
                                          <p:spTgt spid="1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3"/>
                                        </p:tgtEl>
                                        <p:attrNameLst>
                                          <p:attrName>style.visibility</p:attrName>
                                        </p:attrNameLst>
                                      </p:cBhvr>
                                      <p:to>
                                        <p:strVal val="visible"/>
                                      </p:to>
                                    </p:set>
                                    <p:animEffect transition="in" filter="fade">
                                      <p:cBhvr>
                                        <p:cTn id="27" dur="500"/>
                                        <p:tgtEl>
                                          <p:spTgt spid="113"/>
                                        </p:tgtEl>
                                      </p:cBhvr>
                                    </p:animEffect>
                                    <p:anim calcmode="lin" valueType="num">
                                      <p:cBhvr>
                                        <p:cTn id="28" dur="500" fill="hold"/>
                                        <p:tgtEl>
                                          <p:spTgt spid="113"/>
                                        </p:tgtEl>
                                        <p:attrNameLst>
                                          <p:attrName>ppt_x</p:attrName>
                                        </p:attrNameLst>
                                      </p:cBhvr>
                                      <p:tavLst>
                                        <p:tav tm="0">
                                          <p:val>
                                            <p:strVal val="#ppt_x"/>
                                          </p:val>
                                        </p:tav>
                                        <p:tav tm="100000">
                                          <p:val>
                                            <p:strVal val="#ppt_x"/>
                                          </p:val>
                                        </p:tav>
                                      </p:tavLst>
                                    </p:anim>
                                    <p:anim calcmode="lin" valueType="num">
                                      <p:cBhvr>
                                        <p:cTn id="29" dur="500" fill="hold"/>
                                        <p:tgtEl>
                                          <p:spTgt spid="11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fade">
                                      <p:cBhvr>
                                        <p:cTn id="32" dur="500"/>
                                        <p:tgtEl>
                                          <p:spTgt spid="112"/>
                                        </p:tgtEl>
                                      </p:cBhvr>
                                    </p:animEffect>
                                    <p:anim calcmode="lin" valueType="num">
                                      <p:cBhvr>
                                        <p:cTn id="33" dur="500" fill="hold"/>
                                        <p:tgtEl>
                                          <p:spTgt spid="112"/>
                                        </p:tgtEl>
                                        <p:attrNameLst>
                                          <p:attrName>ppt_x</p:attrName>
                                        </p:attrNameLst>
                                      </p:cBhvr>
                                      <p:tavLst>
                                        <p:tav tm="0">
                                          <p:val>
                                            <p:strVal val="#ppt_x"/>
                                          </p:val>
                                        </p:tav>
                                        <p:tav tm="100000">
                                          <p:val>
                                            <p:strVal val="#ppt_x"/>
                                          </p:val>
                                        </p:tav>
                                      </p:tavLst>
                                    </p:anim>
                                    <p:anim calcmode="lin" valueType="num">
                                      <p:cBhvr>
                                        <p:cTn id="34" dur="500" fill="hold"/>
                                        <p:tgtEl>
                                          <p:spTgt spid="11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anim calcmode="lin" valueType="num">
                                      <p:cBhvr>
                                        <p:cTn id="38" dur="500" fill="hold"/>
                                        <p:tgtEl>
                                          <p:spTgt spid="42"/>
                                        </p:tgtEl>
                                        <p:attrNameLst>
                                          <p:attrName>ppt_x</p:attrName>
                                        </p:attrNameLst>
                                      </p:cBhvr>
                                      <p:tavLst>
                                        <p:tav tm="0">
                                          <p:val>
                                            <p:strVal val="#ppt_x"/>
                                          </p:val>
                                        </p:tav>
                                        <p:tav tm="100000">
                                          <p:val>
                                            <p:strVal val="#ppt_x"/>
                                          </p:val>
                                        </p:tav>
                                      </p:tavLst>
                                    </p:anim>
                                    <p:anim calcmode="lin" valueType="num">
                                      <p:cBhvr>
                                        <p:cTn id="39" dur="500" fill="hold"/>
                                        <p:tgtEl>
                                          <p:spTgt spid="4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anim calcmode="lin" valueType="num">
                                      <p:cBhvr>
                                        <p:cTn id="43" dur="500" fill="hold"/>
                                        <p:tgtEl>
                                          <p:spTgt spid="32"/>
                                        </p:tgtEl>
                                        <p:attrNameLst>
                                          <p:attrName>ppt_x</p:attrName>
                                        </p:attrNameLst>
                                      </p:cBhvr>
                                      <p:tavLst>
                                        <p:tav tm="0">
                                          <p:val>
                                            <p:strVal val="#ppt_x"/>
                                          </p:val>
                                        </p:tav>
                                        <p:tav tm="100000">
                                          <p:val>
                                            <p:strVal val="#ppt_x"/>
                                          </p:val>
                                        </p:tav>
                                      </p:tavLst>
                                    </p:anim>
                                    <p:anim calcmode="lin" valueType="num">
                                      <p:cBhvr>
                                        <p:cTn id="44" dur="500" fill="hold"/>
                                        <p:tgtEl>
                                          <p:spTgt spid="3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anim calcmode="lin" valueType="num">
                                      <p:cBhvr>
                                        <p:cTn id="48" dur="500" fill="hold"/>
                                        <p:tgtEl>
                                          <p:spTgt spid="33"/>
                                        </p:tgtEl>
                                        <p:attrNameLst>
                                          <p:attrName>ppt_x</p:attrName>
                                        </p:attrNameLst>
                                      </p:cBhvr>
                                      <p:tavLst>
                                        <p:tav tm="0">
                                          <p:val>
                                            <p:strVal val="#ppt_x"/>
                                          </p:val>
                                        </p:tav>
                                        <p:tav tm="100000">
                                          <p:val>
                                            <p:strVal val="#ppt_x"/>
                                          </p:val>
                                        </p:tav>
                                      </p:tavLst>
                                    </p:anim>
                                    <p:anim calcmode="lin" valueType="num">
                                      <p:cBhvr>
                                        <p:cTn id="49" dur="500" fill="hold"/>
                                        <p:tgtEl>
                                          <p:spTgt spid="3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anim calcmode="lin" valueType="num">
                                      <p:cBhvr>
                                        <p:cTn id="53" dur="500" fill="hold"/>
                                        <p:tgtEl>
                                          <p:spTgt spid="34"/>
                                        </p:tgtEl>
                                        <p:attrNameLst>
                                          <p:attrName>ppt_x</p:attrName>
                                        </p:attrNameLst>
                                      </p:cBhvr>
                                      <p:tavLst>
                                        <p:tav tm="0">
                                          <p:val>
                                            <p:strVal val="#ppt_x"/>
                                          </p:val>
                                        </p:tav>
                                        <p:tav tm="100000">
                                          <p:val>
                                            <p:strVal val="#ppt_x"/>
                                          </p:val>
                                        </p:tav>
                                      </p:tavLst>
                                    </p:anim>
                                    <p:anim calcmode="lin" valueType="num">
                                      <p:cBhvr>
                                        <p:cTn id="54" dur="500" fill="hold"/>
                                        <p:tgtEl>
                                          <p:spTgt spid="3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anim calcmode="lin" valueType="num">
                                      <p:cBhvr>
                                        <p:cTn id="58" dur="500" fill="hold"/>
                                        <p:tgtEl>
                                          <p:spTgt spid="35"/>
                                        </p:tgtEl>
                                        <p:attrNameLst>
                                          <p:attrName>ppt_x</p:attrName>
                                        </p:attrNameLst>
                                      </p:cBhvr>
                                      <p:tavLst>
                                        <p:tav tm="0">
                                          <p:val>
                                            <p:strVal val="#ppt_x"/>
                                          </p:val>
                                        </p:tav>
                                        <p:tav tm="100000">
                                          <p:val>
                                            <p:strVal val="#ppt_x"/>
                                          </p:val>
                                        </p:tav>
                                      </p:tavLst>
                                    </p:anim>
                                    <p:anim calcmode="lin" valueType="num">
                                      <p:cBhvr>
                                        <p:cTn id="59" dur="500" fill="hold"/>
                                        <p:tgtEl>
                                          <p:spTgt spid="3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500"/>
                                        <p:tgtEl>
                                          <p:spTgt spid="36"/>
                                        </p:tgtEl>
                                      </p:cBhvr>
                                    </p:animEffect>
                                    <p:anim calcmode="lin" valueType="num">
                                      <p:cBhvr>
                                        <p:cTn id="63" dur="500" fill="hold"/>
                                        <p:tgtEl>
                                          <p:spTgt spid="36"/>
                                        </p:tgtEl>
                                        <p:attrNameLst>
                                          <p:attrName>ppt_x</p:attrName>
                                        </p:attrNameLst>
                                      </p:cBhvr>
                                      <p:tavLst>
                                        <p:tav tm="0">
                                          <p:val>
                                            <p:strVal val="#ppt_x"/>
                                          </p:val>
                                        </p:tav>
                                        <p:tav tm="100000">
                                          <p:val>
                                            <p:strVal val="#ppt_x"/>
                                          </p:val>
                                        </p:tav>
                                      </p:tavLst>
                                    </p:anim>
                                    <p:anim calcmode="lin" valueType="num">
                                      <p:cBhvr>
                                        <p:cTn id="64" dur="500" fill="hold"/>
                                        <p:tgtEl>
                                          <p:spTgt spid="3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anim calcmode="lin" valueType="num">
                                      <p:cBhvr>
                                        <p:cTn id="68" dur="500" fill="hold"/>
                                        <p:tgtEl>
                                          <p:spTgt spid="37"/>
                                        </p:tgtEl>
                                        <p:attrNameLst>
                                          <p:attrName>ppt_x</p:attrName>
                                        </p:attrNameLst>
                                      </p:cBhvr>
                                      <p:tavLst>
                                        <p:tav tm="0">
                                          <p:val>
                                            <p:strVal val="#ppt_x"/>
                                          </p:val>
                                        </p:tav>
                                        <p:tav tm="100000">
                                          <p:val>
                                            <p:strVal val="#ppt_x"/>
                                          </p:val>
                                        </p:tav>
                                      </p:tavLst>
                                    </p:anim>
                                    <p:anim calcmode="lin" valueType="num">
                                      <p:cBhvr>
                                        <p:cTn id="69" dur="500" fill="hold"/>
                                        <p:tgtEl>
                                          <p:spTgt spid="3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anim calcmode="lin" valueType="num">
                                      <p:cBhvr>
                                        <p:cTn id="73" dur="500" fill="hold"/>
                                        <p:tgtEl>
                                          <p:spTgt spid="38"/>
                                        </p:tgtEl>
                                        <p:attrNameLst>
                                          <p:attrName>ppt_x</p:attrName>
                                        </p:attrNameLst>
                                      </p:cBhvr>
                                      <p:tavLst>
                                        <p:tav tm="0">
                                          <p:val>
                                            <p:strVal val="#ppt_x"/>
                                          </p:val>
                                        </p:tav>
                                        <p:tav tm="100000">
                                          <p:val>
                                            <p:strVal val="#ppt_x"/>
                                          </p:val>
                                        </p:tav>
                                      </p:tavLst>
                                    </p:anim>
                                    <p:anim calcmode="lin" valueType="num">
                                      <p:cBhvr>
                                        <p:cTn id="74" dur="500" fill="hold"/>
                                        <p:tgtEl>
                                          <p:spTgt spid="3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fade">
                                      <p:cBhvr>
                                        <p:cTn id="77" dur="500"/>
                                        <p:tgtEl>
                                          <p:spTgt spid="39"/>
                                        </p:tgtEl>
                                      </p:cBhvr>
                                    </p:animEffect>
                                    <p:anim calcmode="lin" valueType="num">
                                      <p:cBhvr>
                                        <p:cTn id="78" dur="500" fill="hold"/>
                                        <p:tgtEl>
                                          <p:spTgt spid="39"/>
                                        </p:tgtEl>
                                        <p:attrNameLst>
                                          <p:attrName>ppt_x</p:attrName>
                                        </p:attrNameLst>
                                      </p:cBhvr>
                                      <p:tavLst>
                                        <p:tav tm="0">
                                          <p:val>
                                            <p:strVal val="#ppt_x"/>
                                          </p:val>
                                        </p:tav>
                                        <p:tav tm="100000">
                                          <p:val>
                                            <p:strVal val="#ppt_x"/>
                                          </p:val>
                                        </p:tav>
                                      </p:tavLst>
                                    </p:anim>
                                    <p:anim calcmode="lin" valueType="num">
                                      <p:cBhvr>
                                        <p:cTn id="79" dur="500" fill="hold"/>
                                        <p:tgtEl>
                                          <p:spTgt spid="39"/>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fade">
                                      <p:cBhvr>
                                        <p:cTn id="82" dur="500"/>
                                        <p:tgtEl>
                                          <p:spTgt spid="40"/>
                                        </p:tgtEl>
                                      </p:cBhvr>
                                    </p:animEffect>
                                    <p:anim calcmode="lin" valueType="num">
                                      <p:cBhvr>
                                        <p:cTn id="83" dur="500" fill="hold"/>
                                        <p:tgtEl>
                                          <p:spTgt spid="40"/>
                                        </p:tgtEl>
                                        <p:attrNameLst>
                                          <p:attrName>ppt_x</p:attrName>
                                        </p:attrNameLst>
                                      </p:cBhvr>
                                      <p:tavLst>
                                        <p:tav tm="0">
                                          <p:val>
                                            <p:strVal val="#ppt_x"/>
                                          </p:val>
                                        </p:tav>
                                        <p:tav tm="100000">
                                          <p:val>
                                            <p:strVal val="#ppt_x"/>
                                          </p:val>
                                        </p:tav>
                                      </p:tavLst>
                                    </p:anim>
                                    <p:anim calcmode="lin" valueType="num">
                                      <p:cBhvr>
                                        <p:cTn id="84" dur="500" fill="hold"/>
                                        <p:tgtEl>
                                          <p:spTgt spid="40"/>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fade">
                                      <p:cBhvr>
                                        <p:cTn id="87" dur="500"/>
                                        <p:tgtEl>
                                          <p:spTgt spid="41"/>
                                        </p:tgtEl>
                                      </p:cBhvr>
                                    </p:animEffect>
                                    <p:anim calcmode="lin" valueType="num">
                                      <p:cBhvr>
                                        <p:cTn id="88" dur="500" fill="hold"/>
                                        <p:tgtEl>
                                          <p:spTgt spid="41"/>
                                        </p:tgtEl>
                                        <p:attrNameLst>
                                          <p:attrName>ppt_x</p:attrName>
                                        </p:attrNameLst>
                                      </p:cBhvr>
                                      <p:tavLst>
                                        <p:tav tm="0">
                                          <p:val>
                                            <p:strVal val="#ppt_x"/>
                                          </p:val>
                                        </p:tav>
                                        <p:tav tm="100000">
                                          <p:val>
                                            <p:strVal val="#ppt_x"/>
                                          </p:val>
                                        </p:tav>
                                      </p:tavLst>
                                    </p:anim>
                                    <p:anim calcmode="lin" valueType="num">
                                      <p:cBhvr>
                                        <p:cTn id="89" dur="500" fill="hold"/>
                                        <p:tgtEl>
                                          <p:spTgt spid="4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fade">
                                      <p:cBhvr>
                                        <p:cTn id="92" dur="500"/>
                                        <p:tgtEl>
                                          <p:spTgt spid="44"/>
                                        </p:tgtEl>
                                      </p:cBhvr>
                                    </p:animEffect>
                                    <p:anim calcmode="lin" valueType="num">
                                      <p:cBhvr>
                                        <p:cTn id="93" dur="500" fill="hold"/>
                                        <p:tgtEl>
                                          <p:spTgt spid="44"/>
                                        </p:tgtEl>
                                        <p:attrNameLst>
                                          <p:attrName>ppt_x</p:attrName>
                                        </p:attrNameLst>
                                      </p:cBhvr>
                                      <p:tavLst>
                                        <p:tav tm="0">
                                          <p:val>
                                            <p:strVal val="#ppt_x"/>
                                          </p:val>
                                        </p:tav>
                                        <p:tav tm="100000">
                                          <p:val>
                                            <p:strVal val="#ppt_x"/>
                                          </p:val>
                                        </p:tav>
                                      </p:tavLst>
                                    </p:anim>
                                    <p:anim calcmode="lin" valueType="num">
                                      <p:cBhvr>
                                        <p:cTn id="94" dur="500" fill="hold"/>
                                        <p:tgtEl>
                                          <p:spTgt spid="44"/>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animEffect transition="in" filter="fade">
                                      <p:cBhvr>
                                        <p:cTn id="97" dur="500"/>
                                        <p:tgtEl>
                                          <p:spTgt spid="45"/>
                                        </p:tgtEl>
                                      </p:cBhvr>
                                    </p:animEffect>
                                    <p:anim calcmode="lin" valueType="num">
                                      <p:cBhvr>
                                        <p:cTn id="98" dur="500" fill="hold"/>
                                        <p:tgtEl>
                                          <p:spTgt spid="45"/>
                                        </p:tgtEl>
                                        <p:attrNameLst>
                                          <p:attrName>ppt_x</p:attrName>
                                        </p:attrNameLst>
                                      </p:cBhvr>
                                      <p:tavLst>
                                        <p:tav tm="0">
                                          <p:val>
                                            <p:strVal val="#ppt_x"/>
                                          </p:val>
                                        </p:tav>
                                        <p:tav tm="100000">
                                          <p:val>
                                            <p:strVal val="#ppt_x"/>
                                          </p:val>
                                        </p:tav>
                                      </p:tavLst>
                                    </p:anim>
                                    <p:anim calcmode="lin" valueType="num">
                                      <p:cBhvr>
                                        <p:cTn id="99" dur="500" fill="hold"/>
                                        <p:tgtEl>
                                          <p:spTgt spid="45"/>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6"/>
                                        </p:tgtEl>
                                        <p:attrNameLst>
                                          <p:attrName>style.visibility</p:attrName>
                                        </p:attrNameLst>
                                      </p:cBhvr>
                                      <p:to>
                                        <p:strVal val="visible"/>
                                      </p:to>
                                    </p:set>
                                    <p:animEffect transition="in" filter="fade">
                                      <p:cBhvr>
                                        <p:cTn id="102" dur="500"/>
                                        <p:tgtEl>
                                          <p:spTgt spid="46"/>
                                        </p:tgtEl>
                                      </p:cBhvr>
                                    </p:animEffect>
                                    <p:anim calcmode="lin" valueType="num">
                                      <p:cBhvr>
                                        <p:cTn id="103" dur="500" fill="hold"/>
                                        <p:tgtEl>
                                          <p:spTgt spid="46"/>
                                        </p:tgtEl>
                                        <p:attrNameLst>
                                          <p:attrName>ppt_x</p:attrName>
                                        </p:attrNameLst>
                                      </p:cBhvr>
                                      <p:tavLst>
                                        <p:tav tm="0">
                                          <p:val>
                                            <p:strVal val="#ppt_x"/>
                                          </p:val>
                                        </p:tav>
                                        <p:tav tm="100000">
                                          <p:val>
                                            <p:strVal val="#ppt_x"/>
                                          </p:val>
                                        </p:tav>
                                      </p:tavLst>
                                    </p:anim>
                                    <p:anim calcmode="lin" valueType="num">
                                      <p:cBhvr>
                                        <p:cTn id="104" dur="500" fill="hold"/>
                                        <p:tgtEl>
                                          <p:spTgt spid="46"/>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47"/>
                                        </p:tgtEl>
                                        <p:attrNameLst>
                                          <p:attrName>style.visibility</p:attrName>
                                        </p:attrNameLst>
                                      </p:cBhvr>
                                      <p:to>
                                        <p:strVal val="visible"/>
                                      </p:to>
                                    </p:set>
                                    <p:animEffect transition="in" filter="fade">
                                      <p:cBhvr>
                                        <p:cTn id="107" dur="500"/>
                                        <p:tgtEl>
                                          <p:spTgt spid="47"/>
                                        </p:tgtEl>
                                      </p:cBhvr>
                                    </p:animEffect>
                                    <p:anim calcmode="lin" valueType="num">
                                      <p:cBhvr>
                                        <p:cTn id="108" dur="500" fill="hold"/>
                                        <p:tgtEl>
                                          <p:spTgt spid="47"/>
                                        </p:tgtEl>
                                        <p:attrNameLst>
                                          <p:attrName>ppt_x</p:attrName>
                                        </p:attrNameLst>
                                      </p:cBhvr>
                                      <p:tavLst>
                                        <p:tav tm="0">
                                          <p:val>
                                            <p:strVal val="#ppt_x"/>
                                          </p:val>
                                        </p:tav>
                                        <p:tav tm="100000">
                                          <p:val>
                                            <p:strVal val="#ppt_x"/>
                                          </p:val>
                                        </p:tav>
                                      </p:tavLst>
                                    </p:anim>
                                    <p:anim calcmode="lin" valueType="num">
                                      <p:cBhvr>
                                        <p:cTn id="109" dur="500" fill="hold"/>
                                        <p:tgtEl>
                                          <p:spTgt spid="47"/>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48"/>
                                        </p:tgtEl>
                                        <p:attrNameLst>
                                          <p:attrName>style.visibility</p:attrName>
                                        </p:attrNameLst>
                                      </p:cBhvr>
                                      <p:to>
                                        <p:strVal val="visible"/>
                                      </p:to>
                                    </p:set>
                                    <p:animEffect transition="in" filter="fade">
                                      <p:cBhvr>
                                        <p:cTn id="112" dur="500"/>
                                        <p:tgtEl>
                                          <p:spTgt spid="48"/>
                                        </p:tgtEl>
                                      </p:cBhvr>
                                    </p:animEffect>
                                    <p:anim calcmode="lin" valueType="num">
                                      <p:cBhvr>
                                        <p:cTn id="113" dur="500" fill="hold"/>
                                        <p:tgtEl>
                                          <p:spTgt spid="48"/>
                                        </p:tgtEl>
                                        <p:attrNameLst>
                                          <p:attrName>ppt_x</p:attrName>
                                        </p:attrNameLst>
                                      </p:cBhvr>
                                      <p:tavLst>
                                        <p:tav tm="0">
                                          <p:val>
                                            <p:strVal val="#ppt_x"/>
                                          </p:val>
                                        </p:tav>
                                        <p:tav tm="100000">
                                          <p:val>
                                            <p:strVal val="#ppt_x"/>
                                          </p:val>
                                        </p:tav>
                                      </p:tavLst>
                                    </p:anim>
                                    <p:anim calcmode="lin" valueType="num">
                                      <p:cBhvr>
                                        <p:cTn id="114" dur="500" fill="hold"/>
                                        <p:tgtEl>
                                          <p:spTgt spid="48"/>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49"/>
                                        </p:tgtEl>
                                        <p:attrNameLst>
                                          <p:attrName>style.visibility</p:attrName>
                                        </p:attrNameLst>
                                      </p:cBhvr>
                                      <p:to>
                                        <p:strVal val="visible"/>
                                      </p:to>
                                    </p:set>
                                    <p:animEffect transition="in" filter="fade">
                                      <p:cBhvr>
                                        <p:cTn id="117" dur="500"/>
                                        <p:tgtEl>
                                          <p:spTgt spid="49"/>
                                        </p:tgtEl>
                                      </p:cBhvr>
                                    </p:animEffect>
                                    <p:anim calcmode="lin" valueType="num">
                                      <p:cBhvr>
                                        <p:cTn id="118" dur="500" fill="hold"/>
                                        <p:tgtEl>
                                          <p:spTgt spid="49"/>
                                        </p:tgtEl>
                                        <p:attrNameLst>
                                          <p:attrName>ppt_x</p:attrName>
                                        </p:attrNameLst>
                                      </p:cBhvr>
                                      <p:tavLst>
                                        <p:tav tm="0">
                                          <p:val>
                                            <p:strVal val="#ppt_x"/>
                                          </p:val>
                                        </p:tav>
                                        <p:tav tm="100000">
                                          <p:val>
                                            <p:strVal val="#ppt_x"/>
                                          </p:val>
                                        </p:tav>
                                      </p:tavLst>
                                    </p:anim>
                                    <p:anim calcmode="lin" valueType="num">
                                      <p:cBhvr>
                                        <p:cTn id="119" dur="500" fill="hold"/>
                                        <p:tgtEl>
                                          <p:spTgt spid="49"/>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50"/>
                                        </p:tgtEl>
                                        <p:attrNameLst>
                                          <p:attrName>style.visibility</p:attrName>
                                        </p:attrNameLst>
                                      </p:cBhvr>
                                      <p:to>
                                        <p:strVal val="visible"/>
                                      </p:to>
                                    </p:set>
                                    <p:animEffect transition="in" filter="fade">
                                      <p:cBhvr>
                                        <p:cTn id="122" dur="500"/>
                                        <p:tgtEl>
                                          <p:spTgt spid="50"/>
                                        </p:tgtEl>
                                      </p:cBhvr>
                                    </p:animEffect>
                                    <p:anim calcmode="lin" valueType="num">
                                      <p:cBhvr>
                                        <p:cTn id="123" dur="500" fill="hold"/>
                                        <p:tgtEl>
                                          <p:spTgt spid="50"/>
                                        </p:tgtEl>
                                        <p:attrNameLst>
                                          <p:attrName>ppt_x</p:attrName>
                                        </p:attrNameLst>
                                      </p:cBhvr>
                                      <p:tavLst>
                                        <p:tav tm="0">
                                          <p:val>
                                            <p:strVal val="#ppt_x"/>
                                          </p:val>
                                        </p:tav>
                                        <p:tav tm="100000">
                                          <p:val>
                                            <p:strVal val="#ppt_x"/>
                                          </p:val>
                                        </p:tav>
                                      </p:tavLst>
                                    </p:anim>
                                    <p:anim calcmode="lin" valueType="num">
                                      <p:cBhvr>
                                        <p:cTn id="124" dur="500" fill="hold"/>
                                        <p:tgtEl>
                                          <p:spTgt spid="50"/>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51"/>
                                        </p:tgtEl>
                                        <p:attrNameLst>
                                          <p:attrName>style.visibility</p:attrName>
                                        </p:attrNameLst>
                                      </p:cBhvr>
                                      <p:to>
                                        <p:strVal val="visible"/>
                                      </p:to>
                                    </p:set>
                                    <p:animEffect transition="in" filter="fade">
                                      <p:cBhvr>
                                        <p:cTn id="127" dur="500"/>
                                        <p:tgtEl>
                                          <p:spTgt spid="51"/>
                                        </p:tgtEl>
                                      </p:cBhvr>
                                    </p:animEffect>
                                    <p:anim calcmode="lin" valueType="num">
                                      <p:cBhvr>
                                        <p:cTn id="128" dur="500" fill="hold"/>
                                        <p:tgtEl>
                                          <p:spTgt spid="51"/>
                                        </p:tgtEl>
                                        <p:attrNameLst>
                                          <p:attrName>ppt_x</p:attrName>
                                        </p:attrNameLst>
                                      </p:cBhvr>
                                      <p:tavLst>
                                        <p:tav tm="0">
                                          <p:val>
                                            <p:strVal val="#ppt_x"/>
                                          </p:val>
                                        </p:tav>
                                        <p:tav tm="100000">
                                          <p:val>
                                            <p:strVal val="#ppt_x"/>
                                          </p:val>
                                        </p:tav>
                                      </p:tavLst>
                                    </p:anim>
                                    <p:anim calcmode="lin" valueType="num">
                                      <p:cBhvr>
                                        <p:cTn id="129" dur="500" fill="hold"/>
                                        <p:tgtEl>
                                          <p:spTgt spid="51"/>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52"/>
                                        </p:tgtEl>
                                        <p:attrNameLst>
                                          <p:attrName>style.visibility</p:attrName>
                                        </p:attrNameLst>
                                      </p:cBhvr>
                                      <p:to>
                                        <p:strVal val="visible"/>
                                      </p:to>
                                    </p:set>
                                    <p:animEffect transition="in" filter="fade">
                                      <p:cBhvr>
                                        <p:cTn id="132" dur="500"/>
                                        <p:tgtEl>
                                          <p:spTgt spid="52"/>
                                        </p:tgtEl>
                                      </p:cBhvr>
                                    </p:animEffect>
                                    <p:anim calcmode="lin" valueType="num">
                                      <p:cBhvr>
                                        <p:cTn id="133" dur="500" fill="hold"/>
                                        <p:tgtEl>
                                          <p:spTgt spid="52"/>
                                        </p:tgtEl>
                                        <p:attrNameLst>
                                          <p:attrName>ppt_x</p:attrName>
                                        </p:attrNameLst>
                                      </p:cBhvr>
                                      <p:tavLst>
                                        <p:tav tm="0">
                                          <p:val>
                                            <p:strVal val="#ppt_x"/>
                                          </p:val>
                                        </p:tav>
                                        <p:tav tm="100000">
                                          <p:val>
                                            <p:strVal val="#ppt_x"/>
                                          </p:val>
                                        </p:tav>
                                      </p:tavLst>
                                    </p:anim>
                                    <p:anim calcmode="lin" valueType="num">
                                      <p:cBhvr>
                                        <p:cTn id="134" dur="500" fill="hold"/>
                                        <p:tgtEl>
                                          <p:spTgt spid="52"/>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53"/>
                                        </p:tgtEl>
                                        <p:attrNameLst>
                                          <p:attrName>style.visibility</p:attrName>
                                        </p:attrNameLst>
                                      </p:cBhvr>
                                      <p:to>
                                        <p:strVal val="visible"/>
                                      </p:to>
                                    </p:set>
                                    <p:animEffect transition="in" filter="fade">
                                      <p:cBhvr>
                                        <p:cTn id="137" dur="500"/>
                                        <p:tgtEl>
                                          <p:spTgt spid="53"/>
                                        </p:tgtEl>
                                      </p:cBhvr>
                                    </p:animEffect>
                                    <p:anim calcmode="lin" valueType="num">
                                      <p:cBhvr>
                                        <p:cTn id="138" dur="500" fill="hold"/>
                                        <p:tgtEl>
                                          <p:spTgt spid="53"/>
                                        </p:tgtEl>
                                        <p:attrNameLst>
                                          <p:attrName>ppt_x</p:attrName>
                                        </p:attrNameLst>
                                      </p:cBhvr>
                                      <p:tavLst>
                                        <p:tav tm="0">
                                          <p:val>
                                            <p:strVal val="#ppt_x"/>
                                          </p:val>
                                        </p:tav>
                                        <p:tav tm="100000">
                                          <p:val>
                                            <p:strVal val="#ppt_x"/>
                                          </p:val>
                                        </p:tav>
                                      </p:tavLst>
                                    </p:anim>
                                    <p:anim calcmode="lin" valueType="num">
                                      <p:cBhvr>
                                        <p:cTn id="139" dur="500" fill="hold"/>
                                        <p:tgtEl>
                                          <p:spTgt spid="53"/>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54"/>
                                        </p:tgtEl>
                                        <p:attrNameLst>
                                          <p:attrName>style.visibility</p:attrName>
                                        </p:attrNameLst>
                                      </p:cBhvr>
                                      <p:to>
                                        <p:strVal val="visible"/>
                                      </p:to>
                                    </p:set>
                                    <p:animEffect transition="in" filter="fade">
                                      <p:cBhvr>
                                        <p:cTn id="142" dur="500"/>
                                        <p:tgtEl>
                                          <p:spTgt spid="54"/>
                                        </p:tgtEl>
                                      </p:cBhvr>
                                    </p:animEffect>
                                    <p:anim calcmode="lin" valueType="num">
                                      <p:cBhvr>
                                        <p:cTn id="143" dur="500" fill="hold"/>
                                        <p:tgtEl>
                                          <p:spTgt spid="54"/>
                                        </p:tgtEl>
                                        <p:attrNameLst>
                                          <p:attrName>ppt_x</p:attrName>
                                        </p:attrNameLst>
                                      </p:cBhvr>
                                      <p:tavLst>
                                        <p:tav tm="0">
                                          <p:val>
                                            <p:strVal val="#ppt_x"/>
                                          </p:val>
                                        </p:tav>
                                        <p:tav tm="100000">
                                          <p:val>
                                            <p:strVal val="#ppt_x"/>
                                          </p:val>
                                        </p:tav>
                                      </p:tavLst>
                                    </p:anim>
                                    <p:anim calcmode="lin" valueType="num">
                                      <p:cBhvr>
                                        <p:cTn id="144" dur="500" fill="hold"/>
                                        <p:tgtEl>
                                          <p:spTgt spid="54"/>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55"/>
                                        </p:tgtEl>
                                        <p:attrNameLst>
                                          <p:attrName>style.visibility</p:attrName>
                                        </p:attrNameLst>
                                      </p:cBhvr>
                                      <p:to>
                                        <p:strVal val="visible"/>
                                      </p:to>
                                    </p:set>
                                    <p:animEffect transition="in" filter="fade">
                                      <p:cBhvr>
                                        <p:cTn id="147" dur="500"/>
                                        <p:tgtEl>
                                          <p:spTgt spid="55"/>
                                        </p:tgtEl>
                                      </p:cBhvr>
                                    </p:animEffect>
                                    <p:anim calcmode="lin" valueType="num">
                                      <p:cBhvr>
                                        <p:cTn id="148" dur="500" fill="hold"/>
                                        <p:tgtEl>
                                          <p:spTgt spid="55"/>
                                        </p:tgtEl>
                                        <p:attrNameLst>
                                          <p:attrName>ppt_x</p:attrName>
                                        </p:attrNameLst>
                                      </p:cBhvr>
                                      <p:tavLst>
                                        <p:tav tm="0">
                                          <p:val>
                                            <p:strVal val="#ppt_x"/>
                                          </p:val>
                                        </p:tav>
                                        <p:tav tm="100000">
                                          <p:val>
                                            <p:strVal val="#ppt_x"/>
                                          </p:val>
                                        </p:tav>
                                      </p:tavLst>
                                    </p:anim>
                                    <p:anim calcmode="lin" valueType="num">
                                      <p:cBhvr>
                                        <p:cTn id="149" dur="500" fill="hold"/>
                                        <p:tgtEl>
                                          <p:spTgt spid="55"/>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56"/>
                                        </p:tgtEl>
                                        <p:attrNameLst>
                                          <p:attrName>style.visibility</p:attrName>
                                        </p:attrNameLst>
                                      </p:cBhvr>
                                      <p:to>
                                        <p:strVal val="visible"/>
                                      </p:to>
                                    </p:set>
                                    <p:animEffect transition="in" filter="fade">
                                      <p:cBhvr>
                                        <p:cTn id="152" dur="500"/>
                                        <p:tgtEl>
                                          <p:spTgt spid="56"/>
                                        </p:tgtEl>
                                      </p:cBhvr>
                                    </p:animEffect>
                                    <p:anim calcmode="lin" valueType="num">
                                      <p:cBhvr>
                                        <p:cTn id="153" dur="500" fill="hold"/>
                                        <p:tgtEl>
                                          <p:spTgt spid="56"/>
                                        </p:tgtEl>
                                        <p:attrNameLst>
                                          <p:attrName>ppt_x</p:attrName>
                                        </p:attrNameLst>
                                      </p:cBhvr>
                                      <p:tavLst>
                                        <p:tav tm="0">
                                          <p:val>
                                            <p:strVal val="#ppt_x"/>
                                          </p:val>
                                        </p:tav>
                                        <p:tav tm="100000">
                                          <p:val>
                                            <p:strVal val="#ppt_x"/>
                                          </p:val>
                                        </p:tav>
                                      </p:tavLst>
                                    </p:anim>
                                    <p:anim calcmode="lin" valueType="num">
                                      <p:cBhvr>
                                        <p:cTn id="154" dur="500" fill="hold"/>
                                        <p:tgtEl>
                                          <p:spTgt spid="56"/>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57"/>
                                        </p:tgtEl>
                                        <p:attrNameLst>
                                          <p:attrName>style.visibility</p:attrName>
                                        </p:attrNameLst>
                                      </p:cBhvr>
                                      <p:to>
                                        <p:strVal val="visible"/>
                                      </p:to>
                                    </p:set>
                                    <p:animEffect transition="in" filter="fade">
                                      <p:cBhvr>
                                        <p:cTn id="157" dur="500"/>
                                        <p:tgtEl>
                                          <p:spTgt spid="57"/>
                                        </p:tgtEl>
                                      </p:cBhvr>
                                    </p:animEffect>
                                    <p:anim calcmode="lin" valueType="num">
                                      <p:cBhvr>
                                        <p:cTn id="158" dur="500" fill="hold"/>
                                        <p:tgtEl>
                                          <p:spTgt spid="57"/>
                                        </p:tgtEl>
                                        <p:attrNameLst>
                                          <p:attrName>ppt_x</p:attrName>
                                        </p:attrNameLst>
                                      </p:cBhvr>
                                      <p:tavLst>
                                        <p:tav tm="0">
                                          <p:val>
                                            <p:strVal val="#ppt_x"/>
                                          </p:val>
                                        </p:tav>
                                        <p:tav tm="100000">
                                          <p:val>
                                            <p:strVal val="#ppt_x"/>
                                          </p:val>
                                        </p:tav>
                                      </p:tavLst>
                                    </p:anim>
                                    <p:anim calcmode="lin" valueType="num">
                                      <p:cBhvr>
                                        <p:cTn id="159" dur="500" fill="hold"/>
                                        <p:tgtEl>
                                          <p:spTgt spid="57"/>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58"/>
                                        </p:tgtEl>
                                        <p:attrNameLst>
                                          <p:attrName>style.visibility</p:attrName>
                                        </p:attrNameLst>
                                      </p:cBhvr>
                                      <p:to>
                                        <p:strVal val="visible"/>
                                      </p:to>
                                    </p:set>
                                    <p:animEffect transition="in" filter="fade">
                                      <p:cBhvr>
                                        <p:cTn id="162" dur="500"/>
                                        <p:tgtEl>
                                          <p:spTgt spid="58"/>
                                        </p:tgtEl>
                                      </p:cBhvr>
                                    </p:animEffect>
                                    <p:anim calcmode="lin" valueType="num">
                                      <p:cBhvr>
                                        <p:cTn id="163" dur="500" fill="hold"/>
                                        <p:tgtEl>
                                          <p:spTgt spid="58"/>
                                        </p:tgtEl>
                                        <p:attrNameLst>
                                          <p:attrName>ppt_x</p:attrName>
                                        </p:attrNameLst>
                                      </p:cBhvr>
                                      <p:tavLst>
                                        <p:tav tm="0">
                                          <p:val>
                                            <p:strVal val="#ppt_x"/>
                                          </p:val>
                                        </p:tav>
                                        <p:tav tm="100000">
                                          <p:val>
                                            <p:strVal val="#ppt_x"/>
                                          </p:val>
                                        </p:tav>
                                      </p:tavLst>
                                    </p:anim>
                                    <p:anim calcmode="lin" valueType="num">
                                      <p:cBhvr>
                                        <p:cTn id="164" dur="500" fill="hold"/>
                                        <p:tgtEl>
                                          <p:spTgt spid="58"/>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59"/>
                                        </p:tgtEl>
                                        <p:attrNameLst>
                                          <p:attrName>style.visibility</p:attrName>
                                        </p:attrNameLst>
                                      </p:cBhvr>
                                      <p:to>
                                        <p:strVal val="visible"/>
                                      </p:to>
                                    </p:set>
                                    <p:animEffect transition="in" filter="fade">
                                      <p:cBhvr>
                                        <p:cTn id="167" dur="500"/>
                                        <p:tgtEl>
                                          <p:spTgt spid="59"/>
                                        </p:tgtEl>
                                      </p:cBhvr>
                                    </p:animEffect>
                                    <p:anim calcmode="lin" valueType="num">
                                      <p:cBhvr>
                                        <p:cTn id="168" dur="500" fill="hold"/>
                                        <p:tgtEl>
                                          <p:spTgt spid="59"/>
                                        </p:tgtEl>
                                        <p:attrNameLst>
                                          <p:attrName>ppt_x</p:attrName>
                                        </p:attrNameLst>
                                      </p:cBhvr>
                                      <p:tavLst>
                                        <p:tav tm="0">
                                          <p:val>
                                            <p:strVal val="#ppt_x"/>
                                          </p:val>
                                        </p:tav>
                                        <p:tav tm="100000">
                                          <p:val>
                                            <p:strVal val="#ppt_x"/>
                                          </p:val>
                                        </p:tav>
                                      </p:tavLst>
                                    </p:anim>
                                    <p:anim calcmode="lin" valueType="num">
                                      <p:cBhvr>
                                        <p:cTn id="169" dur="500" fill="hold"/>
                                        <p:tgtEl>
                                          <p:spTgt spid="59"/>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60"/>
                                        </p:tgtEl>
                                        <p:attrNameLst>
                                          <p:attrName>style.visibility</p:attrName>
                                        </p:attrNameLst>
                                      </p:cBhvr>
                                      <p:to>
                                        <p:strVal val="visible"/>
                                      </p:to>
                                    </p:set>
                                    <p:animEffect transition="in" filter="fade">
                                      <p:cBhvr>
                                        <p:cTn id="172" dur="500"/>
                                        <p:tgtEl>
                                          <p:spTgt spid="60"/>
                                        </p:tgtEl>
                                      </p:cBhvr>
                                    </p:animEffect>
                                    <p:anim calcmode="lin" valueType="num">
                                      <p:cBhvr>
                                        <p:cTn id="173" dur="500" fill="hold"/>
                                        <p:tgtEl>
                                          <p:spTgt spid="60"/>
                                        </p:tgtEl>
                                        <p:attrNameLst>
                                          <p:attrName>ppt_x</p:attrName>
                                        </p:attrNameLst>
                                      </p:cBhvr>
                                      <p:tavLst>
                                        <p:tav tm="0">
                                          <p:val>
                                            <p:strVal val="#ppt_x"/>
                                          </p:val>
                                        </p:tav>
                                        <p:tav tm="100000">
                                          <p:val>
                                            <p:strVal val="#ppt_x"/>
                                          </p:val>
                                        </p:tav>
                                      </p:tavLst>
                                    </p:anim>
                                    <p:anim calcmode="lin" valueType="num">
                                      <p:cBhvr>
                                        <p:cTn id="174" dur="500" fill="hold"/>
                                        <p:tgtEl>
                                          <p:spTgt spid="60"/>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61"/>
                                        </p:tgtEl>
                                        <p:attrNameLst>
                                          <p:attrName>style.visibility</p:attrName>
                                        </p:attrNameLst>
                                      </p:cBhvr>
                                      <p:to>
                                        <p:strVal val="visible"/>
                                      </p:to>
                                    </p:set>
                                    <p:animEffect transition="in" filter="fade">
                                      <p:cBhvr>
                                        <p:cTn id="177" dur="500"/>
                                        <p:tgtEl>
                                          <p:spTgt spid="61"/>
                                        </p:tgtEl>
                                      </p:cBhvr>
                                    </p:animEffect>
                                    <p:anim calcmode="lin" valueType="num">
                                      <p:cBhvr>
                                        <p:cTn id="178" dur="500" fill="hold"/>
                                        <p:tgtEl>
                                          <p:spTgt spid="61"/>
                                        </p:tgtEl>
                                        <p:attrNameLst>
                                          <p:attrName>ppt_x</p:attrName>
                                        </p:attrNameLst>
                                      </p:cBhvr>
                                      <p:tavLst>
                                        <p:tav tm="0">
                                          <p:val>
                                            <p:strVal val="#ppt_x"/>
                                          </p:val>
                                        </p:tav>
                                        <p:tav tm="100000">
                                          <p:val>
                                            <p:strVal val="#ppt_x"/>
                                          </p:val>
                                        </p:tav>
                                      </p:tavLst>
                                    </p:anim>
                                    <p:anim calcmode="lin" valueType="num">
                                      <p:cBhvr>
                                        <p:cTn id="179" dur="500" fill="hold"/>
                                        <p:tgtEl>
                                          <p:spTgt spid="61"/>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62"/>
                                        </p:tgtEl>
                                        <p:attrNameLst>
                                          <p:attrName>style.visibility</p:attrName>
                                        </p:attrNameLst>
                                      </p:cBhvr>
                                      <p:to>
                                        <p:strVal val="visible"/>
                                      </p:to>
                                    </p:set>
                                    <p:animEffect transition="in" filter="fade">
                                      <p:cBhvr>
                                        <p:cTn id="182" dur="500"/>
                                        <p:tgtEl>
                                          <p:spTgt spid="62"/>
                                        </p:tgtEl>
                                      </p:cBhvr>
                                    </p:animEffect>
                                    <p:anim calcmode="lin" valueType="num">
                                      <p:cBhvr>
                                        <p:cTn id="183" dur="500" fill="hold"/>
                                        <p:tgtEl>
                                          <p:spTgt spid="62"/>
                                        </p:tgtEl>
                                        <p:attrNameLst>
                                          <p:attrName>ppt_x</p:attrName>
                                        </p:attrNameLst>
                                      </p:cBhvr>
                                      <p:tavLst>
                                        <p:tav tm="0">
                                          <p:val>
                                            <p:strVal val="#ppt_x"/>
                                          </p:val>
                                        </p:tav>
                                        <p:tav tm="100000">
                                          <p:val>
                                            <p:strVal val="#ppt_x"/>
                                          </p:val>
                                        </p:tav>
                                      </p:tavLst>
                                    </p:anim>
                                    <p:anim calcmode="lin" valueType="num">
                                      <p:cBhvr>
                                        <p:cTn id="184" dur="500" fill="hold"/>
                                        <p:tgtEl>
                                          <p:spTgt spid="62"/>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63"/>
                                        </p:tgtEl>
                                        <p:attrNameLst>
                                          <p:attrName>style.visibility</p:attrName>
                                        </p:attrNameLst>
                                      </p:cBhvr>
                                      <p:to>
                                        <p:strVal val="visible"/>
                                      </p:to>
                                    </p:set>
                                    <p:animEffect transition="in" filter="fade">
                                      <p:cBhvr>
                                        <p:cTn id="187" dur="500"/>
                                        <p:tgtEl>
                                          <p:spTgt spid="63"/>
                                        </p:tgtEl>
                                      </p:cBhvr>
                                    </p:animEffect>
                                    <p:anim calcmode="lin" valueType="num">
                                      <p:cBhvr>
                                        <p:cTn id="188" dur="500" fill="hold"/>
                                        <p:tgtEl>
                                          <p:spTgt spid="63"/>
                                        </p:tgtEl>
                                        <p:attrNameLst>
                                          <p:attrName>ppt_x</p:attrName>
                                        </p:attrNameLst>
                                      </p:cBhvr>
                                      <p:tavLst>
                                        <p:tav tm="0">
                                          <p:val>
                                            <p:strVal val="#ppt_x"/>
                                          </p:val>
                                        </p:tav>
                                        <p:tav tm="100000">
                                          <p:val>
                                            <p:strVal val="#ppt_x"/>
                                          </p:val>
                                        </p:tav>
                                      </p:tavLst>
                                    </p:anim>
                                    <p:anim calcmode="lin" valueType="num">
                                      <p:cBhvr>
                                        <p:cTn id="189" dur="500" fill="hold"/>
                                        <p:tgtEl>
                                          <p:spTgt spid="63"/>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64"/>
                                        </p:tgtEl>
                                        <p:attrNameLst>
                                          <p:attrName>style.visibility</p:attrName>
                                        </p:attrNameLst>
                                      </p:cBhvr>
                                      <p:to>
                                        <p:strVal val="visible"/>
                                      </p:to>
                                    </p:set>
                                    <p:animEffect transition="in" filter="fade">
                                      <p:cBhvr>
                                        <p:cTn id="192" dur="500"/>
                                        <p:tgtEl>
                                          <p:spTgt spid="64"/>
                                        </p:tgtEl>
                                      </p:cBhvr>
                                    </p:animEffect>
                                    <p:anim calcmode="lin" valueType="num">
                                      <p:cBhvr>
                                        <p:cTn id="193" dur="500" fill="hold"/>
                                        <p:tgtEl>
                                          <p:spTgt spid="64"/>
                                        </p:tgtEl>
                                        <p:attrNameLst>
                                          <p:attrName>ppt_x</p:attrName>
                                        </p:attrNameLst>
                                      </p:cBhvr>
                                      <p:tavLst>
                                        <p:tav tm="0">
                                          <p:val>
                                            <p:strVal val="#ppt_x"/>
                                          </p:val>
                                        </p:tav>
                                        <p:tav tm="100000">
                                          <p:val>
                                            <p:strVal val="#ppt_x"/>
                                          </p:val>
                                        </p:tav>
                                      </p:tavLst>
                                    </p:anim>
                                    <p:anim calcmode="lin" valueType="num">
                                      <p:cBhvr>
                                        <p:cTn id="194" dur="500" fill="hold"/>
                                        <p:tgtEl>
                                          <p:spTgt spid="64"/>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0"/>
                                  </p:stCondLst>
                                  <p:childTnLst>
                                    <p:set>
                                      <p:cBhvr>
                                        <p:cTn id="196" dur="1" fill="hold">
                                          <p:stCondLst>
                                            <p:cond delay="0"/>
                                          </p:stCondLst>
                                        </p:cTn>
                                        <p:tgtEl>
                                          <p:spTgt spid="65"/>
                                        </p:tgtEl>
                                        <p:attrNameLst>
                                          <p:attrName>style.visibility</p:attrName>
                                        </p:attrNameLst>
                                      </p:cBhvr>
                                      <p:to>
                                        <p:strVal val="visible"/>
                                      </p:to>
                                    </p:set>
                                    <p:animEffect transition="in" filter="fade">
                                      <p:cBhvr>
                                        <p:cTn id="197" dur="500"/>
                                        <p:tgtEl>
                                          <p:spTgt spid="65"/>
                                        </p:tgtEl>
                                      </p:cBhvr>
                                    </p:animEffect>
                                    <p:anim calcmode="lin" valueType="num">
                                      <p:cBhvr>
                                        <p:cTn id="198" dur="500" fill="hold"/>
                                        <p:tgtEl>
                                          <p:spTgt spid="65"/>
                                        </p:tgtEl>
                                        <p:attrNameLst>
                                          <p:attrName>ppt_x</p:attrName>
                                        </p:attrNameLst>
                                      </p:cBhvr>
                                      <p:tavLst>
                                        <p:tav tm="0">
                                          <p:val>
                                            <p:strVal val="#ppt_x"/>
                                          </p:val>
                                        </p:tav>
                                        <p:tav tm="100000">
                                          <p:val>
                                            <p:strVal val="#ppt_x"/>
                                          </p:val>
                                        </p:tav>
                                      </p:tavLst>
                                    </p:anim>
                                    <p:anim calcmode="lin" valueType="num">
                                      <p:cBhvr>
                                        <p:cTn id="199" dur="500" fill="hold"/>
                                        <p:tgtEl>
                                          <p:spTgt spid="65"/>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0"/>
                                  </p:stCondLst>
                                  <p:childTnLst>
                                    <p:set>
                                      <p:cBhvr>
                                        <p:cTn id="201" dur="1" fill="hold">
                                          <p:stCondLst>
                                            <p:cond delay="0"/>
                                          </p:stCondLst>
                                        </p:cTn>
                                        <p:tgtEl>
                                          <p:spTgt spid="66"/>
                                        </p:tgtEl>
                                        <p:attrNameLst>
                                          <p:attrName>style.visibility</p:attrName>
                                        </p:attrNameLst>
                                      </p:cBhvr>
                                      <p:to>
                                        <p:strVal val="visible"/>
                                      </p:to>
                                    </p:set>
                                    <p:animEffect transition="in" filter="fade">
                                      <p:cBhvr>
                                        <p:cTn id="202" dur="500"/>
                                        <p:tgtEl>
                                          <p:spTgt spid="66"/>
                                        </p:tgtEl>
                                      </p:cBhvr>
                                    </p:animEffect>
                                    <p:anim calcmode="lin" valueType="num">
                                      <p:cBhvr>
                                        <p:cTn id="203" dur="500" fill="hold"/>
                                        <p:tgtEl>
                                          <p:spTgt spid="66"/>
                                        </p:tgtEl>
                                        <p:attrNameLst>
                                          <p:attrName>ppt_x</p:attrName>
                                        </p:attrNameLst>
                                      </p:cBhvr>
                                      <p:tavLst>
                                        <p:tav tm="0">
                                          <p:val>
                                            <p:strVal val="#ppt_x"/>
                                          </p:val>
                                        </p:tav>
                                        <p:tav tm="100000">
                                          <p:val>
                                            <p:strVal val="#ppt_x"/>
                                          </p:val>
                                        </p:tav>
                                      </p:tavLst>
                                    </p:anim>
                                    <p:anim calcmode="lin" valueType="num">
                                      <p:cBhvr>
                                        <p:cTn id="204" dur="500" fill="hold"/>
                                        <p:tgtEl>
                                          <p:spTgt spid="66"/>
                                        </p:tgtEl>
                                        <p:attrNameLst>
                                          <p:attrName>ppt_y</p:attrName>
                                        </p:attrNameLst>
                                      </p:cBhvr>
                                      <p:tavLst>
                                        <p:tav tm="0">
                                          <p:val>
                                            <p:strVal val="#ppt_y+.1"/>
                                          </p:val>
                                        </p:tav>
                                        <p:tav tm="100000">
                                          <p:val>
                                            <p:strVal val="#ppt_y"/>
                                          </p:val>
                                        </p:tav>
                                      </p:tavLst>
                                    </p:anim>
                                  </p:childTnLst>
                                </p:cTn>
                              </p:par>
                              <p:par>
                                <p:cTn id="205" presetID="42" presetClass="entr" presetSubtype="0" fill="hold" grpId="0" nodeType="withEffect">
                                  <p:stCondLst>
                                    <p:cond delay="0"/>
                                  </p:stCondLst>
                                  <p:childTnLst>
                                    <p:set>
                                      <p:cBhvr>
                                        <p:cTn id="206" dur="1" fill="hold">
                                          <p:stCondLst>
                                            <p:cond delay="0"/>
                                          </p:stCondLst>
                                        </p:cTn>
                                        <p:tgtEl>
                                          <p:spTgt spid="67"/>
                                        </p:tgtEl>
                                        <p:attrNameLst>
                                          <p:attrName>style.visibility</p:attrName>
                                        </p:attrNameLst>
                                      </p:cBhvr>
                                      <p:to>
                                        <p:strVal val="visible"/>
                                      </p:to>
                                    </p:set>
                                    <p:animEffect transition="in" filter="fade">
                                      <p:cBhvr>
                                        <p:cTn id="207" dur="500"/>
                                        <p:tgtEl>
                                          <p:spTgt spid="67"/>
                                        </p:tgtEl>
                                      </p:cBhvr>
                                    </p:animEffect>
                                    <p:anim calcmode="lin" valueType="num">
                                      <p:cBhvr>
                                        <p:cTn id="208" dur="500" fill="hold"/>
                                        <p:tgtEl>
                                          <p:spTgt spid="67"/>
                                        </p:tgtEl>
                                        <p:attrNameLst>
                                          <p:attrName>ppt_x</p:attrName>
                                        </p:attrNameLst>
                                      </p:cBhvr>
                                      <p:tavLst>
                                        <p:tav tm="0">
                                          <p:val>
                                            <p:strVal val="#ppt_x"/>
                                          </p:val>
                                        </p:tav>
                                        <p:tav tm="100000">
                                          <p:val>
                                            <p:strVal val="#ppt_x"/>
                                          </p:val>
                                        </p:tav>
                                      </p:tavLst>
                                    </p:anim>
                                    <p:anim calcmode="lin" valueType="num">
                                      <p:cBhvr>
                                        <p:cTn id="209" dur="500" fill="hold"/>
                                        <p:tgtEl>
                                          <p:spTgt spid="67"/>
                                        </p:tgtEl>
                                        <p:attrNameLst>
                                          <p:attrName>ppt_y</p:attrName>
                                        </p:attrNameLst>
                                      </p:cBhvr>
                                      <p:tavLst>
                                        <p:tav tm="0">
                                          <p:val>
                                            <p:strVal val="#ppt_y+.1"/>
                                          </p:val>
                                        </p:tav>
                                        <p:tav tm="100000">
                                          <p:val>
                                            <p:strVal val="#ppt_y"/>
                                          </p:val>
                                        </p:tav>
                                      </p:tavLst>
                                    </p:anim>
                                  </p:childTnLst>
                                </p:cTn>
                              </p:par>
                              <p:par>
                                <p:cTn id="210" presetID="42" presetClass="entr" presetSubtype="0" fill="hold" grpId="0" nodeType="withEffect">
                                  <p:stCondLst>
                                    <p:cond delay="0"/>
                                  </p:stCondLst>
                                  <p:childTnLst>
                                    <p:set>
                                      <p:cBhvr>
                                        <p:cTn id="211" dur="1" fill="hold">
                                          <p:stCondLst>
                                            <p:cond delay="0"/>
                                          </p:stCondLst>
                                        </p:cTn>
                                        <p:tgtEl>
                                          <p:spTgt spid="68"/>
                                        </p:tgtEl>
                                        <p:attrNameLst>
                                          <p:attrName>style.visibility</p:attrName>
                                        </p:attrNameLst>
                                      </p:cBhvr>
                                      <p:to>
                                        <p:strVal val="visible"/>
                                      </p:to>
                                    </p:set>
                                    <p:animEffect transition="in" filter="fade">
                                      <p:cBhvr>
                                        <p:cTn id="212" dur="500"/>
                                        <p:tgtEl>
                                          <p:spTgt spid="68"/>
                                        </p:tgtEl>
                                      </p:cBhvr>
                                    </p:animEffect>
                                    <p:anim calcmode="lin" valueType="num">
                                      <p:cBhvr>
                                        <p:cTn id="213" dur="500" fill="hold"/>
                                        <p:tgtEl>
                                          <p:spTgt spid="68"/>
                                        </p:tgtEl>
                                        <p:attrNameLst>
                                          <p:attrName>ppt_x</p:attrName>
                                        </p:attrNameLst>
                                      </p:cBhvr>
                                      <p:tavLst>
                                        <p:tav tm="0">
                                          <p:val>
                                            <p:strVal val="#ppt_x"/>
                                          </p:val>
                                        </p:tav>
                                        <p:tav tm="100000">
                                          <p:val>
                                            <p:strVal val="#ppt_x"/>
                                          </p:val>
                                        </p:tav>
                                      </p:tavLst>
                                    </p:anim>
                                    <p:anim calcmode="lin" valueType="num">
                                      <p:cBhvr>
                                        <p:cTn id="214" dur="500" fill="hold"/>
                                        <p:tgtEl>
                                          <p:spTgt spid="68"/>
                                        </p:tgtEl>
                                        <p:attrNameLst>
                                          <p:attrName>ppt_y</p:attrName>
                                        </p:attrNameLst>
                                      </p:cBhvr>
                                      <p:tavLst>
                                        <p:tav tm="0">
                                          <p:val>
                                            <p:strVal val="#ppt_y+.1"/>
                                          </p:val>
                                        </p:tav>
                                        <p:tav tm="100000">
                                          <p:val>
                                            <p:strVal val="#ppt_y"/>
                                          </p:val>
                                        </p:tav>
                                      </p:tavLst>
                                    </p:anim>
                                  </p:childTnLst>
                                </p:cTn>
                              </p:par>
                              <p:par>
                                <p:cTn id="215" presetID="42" presetClass="entr" presetSubtype="0" fill="hold" grpId="0" nodeType="withEffect">
                                  <p:stCondLst>
                                    <p:cond delay="0"/>
                                  </p:stCondLst>
                                  <p:childTnLst>
                                    <p:set>
                                      <p:cBhvr>
                                        <p:cTn id="216" dur="1" fill="hold">
                                          <p:stCondLst>
                                            <p:cond delay="0"/>
                                          </p:stCondLst>
                                        </p:cTn>
                                        <p:tgtEl>
                                          <p:spTgt spid="69"/>
                                        </p:tgtEl>
                                        <p:attrNameLst>
                                          <p:attrName>style.visibility</p:attrName>
                                        </p:attrNameLst>
                                      </p:cBhvr>
                                      <p:to>
                                        <p:strVal val="visible"/>
                                      </p:to>
                                    </p:set>
                                    <p:animEffect transition="in" filter="fade">
                                      <p:cBhvr>
                                        <p:cTn id="217" dur="500"/>
                                        <p:tgtEl>
                                          <p:spTgt spid="69"/>
                                        </p:tgtEl>
                                      </p:cBhvr>
                                    </p:animEffect>
                                    <p:anim calcmode="lin" valueType="num">
                                      <p:cBhvr>
                                        <p:cTn id="218" dur="500" fill="hold"/>
                                        <p:tgtEl>
                                          <p:spTgt spid="69"/>
                                        </p:tgtEl>
                                        <p:attrNameLst>
                                          <p:attrName>ppt_x</p:attrName>
                                        </p:attrNameLst>
                                      </p:cBhvr>
                                      <p:tavLst>
                                        <p:tav tm="0">
                                          <p:val>
                                            <p:strVal val="#ppt_x"/>
                                          </p:val>
                                        </p:tav>
                                        <p:tav tm="100000">
                                          <p:val>
                                            <p:strVal val="#ppt_x"/>
                                          </p:val>
                                        </p:tav>
                                      </p:tavLst>
                                    </p:anim>
                                    <p:anim calcmode="lin" valueType="num">
                                      <p:cBhvr>
                                        <p:cTn id="219" dur="500" fill="hold"/>
                                        <p:tgtEl>
                                          <p:spTgt spid="69"/>
                                        </p:tgtEl>
                                        <p:attrNameLst>
                                          <p:attrName>ppt_y</p:attrName>
                                        </p:attrNameLst>
                                      </p:cBhvr>
                                      <p:tavLst>
                                        <p:tav tm="0">
                                          <p:val>
                                            <p:strVal val="#ppt_y+.1"/>
                                          </p:val>
                                        </p:tav>
                                        <p:tav tm="100000">
                                          <p:val>
                                            <p:strVal val="#ppt_y"/>
                                          </p:val>
                                        </p:tav>
                                      </p:tavLst>
                                    </p:anim>
                                  </p:childTnLst>
                                </p:cTn>
                              </p:par>
                              <p:par>
                                <p:cTn id="220" presetID="42" presetClass="entr" presetSubtype="0" fill="hold" grpId="0" nodeType="withEffect">
                                  <p:stCondLst>
                                    <p:cond delay="0"/>
                                  </p:stCondLst>
                                  <p:childTnLst>
                                    <p:set>
                                      <p:cBhvr>
                                        <p:cTn id="221" dur="1" fill="hold">
                                          <p:stCondLst>
                                            <p:cond delay="0"/>
                                          </p:stCondLst>
                                        </p:cTn>
                                        <p:tgtEl>
                                          <p:spTgt spid="70"/>
                                        </p:tgtEl>
                                        <p:attrNameLst>
                                          <p:attrName>style.visibility</p:attrName>
                                        </p:attrNameLst>
                                      </p:cBhvr>
                                      <p:to>
                                        <p:strVal val="visible"/>
                                      </p:to>
                                    </p:set>
                                    <p:animEffect transition="in" filter="fade">
                                      <p:cBhvr>
                                        <p:cTn id="222" dur="500"/>
                                        <p:tgtEl>
                                          <p:spTgt spid="70"/>
                                        </p:tgtEl>
                                      </p:cBhvr>
                                    </p:animEffect>
                                    <p:anim calcmode="lin" valueType="num">
                                      <p:cBhvr>
                                        <p:cTn id="223" dur="500" fill="hold"/>
                                        <p:tgtEl>
                                          <p:spTgt spid="70"/>
                                        </p:tgtEl>
                                        <p:attrNameLst>
                                          <p:attrName>ppt_x</p:attrName>
                                        </p:attrNameLst>
                                      </p:cBhvr>
                                      <p:tavLst>
                                        <p:tav tm="0">
                                          <p:val>
                                            <p:strVal val="#ppt_x"/>
                                          </p:val>
                                        </p:tav>
                                        <p:tav tm="100000">
                                          <p:val>
                                            <p:strVal val="#ppt_x"/>
                                          </p:val>
                                        </p:tav>
                                      </p:tavLst>
                                    </p:anim>
                                    <p:anim calcmode="lin" valueType="num">
                                      <p:cBhvr>
                                        <p:cTn id="224" dur="500" fill="hold"/>
                                        <p:tgtEl>
                                          <p:spTgt spid="70"/>
                                        </p:tgtEl>
                                        <p:attrNameLst>
                                          <p:attrName>ppt_y</p:attrName>
                                        </p:attrNameLst>
                                      </p:cBhvr>
                                      <p:tavLst>
                                        <p:tav tm="0">
                                          <p:val>
                                            <p:strVal val="#ppt_y+.1"/>
                                          </p:val>
                                        </p:tav>
                                        <p:tav tm="100000">
                                          <p:val>
                                            <p:strVal val="#ppt_y"/>
                                          </p:val>
                                        </p:tav>
                                      </p:tavLst>
                                    </p:anim>
                                  </p:childTnLst>
                                </p:cTn>
                              </p:par>
                              <p:par>
                                <p:cTn id="225" presetID="42" presetClass="entr" presetSubtype="0" fill="hold" grpId="0" nodeType="withEffect">
                                  <p:stCondLst>
                                    <p:cond delay="0"/>
                                  </p:stCondLst>
                                  <p:childTnLst>
                                    <p:set>
                                      <p:cBhvr>
                                        <p:cTn id="226" dur="1" fill="hold">
                                          <p:stCondLst>
                                            <p:cond delay="0"/>
                                          </p:stCondLst>
                                        </p:cTn>
                                        <p:tgtEl>
                                          <p:spTgt spid="71"/>
                                        </p:tgtEl>
                                        <p:attrNameLst>
                                          <p:attrName>style.visibility</p:attrName>
                                        </p:attrNameLst>
                                      </p:cBhvr>
                                      <p:to>
                                        <p:strVal val="visible"/>
                                      </p:to>
                                    </p:set>
                                    <p:animEffect transition="in" filter="fade">
                                      <p:cBhvr>
                                        <p:cTn id="227" dur="500"/>
                                        <p:tgtEl>
                                          <p:spTgt spid="71"/>
                                        </p:tgtEl>
                                      </p:cBhvr>
                                    </p:animEffect>
                                    <p:anim calcmode="lin" valueType="num">
                                      <p:cBhvr>
                                        <p:cTn id="228" dur="500" fill="hold"/>
                                        <p:tgtEl>
                                          <p:spTgt spid="71"/>
                                        </p:tgtEl>
                                        <p:attrNameLst>
                                          <p:attrName>ppt_x</p:attrName>
                                        </p:attrNameLst>
                                      </p:cBhvr>
                                      <p:tavLst>
                                        <p:tav tm="0">
                                          <p:val>
                                            <p:strVal val="#ppt_x"/>
                                          </p:val>
                                        </p:tav>
                                        <p:tav tm="100000">
                                          <p:val>
                                            <p:strVal val="#ppt_x"/>
                                          </p:val>
                                        </p:tav>
                                      </p:tavLst>
                                    </p:anim>
                                    <p:anim calcmode="lin" valueType="num">
                                      <p:cBhvr>
                                        <p:cTn id="229" dur="500" fill="hold"/>
                                        <p:tgtEl>
                                          <p:spTgt spid="71"/>
                                        </p:tgtEl>
                                        <p:attrNameLst>
                                          <p:attrName>ppt_y</p:attrName>
                                        </p:attrNameLst>
                                      </p:cBhvr>
                                      <p:tavLst>
                                        <p:tav tm="0">
                                          <p:val>
                                            <p:strVal val="#ppt_y+.1"/>
                                          </p:val>
                                        </p:tav>
                                        <p:tav tm="100000">
                                          <p:val>
                                            <p:strVal val="#ppt_y"/>
                                          </p:val>
                                        </p:tav>
                                      </p:tavLst>
                                    </p:anim>
                                  </p:childTnLst>
                                </p:cTn>
                              </p:par>
                              <p:par>
                                <p:cTn id="230" presetID="42" presetClass="entr" presetSubtype="0" fill="hold" grpId="0" nodeType="withEffect">
                                  <p:stCondLst>
                                    <p:cond delay="0"/>
                                  </p:stCondLst>
                                  <p:childTnLst>
                                    <p:set>
                                      <p:cBhvr>
                                        <p:cTn id="231" dur="1" fill="hold">
                                          <p:stCondLst>
                                            <p:cond delay="0"/>
                                          </p:stCondLst>
                                        </p:cTn>
                                        <p:tgtEl>
                                          <p:spTgt spid="72"/>
                                        </p:tgtEl>
                                        <p:attrNameLst>
                                          <p:attrName>style.visibility</p:attrName>
                                        </p:attrNameLst>
                                      </p:cBhvr>
                                      <p:to>
                                        <p:strVal val="visible"/>
                                      </p:to>
                                    </p:set>
                                    <p:animEffect transition="in" filter="fade">
                                      <p:cBhvr>
                                        <p:cTn id="232" dur="500"/>
                                        <p:tgtEl>
                                          <p:spTgt spid="72"/>
                                        </p:tgtEl>
                                      </p:cBhvr>
                                    </p:animEffect>
                                    <p:anim calcmode="lin" valueType="num">
                                      <p:cBhvr>
                                        <p:cTn id="233" dur="500" fill="hold"/>
                                        <p:tgtEl>
                                          <p:spTgt spid="72"/>
                                        </p:tgtEl>
                                        <p:attrNameLst>
                                          <p:attrName>ppt_x</p:attrName>
                                        </p:attrNameLst>
                                      </p:cBhvr>
                                      <p:tavLst>
                                        <p:tav tm="0">
                                          <p:val>
                                            <p:strVal val="#ppt_x"/>
                                          </p:val>
                                        </p:tav>
                                        <p:tav tm="100000">
                                          <p:val>
                                            <p:strVal val="#ppt_x"/>
                                          </p:val>
                                        </p:tav>
                                      </p:tavLst>
                                    </p:anim>
                                    <p:anim calcmode="lin" valueType="num">
                                      <p:cBhvr>
                                        <p:cTn id="234" dur="500" fill="hold"/>
                                        <p:tgtEl>
                                          <p:spTgt spid="72"/>
                                        </p:tgtEl>
                                        <p:attrNameLst>
                                          <p:attrName>ppt_y</p:attrName>
                                        </p:attrNameLst>
                                      </p:cBhvr>
                                      <p:tavLst>
                                        <p:tav tm="0">
                                          <p:val>
                                            <p:strVal val="#ppt_y+.1"/>
                                          </p:val>
                                        </p:tav>
                                        <p:tav tm="100000">
                                          <p:val>
                                            <p:strVal val="#ppt_y"/>
                                          </p:val>
                                        </p:tav>
                                      </p:tavLst>
                                    </p:anim>
                                  </p:childTnLst>
                                </p:cTn>
                              </p:par>
                              <p:par>
                                <p:cTn id="235" presetID="42" presetClass="entr" presetSubtype="0" fill="hold" grpId="0" nodeType="withEffect">
                                  <p:stCondLst>
                                    <p:cond delay="0"/>
                                  </p:stCondLst>
                                  <p:childTnLst>
                                    <p:set>
                                      <p:cBhvr>
                                        <p:cTn id="236" dur="1" fill="hold">
                                          <p:stCondLst>
                                            <p:cond delay="0"/>
                                          </p:stCondLst>
                                        </p:cTn>
                                        <p:tgtEl>
                                          <p:spTgt spid="73"/>
                                        </p:tgtEl>
                                        <p:attrNameLst>
                                          <p:attrName>style.visibility</p:attrName>
                                        </p:attrNameLst>
                                      </p:cBhvr>
                                      <p:to>
                                        <p:strVal val="visible"/>
                                      </p:to>
                                    </p:set>
                                    <p:animEffect transition="in" filter="fade">
                                      <p:cBhvr>
                                        <p:cTn id="237" dur="500"/>
                                        <p:tgtEl>
                                          <p:spTgt spid="73"/>
                                        </p:tgtEl>
                                      </p:cBhvr>
                                    </p:animEffect>
                                    <p:anim calcmode="lin" valueType="num">
                                      <p:cBhvr>
                                        <p:cTn id="238" dur="500" fill="hold"/>
                                        <p:tgtEl>
                                          <p:spTgt spid="73"/>
                                        </p:tgtEl>
                                        <p:attrNameLst>
                                          <p:attrName>ppt_x</p:attrName>
                                        </p:attrNameLst>
                                      </p:cBhvr>
                                      <p:tavLst>
                                        <p:tav tm="0">
                                          <p:val>
                                            <p:strVal val="#ppt_x"/>
                                          </p:val>
                                        </p:tav>
                                        <p:tav tm="100000">
                                          <p:val>
                                            <p:strVal val="#ppt_x"/>
                                          </p:val>
                                        </p:tav>
                                      </p:tavLst>
                                    </p:anim>
                                    <p:anim calcmode="lin" valueType="num">
                                      <p:cBhvr>
                                        <p:cTn id="239" dur="500" fill="hold"/>
                                        <p:tgtEl>
                                          <p:spTgt spid="73"/>
                                        </p:tgtEl>
                                        <p:attrNameLst>
                                          <p:attrName>ppt_y</p:attrName>
                                        </p:attrNameLst>
                                      </p:cBhvr>
                                      <p:tavLst>
                                        <p:tav tm="0">
                                          <p:val>
                                            <p:strVal val="#ppt_y+.1"/>
                                          </p:val>
                                        </p:tav>
                                        <p:tav tm="100000">
                                          <p:val>
                                            <p:strVal val="#ppt_y"/>
                                          </p:val>
                                        </p:tav>
                                      </p:tavLst>
                                    </p:anim>
                                  </p:childTnLst>
                                </p:cTn>
                              </p:par>
                              <p:par>
                                <p:cTn id="240" presetID="42" presetClass="entr" presetSubtype="0" fill="hold" grpId="0" nodeType="withEffect">
                                  <p:stCondLst>
                                    <p:cond delay="0"/>
                                  </p:stCondLst>
                                  <p:childTnLst>
                                    <p:set>
                                      <p:cBhvr>
                                        <p:cTn id="241" dur="1" fill="hold">
                                          <p:stCondLst>
                                            <p:cond delay="0"/>
                                          </p:stCondLst>
                                        </p:cTn>
                                        <p:tgtEl>
                                          <p:spTgt spid="74"/>
                                        </p:tgtEl>
                                        <p:attrNameLst>
                                          <p:attrName>style.visibility</p:attrName>
                                        </p:attrNameLst>
                                      </p:cBhvr>
                                      <p:to>
                                        <p:strVal val="visible"/>
                                      </p:to>
                                    </p:set>
                                    <p:animEffect transition="in" filter="fade">
                                      <p:cBhvr>
                                        <p:cTn id="242" dur="500"/>
                                        <p:tgtEl>
                                          <p:spTgt spid="74"/>
                                        </p:tgtEl>
                                      </p:cBhvr>
                                    </p:animEffect>
                                    <p:anim calcmode="lin" valueType="num">
                                      <p:cBhvr>
                                        <p:cTn id="243" dur="500" fill="hold"/>
                                        <p:tgtEl>
                                          <p:spTgt spid="74"/>
                                        </p:tgtEl>
                                        <p:attrNameLst>
                                          <p:attrName>ppt_x</p:attrName>
                                        </p:attrNameLst>
                                      </p:cBhvr>
                                      <p:tavLst>
                                        <p:tav tm="0">
                                          <p:val>
                                            <p:strVal val="#ppt_x"/>
                                          </p:val>
                                        </p:tav>
                                        <p:tav tm="100000">
                                          <p:val>
                                            <p:strVal val="#ppt_x"/>
                                          </p:val>
                                        </p:tav>
                                      </p:tavLst>
                                    </p:anim>
                                    <p:anim calcmode="lin" valueType="num">
                                      <p:cBhvr>
                                        <p:cTn id="244" dur="500" fill="hold"/>
                                        <p:tgtEl>
                                          <p:spTgt spid="74"/>
                                        </p:tgtEl>
                                        <p:attrNameLst>
                                          <p:attrName>ppt_y</p:attrName>
                                        </p:attrNameLst>
                                      </p:cBhvr>
                                      <p:tavLst>
                                        <p:tav tm="0">
                                          <p:val>
                                            <p:strVal val="#ppt_y+.1"/>
                                          </p:val>
                                        </p:tav>
                                        <p:tav tm="100000">
                                          <p:val>
                                            <p:strVal val="#ppt_y"/>
                                          </p:val>
                                        </p:tav>
                                      </p:tavLst>
                                    </p:anim>
                                  </p:childTnLst>
                                </p:cTn>
                              </p:par>
                              <p:par>
                                <p:cTn id="245" presetID="42" presetClass="entr" presetSubtype="0" fill="hold" grpId="0" nodeType="withEffect">
                                  <p:stCondLst>
                                    <p:cond delay="0"/>
                                  </p:stCondLst>
                                  <p:childTnLst>
                                    <p:set>
                                      <p:cBhvr>
                                        <p:cTn id="246" dur="1" fill="hold">
                                          <p:stCondLst>
                                            <p:cond delay="0"/>
                                          </p:stCondLst>
                                        </p:cTn>
                                        <p:tgtEl>
                                          <p:spTgt spid="83"/>
                                        </p:tgtEl>
                                        <p:attrNameLst>
                                          <p:attrName>style.visibility</p:attrName>
                                        </p:attrNameLst>
                                      </p:cBhvr>
                                      <p:to>
                                        <p:strVal val="visible"/>
                                      </p:to>
                                    </p:set>
                                    <p:animEffect transition="in" filter="fade">
                                      <p:cBhvr>
                                        <p:cTn id="247" dur="500"/>
                                        <p:tgtEl>
                                          <p:spTgt spid="83"/>
                                        </p:tgtEl>
                                      </p:cBhvr>
                                    </p:animEffect>
                                    <p:anim calcmode="lin" valueType="num">
                                      <p:cBhvr>
                                        <p:cTn id="248" dur="500" fill="hold"/>
                                        <p:tgtEl>
                                          <p:spTgt spid="83"/>
                                        </p:tgtEl>
                                        <p:attrNameLst>
                                          <p:attrName>ppt_x</p:attrName>
                                        </p:attrNameLst>
                                      </p:cBhvr>
                                      <p:tavLst>
                                        <p:tav tm="0">
                                          <p:val>
                                            <p:strVal val="#ppt_x"/>
                                          </p:val>
                                        </p:tav>
                                        <p:tav tm="100000">
                                          <p:val>
                                            <p:strVal val="#ppt_x"/>
                                          </p:val>
                                        </p:tav>
                                      </p:tavLst>
                                    </p:anim>
                                    <p:anim calcmode="lin" valueType="num">
                                      <p:cBhvr>
                                        <p:cTn id="249" dur="500" fill="hold"/>
                                        <p:tgtEl>
                                          <p:spTgt spid="83"/>
                                        </p:tgtEl>
                                        <p:attrNameLst>
                                          <p:attrName>ppt_y</p:attrName>
                                        </p:attrNameLst>
                                      </p:cBhvr>
                                      <p:tavLst>
                                        <p:tav tm="0">
                                          <p:val>
                                            <p:strVal val="#ppt_y+.1"/>
                                          </p:val>
                                        </p:tav>
                                        <p:tav tm="100000">
                                          <p:val>
                                            <p:strVal val="#ppt_y"/>
                                          </p:val>
                                        </p:tav>
                                      </p:tavLst>
                                    </p:anim>
                                  </p:childTnLst>
                                </p:cTn>
                              </p:par>
                              <p:par>
                                <p:cTn id="250" presetID="42" presetClass="entr" presetSubtype="0" fill="hold" grpId="0" nodeType="withEffect">
                                  <p:stCondLst>
                                    <p:cond delay="0"/>
                                  </p:stCondLst>
                                  <p:childTnLst>
                                    <p:set>
                                      <p:cBhvr>
                                        <p:cTn id="251" dur="1" fill="hold">
                                          <p:stCondLst>
                                            <p:cond delay="0"/>
                                          </p:stCondLst>
                                        </p:cTn>
                                        <p:tgtEl>
                                          <p:spTgt spid="84"/>
                                        </p:tgtEl>
                                        <p:attrNameLst>
                                          <p:attrName>style.visibility</p:attrName>
                                        </p:attrNameLst>
                                      </p:cBhvr>
                                      <p:to>
                                        <p:strVal val="visible"/>
                                      </p:to>
                                    </p:set>
                                    <p:animEffect transition="in" filter="fade">
                                      <p:cBhvr>
                                        <p:cTn id="252" dur="500"/>
                                        <p:tgtEl>
                                          <p:spTgt spid="84"/>
                                        </p:tgtEl>
                                      </p:cBhvr>
                                    </p:animEffect>
                                    <p:anim calcmode="lin" valueType="num">
                                      <p:cBhvr>
                                        <p:cTn id="253" dur="500" fill="hold"/>
                                        <p:tgtEl>
                                          <p:spTgt spid="84"/>
                                        </p:tgtEl>
                                        <p:attrNameLst>
                                          <p:attrName>ppt_x</p:attrName>
                                        </p:attrNameLst>
                                      </p:cBhvr>
                                      <p:tavLst>
                                        <p:tav tm="0">
                                          <p:val>
                                            <p:strVal val="#ppt_x"/>
                                          </p:val>
                                        </p:tav>
                                        <p:tav tm="100000">
                                          <p:val>
                                            <p:strVal val="#ppt_x"/>
                                          </p:val>
                                        </p:tav>
                                      </p:tavLst>
                                    </p:anim>
                                    <p:anim calcmode="lin" valueType="num">
                                      <p:cBhvr>
                                        <p:cTn id="254" dur="500" fill="hold"/>
                                        <p:tgtEl>
                                          <p:spTgt spid="84"/>
                                        </p:tgtEl>
                                        <p:attrNameLst>
                                          <p:attrName>ppt_y</p:attrName>
                                        </p:attrNameLst>
                                      </p:cBhvr>
                                      <p:tavLst>
                                        <p:tav tm="0">
                                          <p:val>
                                            <p:strVal val="#ppt_y+.1"/>
                                          </p:val>
                                        </p:tav>
                                        <p:tav tm="100000">
                                          <p:val>
                                            <p:strVal val="#ppt_y"/>
                                          </p:val>
                                        </p:tav>
                                      </p:tavLst>
                                    </p:anim>
                                  </p:childTnLst>
                                </p:cTn>
                              </p:par>
                              <p:par>
                                <p:cTn id="255" presetID="42" presetClass="entr" presetSubtype="0" fill="hold" grpId="0" nodeType="withEffect">
                                  <p:stCondLst>
                                    <p:cond delay="0"/>
                                  </p:stCondLst>
                                  <p:childTnLst>
                                    <p:set>
                                      <p:cBhvr>
                                        <p:cTn id="256" dur="1" fill="hold">
                                          <p:stCondLst>
                                            <p:cond delay="0"/>
                                          </p:stCondLst>
                                        </p:cTn>
                                        <p:tgtEl>
                                          <p:spTgt spid="85"/>
                                        </p:tgtEl>
                                        <p:attrNameLst>
                                          <p:attrName>style.visibility</p:attrName>
                                        </p:attrNameLst>
                                      </p:cBhvr>
                                      <p:to>
                                        <p:strVal val="visible"/>
                                      </p:to>
                                    </p:set>
                                    <p:animEffect transition="in" filter="fade">
                                      <p:cBhvr>
                                        <p:cTn id="257" dur="500"/>
                                        <p:tgtEl>
                                          <p:spTgt spid="85"/>
                                        </p:tgtEl>
                                      </p:cBhvr>
                                    </p:animEffect>
                                    <p:anim calcmode="lin" valueType="num">
                                      <p:cBhvr>
                                        <p:cTn id="258" dur="500" fill="hold"/>
                                        <p:tgtEl>
                                          <p:spTgt spid="85"/>
                                        </p:tgtEl>
                                        <p:attrNameLst>
                                          <p:attrName>ppt_x</p:attrName>
                                        </p:attrNameLst>
                                      </p:cBhvr>
                                      <p:tavLst>
                                        <p:tav tm="0">
                                          <p:val>
                                            <p:strVal val="#ppt_x"/>
                                          </p:val>
                                        </p:tav>
                                        <p:tav tm="100000">
                                          <p:val>
                                            <p:strVal val="#ppt_x"/>
                                          </p:val>
                                        </p:tav>
                                      </p:tavLst>
                                    </p:anim>
                                    <p:anim calcmode="lin" valueType="num">
                                      <p:cBhvr>
                                        <p:cTn id="259" dur="500" fill="hold"/>
                                        <p:tgtEl>
                                          <p:spTgt spid="85"/>
                                        </p:tgtEl>
                                        <p:attrNameLst>
                                          <p:attrName>ppt_y</p:attrName>
                                        </p:attrNameLst>
                                      </p:cBhvr>
                                      <p:tavLst>
                                        <p:tav tm="0">
                                          <p:val>
                                            <p:strVal val="#ppt_y+.1"/>
                                          </p:val>
                                        </p:tav>
                                        <p:tav tm="100000">
                                          <p:val>
                                            <p:strVal val="#ppt_y"/>
                                          </p:val>
                                        </p:tav>
                                      </p:tavLst>
                                    </p:anim>
                                  </p:childTnLst>
                                </p:cTn>
                              </p:par>
                              <p:par>
                                <p:cTn id="260" presetID="42" presetClass="entr" presetSubtype="0" fill="hold" grpId="0" nodeType="withEffect">
                                  <p:stCondLst>
                                    <p:cond delay="0"/>
                                  </p:stCondLst>
                                  <p:childTnLst>
                                    <p:set>
                                      <p:cBhvr>
                                        <p:cTn id="261" dur="1" fill="hold">
                                          <p:stCondLst>
                                            <p:cond delay="0"/>
                                          </p:stCondLst>
                                        </p:cTn>
                                        <p:tgtEl>
                                          <p:spTgt spid="86"/>
                                        </p:tgtEl>
                                        <p:attrNameLst>
                                          <p:attrName>style.visibility</p:attrName>
                                        </p:attrNameLst>
                                      </p:cBhvr>
                                      <p:to>
                                        <p:strVal val="visible"/>
                                      </p:to>
                                    </p:set>
                                    <p:animEffect transition="in" filter="fade">
                                      <p:cBhvr>
                                        <p:cTn id="262" dur="500"/>
                                        <p:tgtEl>
                                          <p:spTgt spid="86"/>
                                        </p:tgtEl>
                                      </p:cBhvr>
                                    </p:animEffect>
                                    <p:anim calcmode="lin" valueType="num">
                                      <p:cBhvr>
                                        <p:cTn id="263" dur="500" fill="hold"/>
                                        <p:tgtEl>
                                          <p:spTgt spid="86"/>
                                        </p:tgtEl>
                                        <p:attrNameLst>
                                          <p:attrName>ppt_x</p:attrName>
                                        </p:attrNameLst>
                                      </p:cBhvr>
                                      <p:tavLst>
                                        <p:tav tm="0">
                                          <p:val>
                                            <p:strVal val="#ppt_x"/>
                                          </p:val>
                                        </p:tav>
                                        <p:tav tm="100000">
                                          <p:val>
                                            <p:strVal val="#ppt_x"/>
                                          </p:val>
                                        </p:tav>
                                      </p:tavLst>
                                    </p:anim>
                                    <p:anim calcmode="lin" valueType="num">
                                      <p:cBhvr>
                                        <p:cTn id="264" dur="500" fill="hold"/>
                                        <p:tgtEl>
                                          <p:spTgt spid="86"/>
                                        </p:tgtEl>
                                        <p:attrNameLst>
                                          <p:attrName>ppt_y</p:attrName>
                                        </p:attrNameLst>
                                      </p:cBhvr>
                                      <p:tavLst>
                                        <p:tav tm="0">
                                          <p:val>
                                            <p:strVal val="#ppt_y+.1"/>
                                          </p:val>
                                        </p:tav>
                                        <p:tav tm="100000">
                                          <p:val>
                                            <p:strVal val="#ppt_y"/>
                                          </p:val>
                                        </p:tav>
                                      </p:tavLst>
                                    </p:anim>
                                  </p:childTnLst>
                                </p:cTn>
                              </p:par>
                              <p:par>
                                <p:cTn id="265" presetID="42" presetClass="entr" presetSubtype="0" fill="hold" grpId="0" nodeType="withEffect">
                                  <p:stCondLst>
                                    <p:cond delay="0"/>
                                  </p:stCondLst>
                                  <p:childTnLst>
                                    <p:set>
                                      <p:cBhvr>
                                        <p:cTn id="266" dur="1" fill="hold">
                                          <p:stCondLst>
                                            <p:cond delay="0"/>
                                          </p:stCondLst>
                                        </p:cTn>
                                        <p:tgtEl>
                                          <p:spTgt spid="87"/>
                                        </p:tgtEl>
                                        <p:attrNameLst>
                                          <p:attrName>style.visibility</p:attrName>
                                        </p:attrNameLst>
                                      </p:cBhvr>
                                      <p:to>
                                        <p:strVal val="visible"/>
                                      </p:to>
                                    </p:set>
                                    <p:animEffect transition="in" filter="fade">
                                      <p:cBhvr>
                                        <p:cTn id="267" dur="500"/>
                                        <p:tgtEl>
                                          <p:spTgt spid="87"/>
                                        </p:tgtEl>
                                      </p:cBhvr>
                                    </p:animEffect>
                                    <p:anim calcmode="lin" valueType="num">
                                      <p:cBhvr>
                                        <p:cTn id="268" dur="500" fill="hold"/>
                                        <p:tgtEl>
                                          <p:spTgt spid="87"/>
                                        </p:tgtEl>
                                        <p:attrNameLst>
                                          <p:attrName>ppt_x</p:attrName>
                                        </p:attrNameLst>
                                      </p:cBhvr>
                                      <p:tavLst>
                                        <p:tav tm="0">
                                          <p:val>
                                            <p:strVal val="#ppt_x"/>
                                          </p:val>
                                        </p:tav>
                                        <p:tav tm="100000">
                                          <p:val>
                                            <p:strVal val="#ppt_x"/>
                                          </p:val>
                                        </p:tav>
                                      </p:tavLst>
                                    </p:anim>
                                    <p:anim calcmode="lin" valueType="num">
                                      <p:cBhvr>
                                        <p:cTn id="269" dur="500" fill="hold"/>
                                        <p:tgtEl>
                                          <p:spTgt spid="87"/>
                                        </p:tgtEl>
                                        <p:attrNameLst>
                                          <p:attrName>ppt_y</p:attrName>
                                        </p:attrNameLst>
                                      </p:cBhvr>
                                      <p:tavLst>
                                        <p:tav tm="0">
                                          <p:val>
                                            <p:strVal val="#ppt_y+.1"/>
                                          </p:val>
                                        </p:tav>
                                        <p:tav tm="100000">
                                          <p:val>
                                            <p:strVal val="#ppt_y"/>
                                          </p:val>
                                        </p:tav>
                                      </p:tavLst>
                                    </p:anim>
                                  </p:childTnLst>
                                </p:cTn>
                              </p:par>
                              <p:par>
                                <p:cTn id="270" presetID="42" presetClass="entr" presetSubtype="0" fill="hold" grpId="0" nodeType="withEffect">
                                  <p:stCondLst>
                                    <p:cond delay="0"/>
                                  </p:stCondLst>
                                  <p:childTnLst>
                                    <p:set>
                                      <p:cBhvr>
                                        <p:cTn id="271" dur="1" fill="hold">
                                          <p:stCondLst>
                                            <p:cond delay="0"/>
                                          </p:stCondLst>
                                        </p:cTn>
                                        <p:tgtEl>
                                          <p:spTgt spid="88"/>
                                        </p:tgtEl>
                                        <p:attrNameLst>
                                          <p:attrName>style.visibility</p:attrName>
                                        </p:attrNameLst>
                                      </p:cBhvr>
                                      <p:to>
                                        <p:strVal val="visible"/>
                                      </p:to>
                                    </p:set>
                                    <p:animEffect transition="in" filter="fade">
                                      <p:cBhvr>
                                        <p:cTn id="272" dur="500"/>
                                        <p:tgtEl>
                                          <p:spTgt spid="88"/>
                                        </p:tgtEl>
                                      </p:cBhvr>
                                    </p:animEffect>
                                    <p:anim calcmode="lin" valueType="num">
                                      <p:cBhvr>
                                        <p:cTn id="273" dur="500" fill="hold"/>
                                        <p:tgtEl>
                                          <p:spTgt spid="88"/>
                                        </p:tgtEl>
                                        <p:attrNameLst>
                                          <p:attrName>ppt_x</p:attrName>
                                        </p:attrNameLst>
                                      </p:cBhvr>
                                      <p:tavLst>
                                        <p:tav tm="0">
                                          <p:val>
                                            <p:strVal val="#ppt_x"/>
                                          </p:val>
                                        </p:tav>
                                        <p:tav tm="100000">
                                          <p:val>
                                            <p:strVal val="#ppt_x"/>
                                          </p:val>
                                        </p:tav>
                                      </p:tavLst>
                                    </p:anim>
                                    <p:anim calcmode="lin" valueType="num">
                                      <p:cBhvr>
                                        <p:cTn id="274" dur="500" fill="hold"/>
                                        <p:tgtEl>
                                          <p:spTgt spid="88"/>
                                        </p:tgtEl>
                                        <p:attrNameLst>
                                          <p:attrName>ppt_y</p:attrName>
                                        </p:attrNameLst>
                                      </p:cBhvr>
                                      <p:tavLst>
                                        <p:tav tm="0">
                                          <p:val>
                                            <p:strVal val="#ppt_y+.1"/>
                                          </p:val>
                                        </p:tav>
                                        <p:tav tm="100000">
                                          <p:val>
                                            <p:strVal val="#ppt_y"/>
                                          </p:val>
                                        </p:tav>
                                      </p:tavLst>
                                    </p:anim>
                                  </p:childTnLst>
                                </p:cTn>
                              </p:par>
                              <p:par>
                                <p:cTn id="275" presetID="42" presetClass="entr" presetSubtype="0" fill="hold" grpId="0" nodeType="withEffect">
                                  <p:stCondLst>
                                    <p:cond delay="0"/>
                                  </p:stCondLst>
                                  <p:childTnLst>
                                    <p:set>
                                      <p:cBhvr>
                                        <p:cTn id="276" dur="1" fill="hold">
                                          <p:stCondLst>
                                            <p:cond delay="0"/>
                                          </p:stCondLst>
                                        </p:cTn>
                                        <p:tgtEl>
                                          <p:spTgt spid="89"/>
                                        </p:tgtEl>
                                        <p:attrNameLst>
                                          <p:attrName>style.visibility</p:attrName>
                                        </p:attrNameLst>
                                      </p:cBhvr>
                                      <p:to>
                                        <p:strVal val="visible"/>
                                      </p:to>
                                    </p:set>
                                    <p:animEffect transition="in" filter="fade">
                                      <p:cBhvr>
                                        <p:cTn id="277" dur="500"/>
                                        <p:tgtEl>
                                          <p:spTgt spid="89"/>
                                        </p:tgtEl>
                                      </p:cBhvr>
                                    </p:animEffect>
                                    <p:anim calcmode="lin" valueType="num">
                                      <p:cBhvr>
                                        <p:cTn id="278" dur="500" fill="hold"/>
                                        <p:tgtEl>
                                          <p:spTgt spid="89"/>
                                        </p:tgtEl>
                                        <p:attrNameLst>
                                          <p:attrName>ppt_x</p:attrName>
                                        </p:attrNameLst>
                                      </p:cBhvr>
                                      <p:tavLst>
                                        <p:tav tm="0">
                                          <p:val>
                                            <p:strVal val="#ppt_x"/>
                                          </p:val>
                                        </p:tav>
                                        <p:tav tm="100000">
                                          <p:val>
                                            <p:strVal val="#ppt_x"/>
                                          </p:val>
                                        </p:tav>
                                      </p:tavLst>
                                    </p:anim>
                                    <p:anim calcmode="lin" valueType="num">
                                      <p:cBhvr>
                                        <p:cTn id="279" dur="500" fill="hold"/>
                                        <p:tgtEl>
                                          <p:spTgt spid="89"/>
                                        </p:tgtEl>
                                        <p:attrNameLst>
                                          <p:attrName>ppt_y</p:attrName>
                                        </p:attrNameLst>
                                      </p:cBhvr>
                                      <p:tavLst>
                                        <p:tav tm="0">
                                          <p:val>
                                            <p:strVal val="#ppt_y+.1"/>
                                          </p:val>
                                        </p:tav>
                                        <p:tav tm="100000">
                                          <p:val>
                                            <p:strVal val="#ppt_y"/>
                                          </p:val>
                                        </p:tav>
                                      </p:tavLst>
                                    </p:anim>
                                  </p:childTnLst>
                                </p:cTn>
                              </p:par>
                              <p:par>
                                <p:cTn id="280" presetID="42" presetClass="entr" presetSubtype="0" fill="hold" grpId="0" nodeType="withEffect">
                                  <p:stCondLst>
                                    <p:cond delay="0"/>
                                  </p:stCondLst>
                                  <p:childTnLst>
                                    <p:set>
                                      <p:cBhvr>
                                        <p:cTn id="281" dur="1" fill="hold">
                                          <p:stCondLst>
                                            <p:cond delay="0"/>
                                          </p:stCondLst>
                                        </p:cTn>
                                        <p:tgtEl>
                                          <p:spTgt spid="90"/>
                                        </p:tgtEl>
                                        <p:attrNameLst>
                                          <p:attrName>style.visibility</p:attrName>
                                        </p:attrNameLst>
                                      </p:cBhvr>
                                      <p:to>
                                        <p:strVal val="visible"/>
                                      </p:to>
                                    </p:set>
                                    <p:animEffect transition="in" filter="fade">
                                      <p:cBhvr>
                                        <p:cTn id="282" dur="500"/>
                                        <p:tgtEl>
                                          <p:spTgt spid="90"/>
                                        </p:tgtEl>
                                      </p:cBhvr>
                                    </p:animEffect>
                                    <p:anim calcmode="lin" valueType="num">
                                      <p:cBhvr>
                                        <p:cTn id="283" dur="500" fill="hold"/>
                                        <p:tgtEl>
                                          <p:spTgt spid="90"/>
                                        </p:tgtEl>
                                        <p:attrNameLst>
                                          <p:attrName>ppt_x</p:attrName>
                                        </p:attrNameLst>
                                      </p:cBhvr>
                                      <p:tavLst>
                                        <p:tav tm="0">
                                          <p:val>
                                            <p:strVal val="#ppt_x"/>
                                          </p:val>
                                        </p:tav>
                                        <p:tav tm="100000">
                                          <p:val>
                                            <p:strVal val="#ppt_x"/>
                                          </p:val>
                                        </p:tav>
                                      </p:tavLst>
                                    </p:anim>
                                    <p:anim calcmode="lin" valueType="num">
                                      <p:cBhvr>
                                        <p:cTn id="284" dur="500" fill="hold"/>
                                        <p:tgtEl>
                                          <p:spTgt spid="90"/>
                                        </p:tgtEl>
                                        <p:attrNameLst>
                                          <p:attrName>ppt_y</p:attrName>
                                        </p:attrNameLst>
                                      </p:cBhvr>
                                      <p:tavLst>
                                        <p:tav tm="0">
                                          <p:val>
                                            <p:strVal val="#ppt_y+.1"/>
                                          </p:val>
                                        </p:tav>
                                        <p:tav tm="100000">
                                          <p:val>
                                            <p:strVal val="#ppt_y"/>
                                          </p:val>
                                        </p:tav>
                                      </p:tavLst>
                                    </p:anim>
                                  </p:childTnLst>
                                </p:cTn>
                              </p:par>
                              <p:par>
                                <p:cTn id="285" presetID="42" presetClass="entr" presetSubtype="0" fill="hold" nodeType="withEffect">
                                  <p:stCondLst>
                                    <p:cond delay="0"/>
                                  </p:stCondLst>
                                  <p:childTnLst>
                                    <p:set>
                                      <p:cBhvr>
                                        <p:cTn id="286" dur="1" fill="hold">
                                          <p:stCondLst>
                                            <p:cond delay="0"/>
                                          </p:stCondLst>
                                        </p:cTn>
                                        <p:tgtEl>
                                          <p:spTgt spid="16"/>
                                        </p:tgtEl>
                                        <p:attrNameLst>
                                          <p:attrName>style.visibility</p:attrName>
                                        </p:attrNameLst>
                                      </p:cBhvr>
                                      <p:to>
                                        <p:strVal val="visible"/>
                                      </p:to>
                                    </p:set>
                                    <p:animEffect transition="in" filter="fade">
                                      <p:cBhvr>
                                        <p:cTn id="287" dur="500"/>
                                        <p:tgtEl>
                                          <p:spTgt spid="16"/>
                                        </p:tgtEl>
                                      </p:cBhvr>
                                    </p:animEffect>
                                    <p:anim calcmode="lin" valueType="num">
                                      <p:cBhvr>
                                        <p:cTn id="288" dur="500" fill="hold"/>
                                        <p:tgtEl>
                                          <p:spTgt spid="16"/>
                                        </p:tgtEl>
                                        <p:attrNameLst>
                                          <p:attrName>ppt_x</p:attrName>
                                        </p:attrNameLst>
                                      </p:cBhvr>
                                      <p:tavLst>
                                        <p:tav tm="0">
                                          <p:val>
                                            <p:strVal val="#ppt_x"/>
                                          </p:val>
                                        </p:tav>
                                        <p:tav tm="100000">
                                          <p:val>
                                            <p:strVal val="#ppt_x"/>
                                          </p:val>
                                        </p:tav>
                                      </p:tavLst>
                                    </p:anim>
                                    <p:anim calcmode="lin" valueType="num">
                                      <p:cBhvr>
                                        <p:cTn id="289" dur="500" fill="hold"/>
                                        <p:tgtEl>
                                          <p:spTgt spid="16"/>
                                        </p:tgtEl>
                                        <p:attrNameLst>
                                          <p:attrName>ppt_y</p:attrName>
                                        </p:attrNameLst>
                                      </p:cBhvr>
                                      <p:tavLst>
                                        <p:tav tm="0">
                                          <p:val>
                                            <p:strVal val="#ppt_y+.1"/>
                                          </p:val>
                                        </p:tav>
                                        <p:tav tm="100000">
                                          <p:val>
                                            <p:strVal val="#ppt_y"/>
                                          </p:val>
                                        </p:tav>
                                      </p:tavLst>
                                    </p:anim>
                                  </p:childTnLst>
                                </p:cTn>
                              </p:par>
                              <p:par>
                                <p:cTn id="290" presetID="42" presetClass="entr" presetSubtype="0" fill="hold" nodeType="withEffect">
                                  <p:stCondLst>
                                    <p:cond delay="0"/>
                                  </p:stCondLst>
                                  <p:childTnLst>
                                    <p:set>
                                      <p:cBhvr>
                                        <p:cTn id="291" dur="1" fill="hold">
                                          <p:stCondLst>
                                            <p:cond delay="0"/>
                                          </p:stCondLst>
                                        </p:cTn>
                                        <p:tgtEl>
                                          <p:spTgt spid="92"/>
                                        </p:tgtEl>
                                        <p:attrNameLst>
                                          <p:attrName>style.visibility</p:attrName>
                                        </p:attrNameLst>
                                      </p:cBhvr>
                                      <p:to>
                                        <p:strVal val="visible"/>
                                      </p:to>
                                    </p:set>
                                    <p:animEffect transition="in" filter="fade">
                                      <p:cBhvr>
                                        <p:cTn id="292" dur="500"/>
                                        <p:tgtEl>
                                          <p:spTgt spid="92"/>
                                        </p:tgtEl>
                                      </p:cBhvr>
                                    </p:animEffect>
                                    <p:anim calcmode="lin" valueType="num">
                                      <p:cBhvr>
                                        <p:cTn id="293" dur="500" fill="hold"/>
                                        <p:tgtEl>
                                          <p:spTgt spid="92"/>
                                        </p:tgtEl>
                                        <p:attrNameLst>
                                          <p:attrName>ppt_x</p:attrName>
                                        </p:attrNameLst>
                                      </p:cBhvr>
                                      <p:tavLst>
                                        <p:tav tm="0">
                                          <p:val>
                                            <p:strVal val="#ppt_x"/>
                                          </p:val>
                                        </p:tav>
                                        <p:tav tm="100000">
                                          <p:val>
                                            <p:strVal val="#ppt_x"/>
                                          </p:val>
                                        </p:tav>
                                      </p:tavLst>
                                    </p:anim>
                                    <p:anim calcmode="lin" valueType="num">
                                      <p:cBhvr>
                                        <p:cTn id="294" dur="500" fill="hold"/>
                                        <p:tgtEl>
                                          <p:spTgt spid="92"/>
                                        </p:tgtEl>
                                        <p:attrNameLst>
                                          <p:attrName>ppt_y</p:attrName>
                                        </p:attrNameLst>
                                      </p:cBhvr>
                                      <p:tavLst>
                                        <p:tav tm="0">
                                          <p:val>
                                            <p:strVal val="#ppt_y+.1"/>
                                          </p:val>
                                        </p:tav>
                                        <p:tav tm="100000">
                                          <p:val>
                                            <p:strVal val="#ppt_y"/>
                                          </p:val>
                                        </p:tav>
                                      </p:tavLst>
                                    </p:anim>
                                  </p:childTnLst>
                                </p:cTn>
                              </p:par>
                              <p:par>
                                <p:cTn id="295" presetID="42" presetClass="entr" presetSubtype="0" fill="hold" nodeType="withEffect">
                                  <p:stCondLst>
                                    <p:cond delay="0"/>
                                  </p:stCondLst>
                                  <p:childTnLst>
                                    <p:set>
                                      <p:cBhvr>
                                        <p:cTn id="296" dur="1" fill="hold">
                                          <p:stCondLst>
                                            <p:cond delay="0"/>
                                          </p:stCondLst>
                                        </p:cTn>
                                        <p:tgtEl>
                                          <p:spTgt spid="93"/>
                                        </p:tgtEl>
                                        <p:attrNameLst>
                                          <p:attrName>style.visibility</p:attrName>
                                        </p:attrNameLst>
                                      </p:cBhvr>
                                      <p:to>
                                        <p:strVal val="visible"/>
                                      </p:to>
                                    </p:set>
                                    <p:animEffect transition="in" filter="fade">
                                      <p:cBhvr>
                                        <p:cTn id="297" dur="500"/>
                                        <p:tgtEl>
                                          <p:spTgt spid="93"/>
                                        </p:tgtEl>
                                      </p:cBhvr>
                                    </p:animEffect>
                                    <p:anim calcmode="lin" valueType="num">
                                      <p:cBhvr>
                                        <p:cTn id="298" dur="500" fill="hold"/>
                                        <p:tgtEl>
                                          <p:spTgt spid="93"/>
                                        </p:tgtEl>
                                        <p:attrNameLst>
                                          <p:attrName>ppt_x</p:attrName>
                                        </p:attrNameLst>
                                      </p:cBhvr>
                                      <p:tavLst>
                                        <p:tav tm="0">
                                          <p:val>
                                            <p:strVal val="#ppt_x"/>
                                          </p:val>
                                        </p:tav>
                                        <p:tav tm="100000">
                                          <p:val>
                                            <p:strVal val="#ppt_x"/>
                                          </p:val>
                                        </p:tav>
                                      </p:tavLst>
                                    </p:anim>
                                    <p:anim calcmode="lin" valueType="num">
                                      <p:cBhvr>
                                        <p:cTn id="299" dur="500" fill="hold"/>
                                        <p:tgtEl>
                                          <p:spTgt spid="93"/>
                                        </p:tgtEl>
                                        <p:attrNameLst>
                                          <p:attrName>ppt_y</p:attrName>
                                        </p:attrNameLst>
                                      </p:cBhvr>
                                      <p:tavLst>
                                        <p:tav tm="0">
                                          <p:val>
                                            <p:strVal val="#ppt_y+.1"/>
                                          </p:val>
                                        </p:tav>
                                        <p:tav tm="100000">
                                          <p:val>
                                            <p:strVal val="#ppt_y"/>
                                          </p:val>
                                        </p:tav>
                                      </p:tavLst>
                                    </p:anim>
                                  </p:childTnLst>
                                </p:cTn>
                              </p:par>
                              <p:par>
                                <p:cTn id="300" presetID="42" presetClass="entr" presetSubtype="0" fill="hold" nodeType="withEffect">
                                  <p:stCondLst>
                                    <p:cond delay="0"/>
                                  </p:stCondLst>
                                  <p:childTnLst>
                                    <p:set>
                                      <p:cBhvr>
                                        <p:cTn id="301" dur="1" fill="hold">
                                          <p:stCondLst>
                                            <p:cond delay="0"/>
                                          </p:stCondLst>
                                        </p:cTn>
                                        <p:tgtEl>
                                          <p:spTgt spid="94"/>
                                        </p:tgtEl>
                                        <p:attrNameLst>
                                          <p:attrName>style.visibility</p:attrName>
                                        </p:attrNameLst>
                                      </p:cBhvr>
                                      <p:to>
                                        <p:strVal val="visible"/>
                                      </p:to>
                                    </p:set>
                                    <p:animEffect transition="in" filter="fade">
                                      <p:cBhvr>
                                        <p:cTn id="302" dur="500"/>
                                        <p:tgtEl>
                                          <p:spTgt spid="94"/>
                                        </p:tgtEl>
                                      </p:cBhvr>
                                    </p:animEffect>
                                    <p:anim calcmode="lin" valueType="num">
                                      <p:cBhvr>
                                        <p:cTn id="303" dur="500" fill="hold"/>
                                        <p:tgtEl>
                                          <p:spTgt spid="94"/>
                                        </p:tgtEl>
                                        <p:attrNameLst>
                                          <p:attrName>ppt_x</p:attrName>
                                        </p:attrNameLst>
                                      </p:cBhvr>
                                      <p:tavLst>
                                        <p:tav tm="0">
                                          <p:val>
                                            <p:strVal val="#ppt_x"/>
                                          </p:val>
                                        </p:tav>
                                        <p:tav tm="100000">
                                          <p:val>
                                            <p:strVal val="#ppt_x"/>
                                          </p:val>
                                        </p:tav>
                                      </p:tavLst>
                                    </p:anim>
                                    <p:anim calcmode="lin" valueType="num">
                                      <p:cBhvr>
                                        <p:cTn id="304" dur="500" fill="hold"/>
                                        <p:tgtEl>
                                          <p:spTgt spid="94"/>
                                        </p:tgtEl>
                                        <p:attrNameLst>
                                          <p:attrName>ppt_y</p:attrName>
                                        </p:attrNameLst>
                                      </p:cBhvr>
                                      <p:tavLst>
                                        <p:tav tm="0">
                                          <p:val>
                                            <p:strVal val="#ppt_y+.1"/>
                                          </p:val>
                                        </p:tav>
                                        <p:tav tm="100000">
                                          <p:val>
                                            <p:strVal val="#ppt_y"/>
                                          </p:val>
                                        </p:tav>
                                      </p:tavLst>
                                    </p:anim>
                                  </p:childTnLst>
                                </p:cTn>
                              </p:par>
                              <p:par>
                                <p:cTn id="305" presetID="42" presetClass="entr" presetSubtype="0" fill="hold" nodeType="withEffect">
                                  <p:stCondLst>
                                    <p:cond delay="0"/>
                                  </p:stCondLst>
                                  <p:childTnLst>
                                    <p:set>
                                      <p:cBhvr>
                                        <p:cTn id="306" dur="1" fill="hold">
                                          <p:stCondLst>
                                            <p:cond delay="0"/>
                                          </p:stCondLst>
                                        </p:cTn>
                                        <p:tgtEl>
                                          <p:spTgt spid="95"/>
                                        </p:tgtEl>
                                        <p:attrNameLst>
                                          <p:attrName>style.visibility</p:attrName>
                                        </p:attrNameLst>
                                      </p:cBhvr>
                                      <p:to>
                                        <p:strVal val="visible"/>
                                      </p:to>
                                    </p:set>
                                    <p:animEffect transition="in" filter="fade">
                                      <p:cBhvr>
                                        <p:cTn id="307" dur="500"/>
                                        <p:tgtEl>
                                          <p:spTgt spid="95"/>
                                        </p:tgtEl>
                                      </p:cBhvr>
                                    </p:animEffect>
                                    <p:anim calcmode="lin" valueType="num">
                                      <p:cBhvr>
                                        <p:cTn id="308" dur="500" fill="hold"/>
                                        <p:tgtEl>
                                          <p:spTgt spid="95"/>
                                        </p:tgtEl>
                                        <p:attrNameLst>
                                          <p:attrName>ppt_x</p:attrName>
                                        </p:attrNameLst>
                                      </p:cBhvr>
                                      <p:tavLst>
                                        <p:tav tm="0">
                                          <p:val>
                                            <p:strVal val="#ppt_x"/>
                                          </p:val>
                                        </p:tav>
                                        <p:tav tm="100000">
                                          <p:val>
                                            <p:strVal val="#ppt_x"/>
                                          </p:val>
                                        </p:tav>
                                      </p:tavLst>
                                    </p:anim>
                                    <p:anim calcmode="lin" valueType="num">
                                      <p:cBhvr>
                                        <p:cTn id="309" dur="500" fill="hold"/>
                                        <p:tgtEl>
                                          <p:spTgt spid="95"/>
                                        </p:tgtEl>
                                        <p:attrNameLst>
                                          <p:attrName>ppt_y</p:attrName>
                                        </p:attrNameLst>
                                      </p:cBhvr>
                                      <p:tavLst>
                                        <p:tav tm="0">
                                          <p:val>
                                            <p:strVal val="#ppt_y+.1"/>
                                          </p:val>
                                        </p:tav>
                                        <p:tav tm="100000">
                                          <p:val>
                                            <p:strVal val="#ppt_y"/>
                                          </p:val>
                                        </p:tav>
                                      </p:tavLst>
                                    </p:anim>
                                  </p:childTnLst>
                                </p:cTn>
                              </p:par>
                              <p:par>
                                <p:cTn id="310" presetID="42" presetClass="entr" presetSubtype="0" fill="hold" nodeType="withEffect">
                                  <p:stCondLst>
                                    <p:cond delay="0"/>
                                  </p:stCondLst>
                                  <p:childTnLst>
                                    <p:set>
                                      <p:cBhvr>
                                        <p:cTn id="311" dur="1" fill="hold">
                                          <p:stCondLst>
                                            <p:cond delay="0"/>
                                          </p:stCondLst>
                                        </p:cTn>
                                        <p:tgtEl>
                                          <p:spTgt spid="96"/>
                                        </p:tgtEl>
                                        <p:attrNameLst>
                                          <p:attrName>style.visibility</p:attrName>
                                        </p:attrNameLst>
                                      </p:cBhvr>
                                      <p:to>
                                        <p:strVal val="visible"/>
                                      </p:to>
                                    </p:set>
                                    <p:animEffect transition="in" filter="fade">
                                      <p:cBhvr>
                                        <p:cTn id="312" dur="500"/>
                                        <p:tgtEl>
                                          <p:spTgt spid="96"/>
                                        </p:tgtEl>
                                      </p:cBhvr>
                                    </p:animEffect>
                                    <p:anim calcmode="lin" valueType="num">
                                      <p:cBhvr>
                                        <p:cTn id="313" dur="500" fill="hold"/>
                                        <p:tgtEl>
                                          <p:spTgt spid="96"/>
                                        </p:tgtEl>
                                        <p:attrNameLst>
                                          <p:attrName>ppt_x</p:attrName>
                                        </p:attrNameLst>
                                      </p:cBhvr>
                                      <p:tavLst>
                                        <p:tav tm="0">
                                          <p:val>
                                            <p:strVal val="#ppt_x"/>
                                          </p:val>
                                        </p:tav>
                                        <p:tav tm="100000">
                                          <p:val>
                                            <p:strVal val="#ppt_x"/>
                                          </p:val>
                                        </p:tav>
                                      </p:tavLst>
                                    </p:anim>
                                    <p:anim calcmode="lin" valueType="num">
                                      <p:cBhvr>
                                        <p:cTn id="314" dur="500" fill="hold"/>
                                        <p:tgtEl>
                                          <p:spTgt spid="96"/>
                                        </p:tgtEl>
                                        <p:attrNameLst>
                                          <p:attrName>ppt_y</p:attrName>
                                        </p:attrNameLst>
                                      </p:cBhvr>
                                      <p:tavLst>
                                        <p:tav tm="0">
                                          <p:val>
                                            <p:strVal val="#ppt_y+.1"/>
                                          </p:val>
                                        </p:tav>
                                        <p:tav tm="100000">
                                          <p:val>
                                            <p:strVal val="#ppt_y"/>
                                          </p:val>
                                        </p:tav>
                                      </p:tavLst>
                                    </p:anim>
                                  </p:childTnLst>
                                </p:cTn>
                              </p:par>
                              <p:par>
                                <p:cTn id="315" presetID="42" presetClass="entr" presetSubtype="0" fill="hold" nodeType="withEffect">
                                  <p:stCondLst>
                                    <p:cond delay="0"/>
                                  </p:stCondLst>
                                  <p:childTnLst>
                                    <p:set>
                                      <p:cBhvr>
                                        <p:cTn id="316" dur="1" fill="hold">
                                          <p:stCondLst>
                                            <p:cond delay="0"/>
                                          </p:stCondLst>
                                        </p:cTn>
                                        <p:tgtEl>
                                          <p:spTgt spid="97"/>
                                        </p:tgtEl>
                                        <p:attrNameLst>
                                          <p:attrName>style.visibility</p:attrName>
                                        </p:attrNameLst>
                                      </p:cBhvr>
                                      <p:to>
                                        <p:strVal val="visible"/>
                                      </p:to>
                                    </p:set>
                                    <p:animEffect transition="in" filter="fade">
                                      <p:cBhvr>
                                        <p:cTn id="317" dur="500"/>
                                        <p:tgtEl>
                                          <p:spTgt spid="97"/>
                                        </p:tgtEl>
                                      </p:cBhvr>
                                    </p:animEffect>
                                    <p:anim calcmode="lin" valueType="num">
                                      <p:cBhvr>
                                        <p:cTn id="318" dur="500" fill="hold"/>
                                        <p:tgtEl>
                                          <p:spTgt spid="97"/>
                                        </p:tgtEl>
                                        <p:attrNameLst>
                                          <p:attrName>ppt_x</p:attrName>
                                        </p:attrNameLst>
                                      </p:cBhvr>
                                      <p:tavLst>
                                        <p:tav tm="0">
                                          <p:val>
                                            <p:strVal val="#ppt_x"/>
                                          </p:val>
                                        </p:tav>
                                        <p:tav tm="100000">
                                          <p:val>
                                            <p:strVal val="#ppt_x"/>
                                          </p:val>
                                        </p:tav>
                                      </p:tavLst>
                                    </p:anim>
                                    <p:anim calcmode="lin" valueType="num">
                                      <p:cBhvr>
                                        <p:cTn id="319" dur="500" fill="hold"/>
                                        <p:tgtEl>
                                          <p:spTgt spid="97"/>
                                        </p:tgtEl>
                                        <p:attrNameLst>
                                          <p:attrName>ppt_y</p:attrName>
                                        </p:attrNameLst>
                                      </p:cBhvr>
                                      <p:tavLst>
                                        <p:tav tm="0">
                                          <p:val>
                                            <p:strVal val="#ppt_y+.1"/>
                                          </p:val>
                                        </p:tav>
                                        <p:tav tm="100000">
                                          <p:val>
                                            <p:strVal val="#ppt_y"/>
                                          </p:val>
                                        </p:tav>
                                      </p:tavLst>
                                    </p:anim>
                                  </p:childTnLst>
                                </p:cTn>
                              </p:par>
                              <p:par>
                                <p:cTn id="320" presetID="42" presetClass="entr" presetSubtype="0" fill="hold" nodeType="withEffect">
                                  <p:stCondLst>
                                    <p:cond delay="0"/>
                                  </p:stCondLst>
                                  <p:childTnLst>
                                    <p:set>
                                      <p:cBhvr>
                                        <p:cTn id="321" dur="1" fill="hold">
                                          <p:stCondLst>
                                            <p:cond delay="0"/>
                                          </p:stCondLst>
                                        </p:cTn>
                                        <p:tgtEl>
                                          <p:spTgt spid="98"/>
                                        </p:tgtEl>
                                        <p:attrNameLst>
                                          <p:attrName>style.visibility</p:attrName>
                                        </p:attrNameLst>
                                      </p:cBhvr>
                                      <p:to>
                                        <p:strVal val="visible"/>
                                      </p:to>
                                    </p:set>
                                    <p:animEffect transition="in" filter="fade">
                                      <p:cBhvr>
                                        <p:cTn id="322" dur="500"/>
                                        <p:tgtEl>
                                          <p:spTgt spid="98"/>
                                        </p:tgtEl>
                                      </p:cBhvr>
                                    </p:animEffect>
                                    <p:anim calcmode="lin" valueType="num">
                                      <p:cBhvr>
                                        <p:cTn id="323" dur="500" fill="hold"/>
                                        <p:tgtEl>
                                          <p:spTgt spid="98"/>
                                        </p:tgtEl>
                                        <p:attrNameLst>
                                          <p:attrName>ppt_x</p:attrName>
                                        </p:attrNameLst>
                                      </p:cBhvr>
                                      <p:tavLst>
                                        <p:tav tm="0">
                                          <p:val>
                                            <p:strVal val="#ppt_x"/>
                                          </p:val>
                                        </p:tav>
                                        <p:tav tm="100000">
                                          <p:val>
                                            <p:strVal val="#ppt_x"/>
                                          </p:val>
                                        </p:tav>
                                      </p:tavLst>
                                    </p:anim>
                                    <p:anim calcmode="lin" valueType="num">
                                      <p:cBhvr>
                                        <p:cTn id="324" dur="500" fill="hold"/>
                                        <p:tgtEl>
                                          <p:spTgt spid="98"/>
                                        </p:tgtEl>
                                        <p:attrNameLst>
                                          <p:attrName>ppt_y</p:attrName>
                                        </p:attrNameLst>
                                      </p:cBhvr>
                                      <p:tavLst>
                                        <p:tav tm="0">
                                          <p:val>
                                            <p:strVal val="#ppt_y+.1"/>
                                          </p:val>
                                        </p:tav>
                                        <p:tav tm="100000">
                                          <p:val>
                                            <p:strVal val="#ppt_y"/>
                                          </p:val>
                                        </p:tav>
                                      </p:tavLst>
                                    </p:anim>
                                  </p:childTnLst>
                                </p:cTn>
                              </p:par>
                              <p:par>
                                <p:cTn id="325" presetID="42" presetClass="entr" presetSubtype="0" fill="hold" nodeType="withEffect">
                                  <p:stCondLst>
                                    <p:cond delay="0"/>
                                  </p:stCondLst>
                                  <p:childTnLst>
                                    <p:set>
                                      <p:cBhvr>
                                        <p:cTn id="326" dur="1" fill="hold">
                                          <p:stCondLst>
                                            <p:cond delay="0"/>
                                          </p:stCondLst>
                                        </p:cTn>
                                        <p:tgtEl>
                                          <p:spTgt spid="99"/>
                                        </p:tgtEl>
                                        <p:attrNameLst>
                                          <p:attrName>style.visibility</p:attrName>
                                        </p:attrNameLst>
                                      </p:cBhvr>
                                      <p:to>
                                        <p:strVal val="visible"/>
                                      </p:to>
                                    </p:set>
                                    <p:animEffect transition="in" filter="fade">
                                      <p:cBhvr>
                                        <p:cTn id="327" dur="500"/>
                                        <p:tgtEl>
                                          <p:spTgt spid="99"/>
                                        </p:tgtEl>
                                      </p:cBhvr>
                                    </p:animEffect>
                                    <p:anim calcmode="lin" valueType="num">
                                      <p:cBhvr>
                                        <p:cTn id="328" dur="500" fill="hold"/>
                                        <p:tgtEl>
                                          <p:spTgt spid="99"/>
                                        </p:tgtEl>
                                        <p:attrNameLst>
                                          <p:attrName>ppt_x</p:attrName>
                                        </p:attrNameLst>
                                      </p:cBhvr>
                                      <p:tavLst>
                                        <p:tav tm="0">
                                          <p:val>
                                            <p:strVal val="#ppt_x"/>
                                          </p:val>
                                        </p:tav>
                                        <p:tav tm="100000">
                                          <p:val>
                                            <p:strVal val="#ppt_x"/>
                                          </p:val>
                                        </p:tav>
                                      </p:tavLst>
                                    </p:anim>
                                    <p:anim calcmode="lin" valueType="num">
                                      <p:cBhvr>
                                        <p:cTn id="329" dur="500" fill="hold"/>
                                        <p:tgtEl>
                                          <p:spTgt spid="99"/>
                                        </p:tgtEl>
                                        <p:attrNameLst>
                                          <p:attrName>ppt_y</p:attrName>
                                        </p:attrNameLst>
                                      </p:cBhvr>
                                      <p:tavLst>
                                        <p:tav tm="0">
                                          <p:val>
                                            <p:strVal val="#ppt_y+.1"/>
                                          </p:val>
                                        </p:tav>
                                        <p:tav tm="100000">
                                          <p:val>
                                            <p:strVal val="#ppt_y"/>
                                          </p:val>
                                        </p:tav>
                                      </p:tavLst>
                                    </p:anim>
                                  </p:childTnLst>
                                </p:cTn>
                              </p:par>
                              <p:par>
                                <p:cTn id="330" presetID="42" presetClass="entr" presetSubtype="0" fill="hold" nodeType="withEffect">
                                  <p:stCondLst>
                                    <p:cond delay="0"/>
                                  </p:stCondLst>
                                  <p:childTnLst>
                                    <p:set>
                                      <p:cBhvr>
                                        <p:cTn id="331" dur="1" fill="hold">
                                          <p:stCondLst>
                                            <p:cond delay="0"/>
                                          </p:stCondLst>
                                        </p:cTn>
                                        <p:tgtEl>
                                          <p:spTgt spid="100"/>
                                        </p:tgtEl>
                                        <p:attrNameLst>
                                          <p:attrName>style.visibility</p:attrName>
                                        </p:attrNameLst>
                                      </p:cBhvr>
                                      <p:to>
                                        <p:strVal val="visible"/>
                                      </p:to>
                                    </p:set>
                                    <p:animEffect transition="in" filter="fade">
                                      <p:cBhvr>
                                        <p:cTn id="332" dur="500"/>
                                        <p:tgtEl>
                                          <p:spTgt spid="100"/>
                                        </p:tgtEl>
                                      </p:cBhvr>
                                    </p:animEffect>
                                    <p:anim calcmode="lin" valueType="num">
                                      <p:cBhvr>
                                        <p:cTn id="333" dur="500" fill="hold"/>
                                        <p:tgtEl>
                                          <p:spTgt spid="100"/>
                                        </p:tgtEl>
                                        <p:attrNameLst>
                                          <p:attrName>ppt_x</p:attrName>
                                        </p:attrNameLst>
                                      </p:cBhvr>
                                      <p:tavLst>
                                        <p:tav tm="0">
                                          <p:val>
                                            <p:strVal val="#ppt_x"/>
                                          </p:val>
                                        </p:tav>
                                        <p:tav tm="100000">
                                          <p:val>
                                            <p:strVal val="#ppt_x"/>
                                          </p:val>
                                        </p:tav>
                                      </p:tavLst>
                                    </p:anim>
                                    <p:anim calcmode="lin" valueType="num">
                                      <p:cBhvr>
                                        <p:cTn id="334" dur="500" fill="hold"/>
                                        <p:tgtEl>
                                          <p:spTgt spid="100"/>
                                        </p:tgtEl>
                                        <p:attrNameLst>
                                          <p:attrName>ppt_y</p:attrName>
                                        </p:attrNameLst>
                                      </p:cBhvr>
                                      <p:tavLst>
                                        <p:tav tm="0">
                                          <p:val>
                                            <p:strVal val="#ppt_y+.1"/>
                                          </p:val>
                                        </p:tav>
                                        <p:tav tm="100000">
                                          <p:val>
                                            <p:strVal val="#ppt_y"/>
                                          </p:val>
                                        </p:tav>
                                      </p:tavLst>
                                    </p:anim>
                                  </p:childTnLst>
                                </p:cTn>
                              </p:par>
                              <p:par>
                                <p:cTn id="335" presetID="42" presetClass="entr" presetSubtype="0" fill="hold" nodeType="withEffect">
                                  <p:stCondLst>
                                    <p:cond delay="0"/>
                                  </p:stCondLst>
                                  <p:childTnLst>
                                    <p:set>
                                      <p:cBhvr>
                                        <p:cTn id="336" dur="1" fill="hold">
                                          <p:stCondLst>
                                            <p:cond delay="0"/>
                                          </p:stCondLst>
                                        </p:cTn>
                                        <p:tgtEl>
                                          <p:spTgt spid="103"/>
                                        </p:tgtEl>
                                        <p:attrNameLst>
                                          <p:attrName>style.visibility</p:attrName>
                                        </p:attrNameLst>
                                      </p:cBhvr>
                                      <p:to>
                                        <p:strVal val="visible"/>
                                      </p:to>
                                    </p:set>
                                    <p:animEffect transition="in" filter="fade">
                                      <p:cBhvr>
                                        <p:cTn id="337" dur="500"/>
                                        <p:tgtEl>
                                          <p:spTgt spid="103"/>
                                        </p:tgtEl>
                                      </p:cBhvr>
                                    </p:animEffect>
                                    <p:anim calcmode="lin" valueType="num">
                                      <p:cBhvr>
                                        <p:cTn id="338" dur="500" fill="hold"/>
                                        <p:tgtEl>
                                          <p:spTgt spid="103"/>
                                        </p:tgtEl>
                                        <p:attrNameLst>
                                          <p:attrName>ppt_x</p:attrName>
                                        </p:attrNameLst>
                                      </p:cBhvr>
                                      <p:tavLst>
                                        <p:tav tm="0">
                                          <p:val>
                                            <p:strVal val="#ppt_x"/>
                                          </p:val>
                                        </p:tav>
                                        <p:tav tm="100000">
                                          <p:val>
                                            <p:strVal val="#ppt_x"/>
                                          </p:val>
                                        </p:tav>
                                      </p:tavLst>
                                    </p:anim>
                                    <p:anim calcmode="lin" valueType="num">
                                      <p:cBhvr>
                                        <p:cTn id="339" dur="500" fill="hold"/>
                                        <p:tgtEl>
                                          <p:spTgt spid="103"/>
                                        </p:tgtEl>
                                        <p:attrNameLst>
                                          <p:attrName>ppt_y</p:attrName>
                                        </p:attrNameLst>
                                      </p:cBhvr>
                                      <p:tavLst>
                                        <p:tav tm="0">
                                          <p:val>
                                            <p:strVal val="#ppt_y+.1"/>
                                          </p:val>
                                        </p:tav>
                                        <p:tav tm="100000">
                                          <p:val>
                                            <p:strVal val="#ppt_y"/>
                                          </p:val>
                                        </p:tav>
                                      </p:tavLst>
                                    </p:anim>
                                  </p:childTnLst>
                                </p:cTn>
                              </p:par>
                              <p:par>
                                <p:cTn id="340" presetID="42" presetClass="entr" presetSubtype="0" fill="hold" nodeType="withEffect">
                                  <p:stCondLst>
                                    <p:cond delay="0"/>
                                  </p:stCondLst>
                                  <p:childTnLst>
                                    <p:set>
                                      <p:cBhvr>
                                        <p:cTn id="341" dur="1" fill="hold">
                                          <p:stCondLst>
                                            <p:cond delay="0"/>
                                          </p:stCondLst>
                                        </p:cTn>
                                        <p:tgtEl>
                                          <p:spTgt spid="105"/>
                                        </p:tgtEl>
                                        <p:attrNameLst>
                                          <p:attrName>style.visibility</p:attrName>
                                        </p:attrNameLst>
                                      </p:cBhvr>
                                      <p:to>
                                        <p:strVal val="visible"/>
                                      </p:to>
                                    </p:set>
                                    <p:animEffect transition="in" filter="fade">
                                      <p:cBhvr>
                                        <p:cTn id="342" dur="500"/>
                                        <p:tgtEl>
                                          <p:spTgt spid="105"/>
                                        </p:tgtEl>
                                      </p:cBhvr>
                                    </p:animEffect>
                                    <p:anim calcmode="lin" valueType="num">
                                      <p:cBhvr>
                                        <p:cTn id="343" dur="500" fill="hold"/>
                                        <p:tgtEl>
                                          <p:spTgt spid="105"/>
                                        </p:tgtEl>
                                        <p:attrNameLst>
                                          <p:attrName>ppt_x</p:attrName>
                                        </p:attrNameLst>
                                      </p:cBhvr>
                                      <p:tavLst>
                                        <p:tav tm="0">
                                          <p:val>
                                            <p:strVal val="#ppt_x"/>
                                          </p:val>
                                        </p:tav>
                                        <p:tav tm="100000">
                                          <p:val>
                                            <p:strVal val="#ppt_x"/>
                                          </p:val>
                                        </p:tav>
                                      </p:tavLst>
                                    </p:anim>
                                    <p:anim calcmode="lin" valueType="num">
                                      <p:cBhvr>
                                        <p:cTn id="344" dur="500" fill="hold"/>
                                        <p:tgtEl>
                                          <p:spTgt spid="105"/>
                                        </p:tgtEl>
                                        <p:attrNameLst>
                                          <p:attrName>ppt_y</p:attrName>
                                        </p:attrNameLst>
                                      </p:cBhvr>
                                      <p:tavLst>
                                        <p:tav tm="0">
                                          <p:val>
                                            <p:strVal val="#ppt_y+.1"/>
                                          </p:val>
                                        </p:tav>
                                        <p:tav tm="100000">
                                          <p:val>
                                            <p:strVal val="#ppt_y"/>
                                          </p:val>
                                        </p:tav>
                                      </p:tavLst>
                                    </p:anim>
                                  </p:childTnLst>
                                </p:cTn>
                              </p:par>
                              <p:par>
                                <p:cTn id="345" presetID="42" presetClass="entr" presetSubtype="0" fill="hold" nodeType="withEffect">
                                  <p:stCondLst>
                                    <p:cond delay="0"/>
                                  </p:stCondLst>
                                  <p:childTnLst>
                                    <p:set>
                                      <p:cBhvr>
                                        <p:cTn id="346" dur="1" fill="hold">
                                          <p:stCondLst>
                                            <p:cond delay="0"/>
                                          </p:stCondLst>
                                        </p:cTn>
                                        <p:tgtEl>
                                          <p:spTgt spid="109"/>
                                        </p:tgtEl>
                                        <p:attrNameLst>
                                          <p:attrName>style.visibility</p:attrName>
                                        </p:attrNameLst>
                                      </p:cBhvr>
                                      <p:to>
                                        <p:strVal val="visible"/>
                                      </p:to>
                                    </p:set>
                                    <p:animEffect transition="in" filter="fade">
                                      <p:cBhvr>
                                        <p:cTn id="347" dur="500"/>
                                        <p:tgtEl>
                                          <p:spTgt spid="109"/>
                                        </p:tgtEl>
                                      </p:cBhvr>
                                    </p:animEffect>
                                    <p:anim calcmode="lin" valueType="num">
                                      <p:cBhvr>
                                        <p:cTn id="348" dur="500" fill="hold"/>
                                        <p:tgtEl>
                                          <p:spTgt spid="109"/>
                                        </p:tgtEl>
                                        <p:attrNameLst>
                                          <p:attrName>ppt_x</p:attrName>
                                        </p:attrNameLst>
                                      </p:cBhvr>
                                      <p:tavLst>
                                        <p:tav tm="0">
                                          <p:val>
                                            <p:strVal val="#ppt_x"/>
                                          </p:val>
                                        </p:tav>
                                        <p:tav tm="100000">
                                          <p:val>
                                            <p:strVal val="#ppt_x"/>
                                          </p:val>
                                        </p:tav>
                                      </p:tavLst>
                                    </p:anim>
                                    <p:anim calcmode="lin" valueType="num">
                                      <p:cBhvr>
                                        <p:cTn id="349" dur="500" fill="hold"/>
                                        <p:tgtEl>
                                          <p:spTgt spid="109"/>
                                        </p:tgtEl>
                                        <p:attrNameLst>
                                          <p:attrName>ppt_y</p:attrName>
                                        </p:attrNameLst>
                                      </p:cBhvr>
                                      <p:tavLst>
                                        <p:tav tm="0">
                                          <p:val>
                                            <p:strVal val="#ppt_y+.1"/>
                                          </p:val>
                                        </p:tav>
                                        <p:tav tm="100000">
                                          <p:val>
                                            <p:strVal val="#ppt_y"/>
                                          </p:val>
                                        </p:tav>
                                      </p:tavLst>
                                    </p:anim>
                                  </p:childTnLst>
                                </p:cTn>
                              </p:par>
                              <p:par>
                                <p:cTn id="350" presetID="42" presetClass="entr" presetSubtype="0" fill="hold" nodeType="withEffect">
                                  <p:stCondLst>
                                    <p:cond delay="0"/>
                                  </p:stCondLst>
                                  <p:childTnLst>
                                    <p:set>
                                      <p:cBhvr>
                                        <p:cTn id="351" dur="1" fill="hold">
                                          <p:stCondLst>
                                            <p:cond delay="0"/>
                                          </p:stCondLst>
                                        </p:cTn>
                                        <p:tgtEl>
                                          <p:spTgt spid="101"/>
                                        </p:tgtEl>
                                        <p:attrNameLst>
                                          <p:attrName>style.visibility</p:attrName>
                                        </p:attrNameLst>
                                      </p:cBhvr>
                                      <p:to>
                                        <p:strVal val="visible"/>
                                      </p:to>
                                    </p:set>
                                    <p:animEffect transition="in" filter="fade">
                                      <p:cBhvr>
                                        <p:cTn id="352" dur="500"/>
                                        <p:tgtEl>
                                          <p:spTgt spid="101"/>
                                        </p:tgtEl>
                                      </p:cBhvr>
                                    </p:animEffect>
                                    <p:anim calcmode="lin" valueType="num">
                                      <p:cBhvr>
                                        <p:cTn id="353" dur="500" fill="hold"/>
                                        <p:tgtEl>
                                          <p:spTgt spid="101"/>
                                        </p:tgtEl>
                                        <p:attrNameLst>
                                          <p:attrName>ppt_x</p:attrName>
                                        </p:attrNameLst>
                                      </p:cBhvr>
                                      <p:tavLst>
                                        <p:tav tm="0">
                                          <p:val>
                                            <p:strVal val="#ppt_x"/>
                                          </p:val>
                                        </p:tav>
                                        <p:tav tm="100000">
                                          <p:val>
                                            <p:strVal val="#ppt_x"/>
                                          </p:val>
                                        </p:tav>
                                      </p:tavLst>
                                    </p:anim>
                                    <p:anim calcmode="lin" valueType="num">
                                      <p:cBhvr>
                                        <p:cTn id="354" dur="500" fill="hold"/>
                                        <p:tgtEl>
                                          <p:spTgt spid="101"/>
                                        </p:tgtEl>
                                        <p:attrNameLst>
                                          <p:attrName>ppt_y</p:attrName>
                                        </p:attrNameLst>
                                      </p:cBhvr>
                                      <p:tavLst>
                                        <p:tav tm="0">
                                          <p:val>
                                            <p:strVal val="#ppt_y+.1"/>
                                          </p:val>
                                        </p:tav>
                                        <p:tav tm="100000">
                                          <p:val>
                                            <p:strVal val="#ppt_y"/>
                                          </p:val>
                                        </p:tav>
                                      </p:tavLst>
                                    </p:anim>
                                  </p:childTnLst>
                                </p:cTn>
                              </p:par>
                              <p:par>
                                <p:cTn id="355" presetID="42" presetClass="entr" presetSubtype="0" fill="hold" nodeType="withEffect">
                                  <p:stCondLst>
                                    <p:cond delay="0"/>
                                  </p:stCondLst>
                                  <p:childTnLst>
                                    <p:set>
                                      <p:cBhvr>
                                        <p:cTn id="356" dur="1" fill="hold">
                                          <p:stCondLst>
                                            <p:cond delay="0"/>
                                          </p:stCondLst>
                                        </p:cTn>
                                        <p:tgtEl>
                                          <p:spTgt spid="91"/>
                                        </p:tgtEl>
                                        <p:attrNameLst>
                                          <p:attrName>style.visibility</p:attrName>
                                        </p:attrNameLst>
                                      </p:cBhvr>
                                      <p:to>
                                        <p:strVal val="visible"/>
                                      </p:to>
                                    </p:set>
                                    <p:animEffect transition="in" filter="fade">
                                      <p:cBhvr>
                                        <p:cTn id="357" dur="500"/>
                                        <p:tgtEl>
                                          <p:spTgt spid="91"/>
                                        </p:tgtEl>
                                      </p:cBhvr>
                                    </p:animEffect>
                                    <p:anim calcmode="lin" valueType="num">
                                      <p:cBhvr>
                                        <p:cTn id="358" dur="500" fill="hold"/>
                                        <p:tgtEl>
                                          <p:spTgt spid="91"/>
                                        </p:tgtEl>
                                        <p:attrNameLst>
                                          <p:attrName>ppt_x</p:attrName>
                                        </p:attrNameLst>
                                      </p:cBhvr>
                                      <p:tavLst>
                                        <p:tav tm="0">
                                          <p:val>
                                            <p:strVal val="#ppt_x"/>
                                          </p:val>
                                        </p:tav>
                                        <p:tav tm="100000">
                                          <p:val>
                                            <p:strVal val="#ppt_x"/>
                                          </p:val>
                                        </p:tav>
                                      </p:tavLst>
                                    </p:anim>
                                    <p:anim calcmode="lin" valueType="num">
                                      <p:cBhvr>
                                        <p:cTn id="359" dur="500" fill="hold"/>
                                        <p:tgtEl>
                                          <p:spTgt spid="91"/>
                                        </p:tgtEl>
                                        <p:attrNameLst>
                                          <p:attrName>ppt_y</p:attrName>
                                        </p:attrNameLst>
                                      </p:cBhvr>
                                      <p:tavLst>
                                        <p:tav tm="0">
                                          <p:val>
                                            <p:strVal val="#ppt_y+.1"/>
                                          </p:val>
                                        </p:tav>
                                        <p:tav tm="100000">
                                          <p:val>
                                            <p:strVal val="#ppt_y"/>
                                          </p:val>
                                        </p:tav>
                                      </p:tavLst>
                                    </p:anim>
                                  </p:childTnLst>
                                </p:cTn>
                              </p:par>
                              <p:par>
                                <p:cTn id="360" presetID="42" presetClass="entr" presetSubtype="0" fill="hold" grpId="0" nodeType="withEffect">
                                  <p:stCondLst>
                                    <p:cond delay="0"/>
                                  </p:stCondLst>
                                  <p:childTnLst>
                                    <p:set>
                                      <p:cBhvr>
                                        <p:cTn id="361" dur="1" fill="hold">
                                          <p:stCondLst>
                                            <p:cond delay="0"/>
                                          </p:stCondLst>
                                        </p:cTn>
                                        <p:tgtEl>
                                          <p:spTgt spid="26"/>
                                        </p:tgtEl>
                                        <p:attrNameLst>
                                          <p:attrName>style.visibility</p:attrName>
                                        </p:attrNameLst>
                                      </p:cBhvr>
                                      <p:to>
                                        <p:strVal val="visible"/>
                                      </p:to>
                                    </p:set>
                                    <p:animEffect transition="in" filter="fade">
                                      <p:cBhvr>
                                        <p:cTn id="362" dur="500"/>
                                        <p:tgtEl>
                                          <p:spTgt spid="26"/>
                                        </p:tgtEl>
                                      </p:cBhvr>
                                    </p:animEffect>
                                    <p:anim calcmode="lin" valueType="num">
                                      <p:cBhvr>
                                        <p:cTn id="363" dur="500" fill="hold"/>
                                        <p:tgtEl>
                                          <p:spTgt spid="26"/>
                                        </p:tgtEl>
                                        <p:attrNameLst>
                                          <p:attrName>ppt_x</p:attrName>
                                        </p:attrNameLst>
                                      </p:cBhvr>
                                      <p:tavLst>
                                        <p:tav tm="0">
                                          <p:val>
                                            <p:strVal val="#ppt_x"/>
                                          </p:val>
                                        </p:tav>
                                        <p:tav tm="100000">
                                          <p:val>
                                            <p:strVal val="#ppt_x"/>
                                          </p:val>
                                        </p:tav>
                                      </p:tavLst>
                                    </p:anim>
                                    <p:anim calcmode="lin" valueType="num">
                                      <p:cBhvr>
                                        <p:cTn id="364" dur="500" fill="hold"/>
                                        <p:tgtEl>
                                          <p:spTgt spid="26"/>
                                        </p:tgtEl>
                                        <p:attrNameLst>
                                          <p:attrName>ppt_y</p:attrName>
                                        </p:attrNameLst>
                                      </p:cBhvr>
                                      <p:tavLst>
                                        <p:tav tm="0">
                                          <p:val>
                                            <p:strVal val="#ppt_y+.1"/>
                                          </p:val>
                                        </p:tav>
                                        <p:tav tm="100000">
                                          <p:val>
                                            <p:strVal val="#ppt_y"/>
                                          </p:val>
                                        </p:tav>
                                      </p:tavLst>
                                    </p:anim>
                                  </p:childTnLst>
                                </p:cTn>
                              </p:par>
                            </p:childTnLst>
                          </p:cTn>
                        </p:par>
                        <p:par>
                          <p:cTn id="365" fill="hold">
                            <p:stCondLst>
                              <p:cond delay="500"/>
                            </p:stCondLst>
                            <p:childTnLst>
                              <p:par>
                                <p:cTn id="366" presetID="10" presetClass="entr" presetSubtype="0" fill="hold" nodeType="afterEffect">
                                  <p:stCondLst>
                                    <p:cond delay="0"/>
                                  </p:stCondLst>
                                  <p:childTnLst>
                                    <p:set>
                                      <p:cBhvr>
                                        <p:cTn id="367" dur="1" fill="hold">
                                          <p:stCondLst>
                                            <p:cond delay="0"/>
                                          </p:stCondLst>
                                        </p:cTn>
                                        <p:tgtEl>
                                          <p:spTgt spid="134"/>
                                        </p:tgtEl>
                                        <p:attrNameLst>
                                          <p:attrName>style.visibility</p:attrName>
                                        </p:attrNameLst>
                                      </p:cBhvr>
                                      <p:to>
                                        <p:strVal val="visible"/>
                                      </p:to>
                                    </p:set>
                                    <p:animEffect transition="in" filter="fade">
                                      <p:cBhvr>
                                        <p:cTn id="368" dur="500"/>
                                        <p:tgtEl>
                                          <p:spTgt spid="134"/>
                                        </p:tgtEl>
                                      </p:cBhvr>
                                    </p:animEffect>
                                  </p:childTnLst>
                                </p:cTn>
                              </p:par>
                              <p:par>
                                <p:cTn id="369" presetID="10" presetClass="entr" presetSubtype="0" fill="hold" nodeType="withEffect">
                                  <p:stCondLst>
                                    <p:cond delay="0"/>
                                  </p:stCondLst>
                                  <p:childTnLst>
                                    <p:set>
                                      <p:cBhvr>
                                        <p:cTn id="370" dur="1" fill="hold">
                                          <p:stCondLst>
                                            <p:cond delay="0"/>
                                          </p:stCondLst>
                                        </p:cTn>
                                        <p:tgtEl>
                                          <p:spTgt spid="135"/>
                                        </p:tgtEl>
                                        <p:attrNameLst>
                                          <p:attrName>style.visibility</p:attrName>
                                        </p:attrNameLst>
                                      </p:cBhvr>
                                      <p:to>
                                        <p:strVal val="visible"/>
                                      </p:to>
                                    </p:set>
                                    <p:animEffect transition="in" filter="fade">
                                      <p:cBhvr>
                                        <p:cTn id="371" dur="500"/>
                                        <p:tgtEl>
                                          <p:spTgt spid="135"/>
                                        </p:tgtEl>
                                      </p:cBhvr>
                                    </p:animEffect>
                                  </p:childTnLst>
                                </p:cTn>
                              </p:par>
                              <p:par>
                                <p:cTn id="372" presetID="10" presetClass="entr" presetSubtype="0" fill="hold" nodeType="withEffect">
                                  <p:stCondLst>
                                    <p:cond delay="0"/>
                                  </p:stCondLst>
                                  <p:childTnLst>
                                    <p:set>
                                      <p:cBhvr>
                                        <p:cTn id="373" dur="1" fill="hold">
                                          <p:stCondLst>
                                            <p:cond delay="0"/>
                                          </p:stCondLst>
                                        </p:cTn>
                                        <p:tgtEl>
                                          <p:spTgt spid="136"/>
                                        </p:tgtEl>
                                        <p:attrNameLst>
                                          <p:attrName>style.visibility</p:attrName>
                                        </p:attrNameLst>
                                      </p:cBhvr>
                                      <p:to>
                                        <p:strVal val="visible"/>
                                      </p:to>
                                    </p:set>
                                    <p:animEffect transition="in" filter="fade">
                                      <p:cBhvr>
                                        <p:cTn id="374" dur="500"/>
                                        <p:tgtEl>
                                          <p:spTgt spid="136"/>
                                        </p:tgtEl>
                                      </p:cBhvr>
                                    </p:animEffect>
                                  </p:childTnLst>
                                </p:cTn>
                              </p:par>
                              <p:par>
                                <p:cTn id="375" presetID="10" presetClass="entr" presetSubtype="0" fill="hold" nodeType="withEffect">
                                  <p:stCondLst>
                                    <p:cond delay="0"/>
                                  </p:stCondLst>
                                  <p:childTnLst>
                                    <p:set>
                                      <p:cBhvr>
                                        <p:cTn id="376" dur="1" fill="hold">
                                          <p:stCondLst>
                                            <p:cond delay="0"/>
                                          </p:stCondLst>
                                        </p:cTn>
                                        <p:tgtEl>
                                          <p:spTgt spid="137"/>
                                        </p:tgtEl>
                                        <p:attrNameLst>
                                          <p:attrName>style.visibility</p:attrName>
                                        </p:attrNameLst>
                                      </p:cBhvr>
                                      <p:to>
                                        <p:strVal val="visible"/>
                                      </p:to>
                                    </p:set>
                                    <p:animEffect transition="in" filter="fade">
                                      <p:cBhvr>
                                        <p:cTn id="377" dur="500"/>
                                        <p:tgtEl>
                                          <p:spTgt spid="137"/>
                                        </p:tgtEl>
                                      </p:cBhvr>
                                    </p:animEffect>
                                  </p:childTnLst>
                                </p:cTn>
                              </p:par>
                              <p:par>
                                <p:cTn id="378" presetID="10" presetClass="entr" presetSubtype="0" fill="hold" grpId="0" nodeType="withEffect">
                                  <p:stCondLst>
                                    <p:cond delay="0"/>
                                  </p:stCondLst>
                                  <p:childTnLst>
                                    <p:set>
                                      <p:cBhvr>
                                        <p:cTn id="379" dur="1" fill="hold">
                                          <p:stCondLst>
                                            <p:cond delay="0"/>
                                          </p:stCondLst>
                                        </p:cTn>
                                        <p:tgtEl>
                                          <p:spTgt spid="43"/>
                                        </p:tgtEl>
                                        <p:attrNameLst>
                                          <p:attrName>style.visibility</p:attrName>
                                        </p:attrNameLst>
                                      </p:cBhvr>
                                      <p:to>
                                        <p:strVal val="visible"/>
                                      </p:to>
                                    </p:set>
                                    <p:animEffect transition="in" filter="fade">
                                      <p:cBhvr>
                                        <p:cTn id="380" dur="500"/>
                                        <p:tgtEl>
                                          <p:spTgt spid="43"/>
                                        </p:tgtEl>
                                      </p:cBhvr>
                                    </p:animEffect>
                                  </p:childTnLst>
                                </p:cTn>
                              </p:par>
                              <p:par>
                                <p:cTn id="381" presetID="10" presetClass="entr" presetSubtype="0" fill="hold" grpId="0" nodeType="withEffect">
                                  <p:stCondLst>
                                    <p:cond delay="0"/>
                                  </p:stCondLst>
                                  <p:childTnLst>
                                    <p:set>
                                      <p:cBhvr>
                                        <p:cTn id="382" dur="1" fill="hold">
                                          <p:stCondLst>
                                            <p:cond delay="0"/>
                                          </p:stCondLst>
                                        </p:cTn>
                                        <p:tgtEl>
                                          <p:spTgt spid="122"/>
                                        </p:tgtEl>
                                        <p:attrNameLst>
                                          <p:attrName>style.visibility</p:attrName>
                                        </p:attrNameLst>
                                      </p:cBhvr>
                                      <p:to>
                                        <p:strVal val="visible"/>
                                      </p:to>
                                    </p:set>
                                    <p:animEffect transition="in" filter="fade">
                                      <p:cBhvr>
                                        <p:cTn id="383" dur="500"/>
                                        <p:tgtEl>
                                          <p:spTgt spid="122"/>
                                        </p:tgtEl>
                                      </p:cBhvr>
                                    </p:animEffect>
                                  </p:childTnLst>
                                </p:cTn>
                              </p:par>
                              <p:par>
                                <p:cTn id="384" presetID="10" presetClass="entr" presetSubtype="0" fill="hold" grpId="0" nodeType="withEffect">
                                  <p:stCondLst>
                                    <p:cond delay="0"/>
                                  </p:stCondLst>
                                  <p:childTnLst>
                                    <p:set>
                                      <p:cBhvr>
                                        <p:cTn id="385" dur="1" fill="hold">
                                          <p:stCondLst>
                                            <p:cond delay="0"/>
                                          </p:stCondLst>
                                        </p:cTn>
                                        <p:tgtEl>
                                          <p:spTgt spid="123"/>
                                        </p:tgtEl>
                                        <p:attrNameLst>
                                          <p:attrName>style.visibility</p:attrName>
                                        </p:attrNameLst>
                                      </p:cBhvr>
                                      <p:to>
                                        <p:strVal val="visible"/>
                                      </p:to>
                                    </p:set>
                                    <p:animEffect transition="in" filter="fade">
                                      <p:cBhvr>
                                        <p:cTn id="386" dur="500"/>
                                        <p:tgtEl>
                                          <p:spTgt spid="123"/>
                                        </p:tgtEl>
                                      </p:cBhvr>
                                    </p:animEffect>
                                  </p:childTnLst>
                                </p:cTn>
                              </p:par>
                              <p:par>
                                <p:cTn id="387" presetID="10" presetClass="entr" presetSubtype="0" fill="hold" grpId="0" nodeType="withEffect">
                                  <p:stCondLst>
                                    <p:cond delay="0"/>
                                  </p:stCondLst>
                                  <p:childTnLst>
                                    <p:set>
                                      <p:cBhvr>
                                        <p:cTn id="388" dur="1" fill="hold">
                                          <p:stCondLst>
                                            <p:cond delay="0"/>
                                          </p:stCondLst>
                                        </p:cTn>
                                        <p:tgtEl>
                                          <p:spTgt spid="124"/>
                                        </p:tgtEl>
                                        <p:attrNameLst>
                                          <p:attrName>style.visibility</p:attrName>
                                        </p:attrNameLst>
                                      </p:cBhvr>
                                      <p:to>
                                        <p:strVal val="visible"/>
                                      </p:to>
                                    </p:set>
                                    <p:animEffect transition="in" filter="fade">
                                      <p:cBhvr>
                                        <p:cTn id="389" dur="500"/>
                                        <p:tgtEl>
                                          <p:spTgt spid="124"/>
                                        </p:tgtEl>
                                      </p:cBhvr>
                                    </p:animEffect>
                                  </p:childTnLst>
                                </p:cTn>
                              </p:par>
                              <p:par>
                                <p:cTn id="390" presetID="10" presetClass="entr" presetSubtype="0" fill="hold" grpId="0" nodeType="withEffect">
                                  <p:stCondLst>
                                    <p:cond delay="0"/>
                                  </p:stCondLst>
                                  <p:childTnLst>
                                    <p:set>
                                      <p:cBhvr>
                                        <p:cTn id="391" dur="1" fill="hold">
                                          <p:stCondLst>
                                            <p:cond delay="0"/>
                                          </p:stCondLst>
                                        </p:cTn>
                                        <p:tgtEl>
                                          <p:spTgt spid="125"/>
                                        </p:tgtEl>
                                        <p:attrNameLst>
                                          <p:attrName>style.visibility</p:attrName>
                                        </p:attrNameLst>
                                      </p:cBhvr>
                                      <p:to>
                                        <p:strVal val="visible"/>
                                      </p:to>
                                    </p:set>
                                    <p:animEffect transition="in" filter="fade">
                                      <p:cBhvr>
                                        <p:cTn id="392" dur="500"/>
                                        <p:tgtEl>
                                          <p:spTgt spid="125"/>
                                        </p:tgtEl>
                                      </p:cBhvr>
                                    </p:animEffect>
                                  </p:childTnLst>
                                </p:cTn>
                              </p:par>
                              <p:par>
                                <p:cTn id="393" presetID="10" presetClass="entr" presetSubtype="0" fill="hold" grpId="0" nodeType="withEffect">
                                  <p:stCondLst>
                                    <p:cond delay="0"/>
                                  </p:stCondLst>
                                  <p:childTnLst>
                                    <p:set>
                                      <p:cBhvr>
                                        <p:cTn id="394" dur="1" fill="hold">
                                          <p:stCondLst>
                                            <p:cond delay="0"/>
                                          </p:stCondLst>
                                        </p:cTn>
                                        <p:tgtEl>
                                          <p:spTgt spid="126"/>
                                        </p:tgtEl>
                                        <p:attrNameLst>
                                          <p:attrName>style.visibility</p:attrName>
                                        </p:attrNameLst>
                                      </p:cBhvr>
                                      <p:to>
                                        <p:strVal val="visible"/>
                                      </p:to>
                                    </p:set>
                                    <p:animEffect transition="in" filter="fade">
                                      <p:cBhvr>
                                        <p:cTn id="395" dur="500"/>
                                        <p:tgtEl>
                                          <p:spTgt spid="126"/>
                                        </p:tgtEl>
                                      </p:cBhvr>
                                    </p:animEffect>
                                  </p:childTnLst>
                                </p:cTn>
                              </p:par>
                              <p:par>
                                <p:cTn id="396" presetID="10" presetClass="entr" presetSubtype="0" fill="hold" grpId="0" nodeType="withEffect">
                                  <p:stCondLst>
                                    <p:cond delay="0"/>
                                  </p:stCondLst>
                                  <p:childTnLst>
                                    <p:set>
                                      <p:cBhvr>
                                        <p:cTn id="397" dur="1" fill="hold">
                                          <p:stCondLst>
                                            <p:cond delay="0"/>
                                          </p:stCondLst>
                                        </p:cTn>
                                        <p:tgtEl>
                                          <p:spTgt spid="127"/>
                                        </p:tgtEl>
                                        <p:attrNameLst>
                                          <p:attrName>style.visibility</p:attrName>
                                        </p:attrNameLst>
                                      </p:cBhvr>
                                      <p:to>
                                        <p:strVal val="visible"/>
                                      </p:to>
                                    </p:set>
                                    <p:animEffect transition="in" filter="fade">
                                      <p:cBhvr>
                                        <p:cTn id="398" dur="500"/>
                                        <p:tgtEl>
                                          <p:spTgt spid="127"/>
                                        </p:tgtEl>
                                      </p:cBhvr>
                                    </p:animEffect>
                                  </p:childTnLst>
                                </p:cTn>
                              </p:par>
                              <p:par>
                                <p:cTn id="399" presetID="10" presetClass="entr" presetSubtype="0" fill="hold" grpId="0" nodeType="withEffect">
                                  <p:stCondLst>
                                    <p:cond delay="0"/>
                                  </p:stCondLst>
                                  <p:childTnLst>
                                    <p:set>
                                      <p:cBhvr>
                                        <p:cTn id="400" dur="1" fill="hold">
                                          <p:stCondLst>
                                            <p:cond delay="0"/>
                                          </p:stCondLst>
                                        </p:cTn>
                                        <p:tgtEl>
                                          <p:spTgt spid="129"/>
                                        </p:tgtEl>
                                        <p:attrNameLst>
                                          <p:attrName>style.visibility</p:attrName>
                                        </p:attrNameLst>
                                      </p:cBhvr>
                                      <p:to>
                                        <p:strVal val="visible"/>
                                      </p:to>
                                    </p:set>
                                    <p:animEffect transition="in" filter="fade">
                                      <p:cBhvr>
                                        <p:cTn id="401" dur="500"/>
                                        <p:tgtEl>
                                          <p:spTgt spid="129"/>
                                        </p:tgtEl>
                                      </p:cBhvr>
                                    </p:animEffect>
                                  </p:childTnLst>
                                </p:cTn>
                              </p:par>
                              <p:par>
                                <p:cTn id="402" presetID="10" presetClass="entr" presetSubtype="0" fill="hold" grpId="0" nodeType="withEffect">
                                  <p:stCondLst>
                                    <p:cond delay="0"/>
                                  </p:stCondLst>
                                  <p:childTnLst>
                                    <p:set>
                                      <p:cBhvr>
                                        <p:cTn id="403" dur="1" fill="hold">
                                          <p:stCondLst>
                                            <p:cond delay="0"/>
                                          </p:stCondLst>
                                        </p:cTn>
                                        <p:tgtEl>
                                          <p:spTgt spid="130"/>
                                        </p:tgtEl>
                                        <p:attrNameLst>
                                          <p:attrName>style.visibility</p:attrName>
                                        </p:attrNameLst>
                                      </p:cBhvr>
                                      <p:to>
                                        <p:strVal val="visible"/>
                                      </p:to>
                                    </p:set>
                                    <p:animEffect transition="in" filter="fade">
                                      <p:cBhvr>
                                        <p:cTn id="404" dur="500"/>
                                        <p:tgtEl>
                                          <p:spTgt spid="130"/>
                                        </p:tgtEl>
                                      </p:cBhvr>
                                    </p:animEffect>
                                  </p:childTnLst>
                                </p:cTn>
                              </p:par>
                              <p:par>
                                <p:cTn id="405" presetID="10" presetClass="entr" presetSubtype="0" fill="hold" grpId="0" nodeType="withEffect">
                                  <p:stCondLst>
                                    <p:cond delay="0"/>
                                  </p:stCondLst>
                                  <p:childTnLst>
                                    <p:set>
                                      <p:cBhvr>
                                        <p:cTn id="406" dur="1" fill="hold">
                                          <p:stCondLst>
                                            <p:cond delay="0"/>
                                          </p:stCondLst>
                                        </p:cTn>
                                        <p:tgtEl>
                                          <p:spTgt spid="131"/>
                                        </p:tgtEl>
                                        <p:attrNameLst>
                                          <p:attrName>style.visibility</p:attrName>
                                        </p:attrNameLst>
                                      </p:cBhvr>
                                      <p:to>
                                        <p:strVal val="visible"/>
                                      </p:to>
                                    </p:set>
                                    <p:animEffect transition="in" filter="fade">
                                      <p:cBhvr>
                                        <p:cTn id="407" dur="500"/>
                                        <p:tgtEl>
                                          <p:spTgt spid="131"/>
                                        </p:tgtEl>
                                      </p:cBhvr>
                                    </p:animEffect>
                                  </p:childTnLst>
                                </p:cTn>
                              </p:par>
                              <p:par>
                                <p:cTn id="408" presetID="10" presetClass="entr" presetSubtype="0" fill="hold" grpId="0" nodeType="withEffect">
                                  <p:stCondLst>
                                    <p:cond delay="0"/>
                                  </p:stCondLst>
                                  <p:childTnLst>
                                    <p:set>
                                      <p:cBhvr>
                                        <p:cTn id="409" dur="1" fill="hold">
                                          <p:stCondLst>
                                            <p:cond delay="0"/>
                                          </p:stCondLst>
                                        </p:cTn>
                                        <p:tgtEl>
                                          <p:spTgt spid="138"/>
                                        </p:tgtEl>
                                        <p:attrNameLst>
                                          <p:attrName>style.visibility</p:attrName>
                                        </p:attrNameLst>
                                      </p:cBhvr>
                                      <p:to>
                                        <p:strVal val="visible"/>
                                      </p:to>
                                    </p:set>
                                    <p:animEffect transition="in" filter="fade">
                                      <p:cBhvr>
                                        <p:cTn id="410" dur="500"/>
                                        <p:tgtEl>
                                          <p:spTgt spid="138"/>
                                        </p:tgtEl>
                                      </p:cBhvr>
                                    </p:animEffect>
                                  </p:childTnLst>
                                </p:cTn>
                              </p:par>
                              <p:par>
                                <p:cTn id="411" presetID="10" presetClass="entr" presetSubtype="0" fill="hold" grpId="0" nodeType="withEffect">
                                  <p:stCondLst>
                                    <p:cond delay="0"/>
                                  </p:stCondLst>
                                  <p:childTnLst>
                                    <p:set>
                                      <p:cBhvr>
                                        <p:cTn id="412" dur="1" fill="hold">
                                          <p:stCondLst>
                                            <p:cond delay="0"/>
                                          </p:stCondLst>
                                        </p:cTn>
                                        <p:tgtEl>
                                          <p:spTgt spid="139"/>
                                        </p:tgtEl>
                                        <p:attrNameLst>
                                          <p:attrName>style.visibility</p:attrName>
                                        </p:attrNameLst>
                                      </p:cBhvr>
                                      <p:to>
                                        <p:strVal val="visible"/>
                                      </p:to>
                                    </p:set>
                                    <p:animEffect transition="in" filter="fade">
                                      <p:cBhvr>
                                        <p:cTn id="413" dur="500"/>
                                        <p:tgtEl>
                                          <p:spTgt spid="139"/>
                                        </p:tgtEl>
                                      </p:cBhvr>
                                    </p:animEffect>
                                  </p:childTnLst>
                                </p:cTn>
                              </p:par>
                              <p:par>
                                <p:cTn id="414" presetID="10" presetClass="entr" presetSubtype="0" fill="hold" grpId="0" nodeType="withEffect">
                                  <p:stCondLst>
                                    <p:cond delay="0"/>
                                  </p:stCondLst>
                                  <p:childTnLst>
                                    <p:set>
                                      <p:cBhvr>
                                        <p:cTn id="415" dur="1" fill="hold">
                                          <p:stCondLst>
                                            <p:cond delay="0"/>
                                          </p:stCondLst>
                                        </p:cTn>
                                        <p:tgtEl>
                                          <p:spTgt spid="140"/>
                                        </p:tgtEl>
                                        <p:attrNameLst>
                                          <p:attrName>style.visibility</p:attrName>
                                        </p:attrNameLst>
                                      </p:cBhvr>
                                      <p:to>
                                        <p:strVal val="visible"/>
                                      </p:to>
                                    </p:set>
                                    <p:animEffect transition="in" filter="fade">
                                      <p:cBhvr>
                                        <p:cTn id="416" dur="500"/>
                                        <p:tgtEl>
                                          <p:spTgt spid="140"/>
                                        </p:tgtEl>
                                      </p:cBhvr>
                                    </p:animEffect>
                                  </p:childTnLst>
                                </p:cTn>
                              </p:par>
                              <p:par>
                                <p:cTn id="417" presetID="10" presetClass="entr" presetSubtype="0" fill="hold" nodeType="withEffect">
                                  <p:stCondLst>
                                    <p:cond delay="0"/>
                                  </p:stCondLst>
                                  <p:childTnLst>
                                    <p:set>
                                      <p:cBhvr>
                                        <p:cTn id="418" dur="1" fill="hold">
                                          <p:stCondLst>
                                            <p:cond delay="0"/>
                                          </p:stCondLst>
                                        </p:cTn>
                                        <p:tgtEl>
                                          <p:spTgt spid="118"/>
                                        </p:tgtEl>
                                        <p:attrNameLst>
                                          <p:attrName>style.visibility</p:attrName>
                                        </p:attrNameLst>
                                      </p:cBhvr>
                                      <p:to>
                                        <p:strVal val="visible"/>
                                      </p:to>
                                    </p:set>
                                    <p:animEffect transition="in" filter="fade">
                                      <p:cBhvr>
                                        <p:cTn id="419" dur="500"/>
                                        <p:tgtEl>
                                          <p:spTgt spid="118"/>
                                        </p:tgtEl>
                                      </p:cBhvr>
                                    </p:animEffect>
                                  </p:childTnLst>
                                </p:cTn>
                              </p:par>
                              <p:par>
                                <p:cTn id="420" presetID="10" presetClass="entr" presetSubtype="0" fill="hold" grpId="0" nodeType="withEffect">
                                  <p:stCondLst>
                                    <p:cond delay="0"/>
                                  </p:stCondLst>
                                  <p:childTnLst>
                                    <p:set>
                                      <p:cBhvr>
                                        <p:cTn id="421" dur="1" fill="hold">
                                          <p:stCondLst>
                                            <p:cond delay="0"/>
                                          </p:stCondLst>
                                        </p:cTn>
                                        <p:tgtEl>
                                          <p:spTgt spid="141"/>
                                        </p:tgtEl>
                                        <p:attrNameLst>
                                          <p:attrName>style.visibility</p:attrName>
                                        </p:attrNameLst>
                                      </p:cBhvr>
                                      <p:to>
                                        <p:strVal val="visible"/>
                                      </p:to>
                                    </p:set>
                                    <p:animEffect transition="in" filter="fade">
                                      <p:cBhvr>
                                        <p:cTn id="422" dur="500"/>
                                        <p:tgtEl>
                                          <p:spTgt spid="141"/>
                                        </p:tgtEl>
                                      </p:cBhvr>
                                    </p:animEffect>
                                  </p:childTnLst>
                                </p:cTn>
                              </p:par>
                              <p:par>
                                <p:cTn id="423" presetID="10" presetClass="entr" presetSubtype="0" fill="hold" grpId="0" nodeType="withEffect">
                                  <p:stCondLst>
                                    <p:cond delay="0"/>
                                  </p:stCondLst>
                                  <p:childTnLst>
                                    <p:set>
                                      <p:cBhvr>
                                        <p:cTn id="424" dur="1" fill="hold">
                                          <p:stCondLst>
                                            <p:cond delay="0"/>
                                          </p:stCondLst>
                                        </p:cTn>
                                        <p:tgtEl>
                                          <p:spTgt spid="143"/>
                                        </p:tgtEl>
                                        <p:attrNameLst>
                                          <p:attrName>style.visibility</p:attrName>
                                        </p:attrNameLst>
                                      </p:cBhvr>
                                      <p:to>
                                        <p:strVal val="visible"/>
                                      </p:to>
                                    </p:set>
                                    <p:animEffect transition="in" filter="fade">
                                      <p:cBhvr>
                                        <p:cTn id="425" dur="500"/>
                                        <p:tgtEl>
                                          <p:spTgt spid="143"/>
                                        </p:tgtEl>
                                      </p:cBhvr>
                                    </p:animEffect>
                                  </p:childTnLst>
                                </p:cTn>
                              </p:par>
                              <p:par>
                                <p:cTn id="426" presetID="10" presetClass="entr" presetSubtype="0" fill="hold" grpId="0" nodeType="withEffect">
                                  <p:stCondLst>
                                    <p:cond delay="0"/>
                                  </p:stCondLst>
                                  <p:childTnLst>
                                    <p:set>
                                      <p:cBhvr>
                                        <p:cTn id="427" dur="1" fill="hold">
                                          <p:stCondLst>
                                            <p:cond delay="0"/>
                                          </p:stCondLst>
                                        </p:cTn>
                                        <p:tgtEl>
                                          <p:spTgt spid="144"/>
                                        </p:tgtEl>
                                        <p:attrNameLst>
                                          <p:attrName>style.visibility</p:attrName>
                                        </p:attrNameLst>
                                      </p:cBhvr>
                                      <p:to>
                                        <p:strVal val="visible"/>
                                      </p:to>
                                    </p:set>
                                    <p:animEffect transition="in" filter="fade">
                                      <p:cBhvr>
                                        <p:cTn id="428" dur="500"/>
                                        <p:tgtEl>
                                          <p:spTgt spid="144"/>
                                        </p:tgtEl>
                                      </p:cBhvr>
                                    </p:animEffect>
                                  </p:childTnLst>
                                </p:cTn>
                              </p:par>
                              <p:par>
                                <p:cTn id="429" presetID="10" presetClass="entr" presetSubtype="0" fill="hold" grpId="0" nodeType="withEffect">
                                  <p:stCondLst>
                                    <p:cond delay="0"/>
                                  </p:stCondLst>
                                  <p:childTnLst>
                                    <p:set>
                                      <p:cBhvr>
                                        <p:cTn id="430" dur="1" fill="hold">
                                          <p:stCondLst>
                                            <p:cond delay="0"/>
                                          </p:stCondLst>
                                        </p:cTn>
                                        <p:tgtEl>
                                          <p:spTgt spid="145"/>
                                        </p:tgtEl>
                                        <p:attrNameLst>
                                          <p:attrName>style.visibility</p:attrName>
                                        </p:attrNameLst>
                                      </p:cBhvr>
                                      <p:to>
                                        <p:strVal val="visible"/>
                                      </p:to>
                                    </p:set>
                                    <p:animEffect transition="in" filter="fade">
                                      <p:cBhvr>
                                        <p:cTn id="431" dur="500"/>
                                        <p:tgtEl>
                                          <p:spTgt spid="145"/>
                                        </p:tgtEl>
                                      </p:cBhvr>
                                    </p:animEffect>
                                  </p:childTnLst>
                                </p:cTn>
                              </p:par>
                              <p:par>
                                <p:cTn id="432" presetID="10" presetClass="entr" presetSubtype="0" fill="hold" grpId="0" nodeType="withEffect">
                                  <p:stCondLst>
                                    <p:cond delay="0"/>
                                  </p:stCondLst>
                                  <p:childTnLst>
                                    <p:set>
                                      <p:cBhvr>
                                        <p:cTn id="433" dur="1" fill="hold">
                                          <p:stCondLst>
                                            <p:cond delay="0"/>
                                          </p:stCondLst>
                                        </p:cTn>
                                        <p:tgtEl>
                                          <p:spTgt spid="146"/>
                                        </p:tgtEl>
                                        <p:attrNameLst>
                                          <p:attrName>style.visibility</p:attrName>
                                        </p:attrNameLst>
                                      </p:cBhvr>
                                      <p:to>
                                        <p:strVal val="visible"/>
                                      </p:to>
                                    </p:set>
                                    <p:animEffect transition="in" filter="fade">
                                      <p:cBhvr>
                                        <p:cTn id="434" dur="500"/>
                                        <p:tgtEl>
                                          <p:spTgt spid="146"/>
                                        </p:tgtEl>
                                      </p:cBhvr>
                                    </p:animEffect>
                                  </p:childTnLst>
                                </p:cTn>
                              </p:par>
                              <p:par>
                                <p:cTn id="435" presetID="10" presetClass="entr" presetSubtype="0" fill="hold" grpId="0" nodeType="withEffect">
                                  <p:stCondLst>
                                    <p:cond delay="0"/>
                                  </p:stCondLst>
                                  <p:childTnLst>
                                    <p:set>
                                      <p:cBhvr>
                                        <p:cTn id="436" dur="1" fill="hold">
                                          <p:stCondLst>
                                            <p:cond delay="0"/>
                                          </p:stCondLst>
                                        </p:cTn>
                                        <p:tgtEl>
                                          <p:spTgt spid="150"/>
                                        </p:tgtEl>
                                        <p:attrNameLst>
                                          <p:attrName>style.visibility</p:attrName>
                                        </p:attrNameLst>
                                      </p:cBhvr>
                                      <p:to>
                                        <p:strVal val="visible"/>
                                      </p:to>
                                    </p:set>
                                    <p:animEffect transition="in" filter="fade">
                                      <p:cBhvr>
                                        <p:cTn id="437" dur="500"/>
                                        <p:tgtEl>
                                          <p:spTgt spid="150"/>
                                        </p:tgtEl>
                                      </p:cBhvr>
                                    </p:animEffect>
                                  </p:childTnLst>
                                </p:cTn>
                              </p:par>
                              <p:par>
                                <p:cTn id="438" presetID="10" presetClass="entr" presetSubtype="0" fill="hold" grpId="0" nodeType="withEffect">
                                  <p:stCondLst>
                                    <p:cond delay="0"/>
                                  </p:stCondLst>
                                  <p:childTnLst>
                                    <p:set>
                                      <p:cBhvr>
                                        <p:cTn id="439" dur="1" fill="hold">
                                          <p:stCondLst>
                                            <p:cond delay="0"/>
                                          </p:stCondLst>
                                        </p:cTn>
                                        <p:tgtEl>
                                          <p:spTgt spid="151"/>
                                        </p:tgtEl>
                                        <p:attrNameLst>
                                          <p:attrName>style.visibility</p:attrName>
                                        </p:attrNameLst>
                                      </p:cBhvr>
                                      <p:to>
                                        <p:strVal val="visible"/>
                                      </p:to>
                                    </p:set>
                                    <p:animEffect transition="in" filter="fade">
                                      <p:cBhvr>
                                        <p:cTn id="440" dur="500"/>
                                        <p:tgtEl>
                                          <p:spTgt spid="151"/>
                                        </p:tgtEl>
                                      </p:cBhvr>
                                    </p:animEffect>
                                  </p:childTnLst>
                                </p:cTn>
                              </p:par>
                              <p:par>
                                <p:cTn id="441" presetID="10" presetClass="entr" presetSubtype="0" fill="hold" grpId="0" nodeType="withEffect">
                                  <p:stCondLst>
                                    <p:cond delay="0"/>
                                  </p:stCondLst>
                                  <p:childTnLst>
                                    <p:set>
                                      <p:cBhvr>
                                        <p:cTn id="442" dur="1" fill="hold">
                                          <p:stCondLst>
                                            <p:cond delay="0"/>
                                          </p:stCondLst>
                                        </p:cTn>
                                        <p:tgtEl>
                                          <p:spTgt spid="152"/>
                                        </p:tgtEl>
                                        <p:attrNameLst>
                                          <p:attrName>style.visibility</p:attrName>
                                        </p:attrNameLst>
                                      </p:cBhvr>
                                      <p:to>
                                        <p:strVal val="visible"/>
                                      </p:to>
                                    </p:set>
                                    <p:animEffect transition="in" filter="fade">
                                      <p:cBhvr>
                                        <p:cTn id="443" dur="500"/>
                                        <p:tgtEl>
                                          <p:spTgt spid="152"/>
                                        </p:tgtEl>
                                      </p:cBhvr>
                                    </p:animEffect>
                                  </p:childTnLst>
                                </p:cTn>
                              </p:par>
                              <p:par>
                                <p:cTn id="444" presetID="10" presetClass="entr" presetSubtype="0" fill="hold" grpId="0" nodeType="withEffect">
                                  <p:stCondLst>
                                    <p:cond delay="0"/>
                                  </p:stCondLst>
                                  <p:childTnLst>
                                    <p:set>
                                      <p:cBhvr>
                                        <p:cTn id="445" dur="1" fill="hold">
                                          <p:stCondLst>
                                            <p:cond delay="0"/>
                                          </p:stCondLst>
                                        </p:cTn>
                                        <p:tgtEl>
                                          <p:spTgt spid="153"/>
                                        </p:tgtEl>
                                        <p:attrNameLst>
                                          <p:attrName>style.visibility</p:attrName>
                                        </p:attrNameLst>
                                      </p:cBhvr>
                                      <p:to>
                                        <p:strVal val="visible"/>
                                      </p:to>
                                    </p:set>
                                    <p:animEffect transition="in" filter="fade">
                                      <p:cBhvr>
                                        <p:cTn id="446" dur="500"/>
                                        <p:tgtEl>
                                          <p:spTgt spid="153"/>
                                        </p:tgtEl>
                                      </p:cBhvr>
                                    </p:animEffect>
                                  </p:childTnLst>
                                </p:cTn>
                              </p:par>
                              <p:par>
                                <p:cTn id="447" presetID="10" presetClass="entr" presetSubtype="0" fill="hold" grpId="0" nodeType="withEffect">
                                  <p:stCondLst>
                                    <p:cond delay="0"/>
                                  </p:stCondLst>
                                  <p:childTnLst>
                                    <p:set>
                                      <p:cBhvr>
                                        <p:cTn id="448" dur="1" fill="hold">
                                          <p:stCondLst>
                                            <p:cond delay="0"/>
                                          </p:stCondLst>
                                        </p:cTn>
                                        <p:tgtEl>
                                          <p:spTgt spid="104"/>
                                        </p:tgtEl>
                                        <p:attrNameLst>
                                          <p:attrName>style.visibility</p:attrName>
                                        </p:attrNameLst>
                                      </p:cBhvr>
                                      <p:to>
                                        <p:strVal val="visible"/>
                                      </p:to>
                                    </p:set>
                                    <p:animEffect transition="in" filter="fade">
                                      <p:cBhvr>
                                        <p:cTn id="449" dur="500"/>
                                        <p:tgtEl>
                                          <p:spTgt spid="104"/>
                                        </p:tgtEl>
                                      </p:cBhvr>
                                    </p:animEffect>
                                  </p:childTnLst>
                                </p:cTn>
                              </p:par>
                              <p:par>
                                <p:cTn id="450" presetID="10" presetClass="entr" presetSubtype="0" fill="hold" grpId="0" nodeType="withEffect">
                                  <p:stCondLst>
                                    <p:cond delay="0"/>
                                  </p:stCondLst>
                                  <p:childTnLst>
                                    <p:set>
                                      <p:cBhvr>
                                        <p:cTn id="451" dur="1" fill="hold">
                                          <p:stCondLst>
                                            <p:cond delay="0"/>
                                          </p:stCondLst>
                                        </p:cTn>
                                        <p:tgtEl>
                                          <p:spTgt spid="106"/>
                                        </p:tgtEl>
                                        <p:attrNameLst>
                                          <p:attrName>style.visibility</p:attrName>
                                        </p:attrNameLst>
                                      </p:cBhvr>
                                      <p:to>
                                        <p:strVal val="visible"/>
                                      </p:to>
                                    </p:set>
                                    <p:animEffect transition="in" filter="fade">
                                      <p:cBhvr>
                                        <p:cTn id="452" dur="500"/>
                                        <p:tgtEl>
                                          <p:spTgt spid="106"/>
                                        </p:tgtEl>
                                      </p:cBhvr>
                                    </p:animEffect>
                                  </p:childTnLst>
                                </p:cTn>
                              </p:par>
                              <p:par>
                                <p:cTn id="453" presetID="10" presetClass="entr" presetSubtype="0" fill="hold" grpId="0" nodeType="withEffect">
                                  <p:stCondLst>
                                    <p:cond delay="0"/>
                                  </p:stCondLst>
                                  <p:childTnLst>
                                    <p:set>
                                      <p:cBhvr>
                                        <p:cTn id="454" dur="1" fill="hold">
                                          <p:stCondLst>
                                            <p:cond delay="0"/>
                                          </p:stCondLst>
                                        </p:cTn>
                                        <p:tgtEl>
                                          <p:spTgt spid="107"/>
                                        </p:tgtEl>
                                        <p:attrNameLst>
                                          <p:attrName>style.visibility</p:attrName>
                                        </p:attrNameLst>
                                      </p:cBhvr>
                                      <p:to>
                                        <p:strVal val="visible"/>
                                      </p:to>
                                    </p:set>
                                    <p:animEffect transition="in" filter="fade">
                                      <p:cBhvr>
                                        <p:cTn id="455" dur="500"/>
                                        <p:tgtEl>
                                          <p:spTgt spid="107"/>
                                        </p:tgtEl>
                                      </p:cBhvr>
                                    </p:animEffect>
                                  </p:childTnLst>
                                </p:cTn>
                              </p:par>
                            </p:childTnLst>
                          </p:cTn>
                        </p:par>
                        <p:par>
                          <p:cTn id="456" fill="hold">
                            <p:stCondLst>
                              <p:cond delay="1000"/>
                            </p:stCondLst>
                            <p:childTnLst>
                              <p:par>
                                <p:cTn id="457" presetID="22" presetClass="entr" presetSubtype="4" fill="hold" grpId="0" nodeType="afterEffect">
                                  <p:stCondLst>
                                    <p:cond delay="0"/>
                                  </p:stCondLst>
                                  <p:childTnLst>
                                    <p:set>
                                      <p:cBhvr>
                                        <p:cTn id="458" dur="1" fill="hold">
                                          <p:stCondLst>
                                            <p:cond delay="0"/>
                                          </p:stCondLst>
                                        </p:cTn>
                                        <p:tgtEl>
                                          <p:spTgt spid="132"/>
                                        </p:tgtEl>
                                        <p:attrNameLst>
                                          <p:attrName>style.visibility</p:attrName>
                                        </p:attrNameLst>
                                      </p:cBhvr>
                                      <p:to>
                                        <p:strVal val="visible"/>
                                      </p:to>
                                    </p:set>
                                    <p:animEffect transition="in" filter="wipe(down)">
                                      <p:cBhvr>
                                        <p:cTn id="459" dur="500"/>
                                        <p:tgtEl>
                                          <p:spTgt spid="132"/>
                                        </p:tgtEl>
                                      </p:cBhvr>
                                    </p:animEffect>
                                  </p:childTnLst>
                                </p:cTn>
                              </p:par>
                              <p:par>
                                <p:cTn id="460" presetID="10" presetClass="entr" presetSubtype="0" fill="hold" grpId="0" nodeType="withEffect">
                                  <p:stCondLst>
                                    <p:cond delay="0"/>
                                  </p:stCondLst>
                                  <p:childTnLst>
                                    <p:set>
                                      <p:cBhvr>
                                        <p:cTn id="461" dur="1" fill="hold">
                                          <p:stCondLst>
                                            <p:cond delay="0"/>
                                          </p:stCondLst>
                                        </p:cTn>
                                        <p:tgtEl>
                                          <p:spTgt spid="3"/>
                                        </p:tgtEl>
                                        <p:attrNameLst>
                                          <p:attrName>style.visibility</p:attrName>
                                        </p:attrNameLst>
                                      </p:cBhvr>
                                      <p:to>
                                        <p:strVal val="visible"/>
                                      </p:to>
                                    </p:set>
                                    <p:animEffect transition="in" filter="fade">
                                      <p:cBhvr>
                                        <p:cTn id="46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5" grpId="0" animBg="1"/>
      <p:bldP spid="114" grpId="0" animBg="1"/>
      <p:bldP spid="113" grpId="0" animBg="1"/>
      <p:bldP spid="112" grpId="0" animBg="1"/>
      <p:bldP spid="4" grpId="0"/>
      <p:bldP spid="26" grpId="0"/>
      <p:bldP spid="42" grpId="0"/>
      <p:bldP spid="43" grpId="0"/>
      <p:bldP spid="32" grpId="0"/>
      <p:bldP spid="33" grpId="0"/>
      <p:bldP spid="34" grpId="0"/>
      <p:bldP spid="35" grpId="0"/>
      <p:bldP spid="36" grpId="0"/>
      <p:bldP spid="37" grpId="0"/>
      <p:bldP spid="38" grpId="0"/>
      <p:bldP spid="39" grpId="0"/>
      <p:bldP spid="40" grpId="0"/>
      <p:bldP spid="41"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P spid="83" grpId="0"/>
      <p:bldP spid="84" grpId="0"/>
      <p:bldP spid="85" grpId="0"/>
      <p:bldP spid="86" grpId="0"/>
      <p:bldP spid="87" grpId="0"/>
      <p:bldP spid="88" grpId="0"/>
      <p:bldP spid="89" grpId="0"/>
      <p:bldP spid="90" grpId="0"/>
      <p:bldP spid="122" grpId="0"/>
      <p:bldP spid="123" grpId="0"/>
      <p:bldP spid="124" grpId="0" animBg="1"/>
      <p:bldP spid="125" grpId="0" animBg="1"/>
      <p:bldP spid="126" grpId="0" animBg="1"/>
      <p:bldP spid="127" grpId="0"/>
      <p:bldP spid="129" grpId="0"/>
      <p:bldP spid="130" grpId="0"/>
      <p:bldP spid="131" grpId="0"/>
      <p:bldP spid="132" grpId="0" animBg="1"/>
      <p:bldP spid="138" grpId="0" animBg="1"/>
      <p:bldP spid="139" grpId="0"/>
      <p:bldP spid="140" grpId="0" animBg="1"/>
      <p:bldP spid="141" grpId="0"/>
      <p:bldP spid="143" grpId="0" animBg="1"/>
      <p:bldP spid="144" grpId="0"/>
      <p:bldP spid="145" grpId="0" animBg="1"/>
      <p:bldP spid="146" grpId="0"/>
      <p:bldP spid="150" grpId="0" animBg="1"/>
      <p:bldP spid="151" grpId="0"/>
      <p:bldP spid="152" grpId="0" animBg="1"/>
      <p:bldP spid="153" grpId="0"/>
      <p:bldP spid="104" grpId="0"/>
      <p:bldP spid="106" grpId="0"/>
      <p:bldP spid="107"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pic>
        <p:nvPicPr>
          <p:cNvPr id="13" name="Picture 12">
            <a:extLst>
              <a:ext uri="{FF2B5EF4-FFF2-40B4-BE49-F238E27FC236}">
                <a16:creationId xmlns:a16="http://schemas.microsoft.com/office/drawing/2014/main" id="{52816FAA-E70C-E797-C024-EC9E610379AB}"/>
              </a:ext>
            </a:extLst>
          </p:cNvPr>
          <p:cNvPicPr>
            <a:picLocks noChangeAspect="1"/>
          </p:cNvPicPr>
          <p:nvPr/>
        </p:nvPicPr>
        <p:blipFill rotWithShape="1">
          <a:blip r:embed="rId3"/>
          <a:srcRect l="17509" t="45284" r="39428" b="6925"/>
          <a:stretch/>
        </p:blipFill>
        <p:spPr>
          <a:xfrm>
            <a:off x="0" y="1"/>
            <a:ext cx="18287999" cy="10287000"/>
          </a:xfrm>
          <a:prstGeom prst="rect">
            <a:avLst/>
          </a:prstGeom>
        </p:spPr>
      </p:pic>
      <p:pic>
        <p:nvPicPr>
          <p:cNvPr id="23" name="Picture 22" descr="A screenshot of a video game&#10;&#10;Description automatically generated">
            <a:extLst>
              <a:ext uri="{FF2B5EF4-FFF2-40B4-BE49-F238E27FC236}">
                <a16:creationId xmlns:a16="http://schemas.microsoft.com/office/drawing/2014/main" id="{FEAF700B-5B3F-28CD-F02F-E562D9C5839C}"/>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Effect>
                      <a14:brightnessContrast bright="20000" contrast="-40000"/>
                    </a14:imgEffect>
                  </a14:imgLayer>
                </a14:imgProps>
              </a:ext>
            </a:extLst>
          </a:blip>
          <a:stretch>
            <a:fillRect/>
          </a:stretch>
        </p:blipFill>
        <p:spPr>
          <a:xfrm>
            <a:off x="1660073" y="2347189"/>
            <a:ext cx="10305973" cy="7331965"/>
          </a:xfrm>
          <a:prstGeom prst="rect">
            <a:avLst/>
          </a:prstGeom>
        </p:spPr>
      </p:pic>
      <p:sp>
        <p:nvSpPr>
          <p:cNvPr id="20" name="Google Shape;453;p5">
            <a:extLst>
              <a:ext uri="{FF2B5EF4-FFF2-40B4-BE49-F238E27FC236}">
                <a16:creationId xmlns:a16="http://schemas.microsoft.com/office/drawing/2014/main" id="{1848A77D-2328-8AA3-C1D8-B5AA19026FB0}"/>
              </a:ext>
            </a:extLst>
          </p:cNvPr>
          <p:cNvSpPr txBox="1"/>
          <p:nvPr/>
        </p:nvSpPr>
        <p:spPr>
          <a:xfrm>
            <a:off x="8231156" y="2108084"/>
            <a:ext cx="1633922" cy="515495"/>
          </a:xfrm>
          <a:prstGeom prst="rect">
            <a:avLst/>
          </a:prstGeom>
          <a:noFill/>
          <a:ln>
            <a:noFill/>
          </a:ln>
        </p:spPr>
        <p:txBody>
          <a:bodyPr spcFirstLastPara="1" wrap="square" lIns="91425" tIns="91425" rIns="91425" bIns="91425" anchor="t" anchorCtr="0">
            <a:spAutoFit/>
          </a:bodyPr>
          <a:lstStyle/>
          <a:p>
            <a:pPr lvl="0" algn="r">
              <a:spcBef>
                <a:spcPts val="900"/>
              </a:spcBef>
              <a:buSzPts val="1600"/>
            </a:pPr>
            <a:r>
              <a:rPr lang="en-CA" dirty="0">
                <a:solidFill>
                  <a:schemeClr val="accent2"/>
                </a:solidFill>
              </a:rPr>
              <a:t>Tested 7 MMCF/D</a:t>
            </a:r>
            <a:endParaRPr lang="en-CA" dirty="0">
              <a:solidFill>
                <a:schemeClr val="accent2"/>
              </a:solidFill>
              <a:latin typeface="Inter"/>
              <a:ea typeface="Inter"/>
              <a:cs typeface="Inter"/>
              <a:sym typeface="Inter"/>
            </a:endParaRPr>
          </a:p>
        </p:txBody>
      </p:sp>
      <p:sp>
        <p:nvSpPr>
          <p:cNvPr id="8" name="Google Shape;361;p38">
            <a:extLst>
              <a:ext uri="{FF2B5EF4-FFF2-40B4-BE49-F238E27FC236}">
                <a16:creationId xmlns:a16="http://schemas.microsoft.com/office/drawing/2014/main" id="{DCB41EBB-C976-78F9-F196-B1B3DFF564A7}"/>
              </a:ext>
            </a:extLst>
          </p:cNvPr>
          <p:cNvSpPr txBox="1"/>
          <p:nvPr/>
        </p:nvSpPr>
        <p:spPr>
          <a:xfrm>
            <a:off x="7828596" y="1884043"/>
            <a:ext cx="2043956" cy="492412"/>
          </a:xfrm>
          <a:prstGeom prst="rect">
            <a:avLst/>
          </a:prstGeom>
          <a:noFill/>
          <a:ln>
            <a:noFill/>
          </a:ln>
        </p:spPr>
        <p:txBody>
          <a:bodyPr spcFirstLastPara="1" wrap="square" lIns="91425" tIns="91425" rIns="91425" bIns="91425" anchor="t" anchorCtr="0">
            <a:spAutoFit/>
          </a:bodyPr>
          <a:lstStyle/>
          <a:p>
            <a:pPr algn="r">
              <a:buSzPts val="2400"/>
            </a:pPr>
            <a:r>
              <a:rPr lang="en-US" sz="2000" dirty="0">
                <a:solidFill>
                  <a:schemeClr val="accent2"/>
                </a:solidFill>
                <a:latin typeface="Kanit SemiBold"/>
                <a:ea typeface="Kanit SemiBold"/>
                <a:cs typeface="Kanit SemiBold"/>
                <a:sym typeface="Kanit SemiBold"/>
              </a:rPr>
              <a:t>Akcakoca-3</a:t>
            </a:r>
          </a:p>
        </p:txBody>
      </p:sp>
      <p:sp>
        <p:nvSpPr>
          <p:cNvPr id="400" name="Google Shape;400;p5"/>
          <p:cNvSpPr txBox="1">
            <a:spLocks noGrp="1"/>
          </p:cNvSpPr>
          <p:nvPr>
            <p:ph type="title"/>
          </p:nvPr>
        </p:nvSpPr>
        <p:spPr>
          <a:xfrm>
            <a:off x="948009" y="601405"/>
            <a:ext cx="12956630" cy="4251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SASB Production Ramp Up 17+ Wells  </a:t>
            </a:r>
            <a:endParaRPr dirty="0">
              <a:solidFill>
                <a:schemeClr val="accent1"/>
              </a:solidFill>
            </a:endParaRPr>
          </a:p>
        </p:txBody>
      </p:sp>
      <p:sp>
        <p:nvSpPr>
          <p:cNvPr id="2" name="TextBox 1">
            <a:extLst>
              <a:ext uri="{FF2B5EF4-FFF2-40B4-BE49-F238E27FC236}">
                <a16:creationId xmlns:a16="http://schemas.microsoft.com/office/drawing/2014/main" id="{7C2D85E9-7A5B-756D-9F9A-83C3563FD5AA}"/>
              </a:ext>
            </a:extLst>
          </p:cNvPr>
          <p:cNvSpPr txBox="1"/>
          <p:nvPr/>
        </p:nvSpPr>
        <p:spPr>
          <a:xfrm>
            <a:off x="655983" y="2149673"/>
            <a:ext cx="184731" cy="307777"/>
          </a:xfrm>
          <a:prstGeom prst="rect">
            <a:avLst/>
          </a:prstGeom>
          <a:noFill/>
        </p:spPr>
        <p:txBody>
          <a:bodyPr wrap="square" rtlCol="0">
            <a:spAutoFit/>
          </a:bodyPr>
          <a:lstStyle/>
          <a:p>
            <a:endParaRPr lang="en-US" dirty="0"/>
          </a:p>
        </p:txBody>
      </p:sp>
      <p:sp>
        <p:nvSpPr>
          <p:cNvPr id="7" name="Google Shape;361;p38">
            <a:extLst>
              <a:ext uri="{FF2B5EF4-FFF2-40B4-BE49-F238E27FC236}">
                <a16:creationId xmlns:a16="http://schemas.microsoft.com/office/drawing/2014/main" id="{7B8685D7-2886-18FC-24A5-261971F7B16A}"/>
              </a:ext>
            </a:extLst>
          </p:cNvPr>
          <p:cNvSpPr txBox="1"/>
          <p:nvPr/>
        </p:nvSpPr>
        <p:spPr>
          <a:xfrm>
            <a:off x="901204" y="939878"/>
            <a:ext cx="5018788" cy="55396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bg1">
                    <a:lumMod val="65000"/>
                  </a:schemeClr>
                </a:solidFill>
                <a:latin typeface="Kanit SemiBold"/>
                <a:ea typeface="Kanit SemiBold"/>
                <a:cs typeface="Kanit SemiBold"/>
                <a:sym typeface="Kanit SemiBold"/>
              </a:rPr>
              <a:t>BLACK SEA</a:t>
            </a:r>
            <a:endParaRPr sz="2400" b="0" i="0" u="none" strike="noStrike" cap="none" dirty="0">
              <a:solidFill>
                <a:schemeClr val="bg1">
                  <a:lumMod val="65000"/>
                </a:schemeClr>
              </a:solidFill>
              <a:latin typeface="Kanit SemiBold"/>
              <a:ea typeface="Kanit SemiBold"/>
              <a:cs typeface="Kanit SemiBold"/>
              <a:sym typeface="Kanit SemiBold"/>
            </a:endParaRPr>
          </a:p>
        </p:txBody>
      </p:sp>
      <p:sp>
        <p:nvSpPr>
          <p:cNvPr id="10" name="Google Shape;361;p38">
            <a:extLst>
              <a:ext uri="{FF2B5EF4-FFF2-40B4-BE49-F238E27FC236}">
                <a16:creationId xmlns:a16="http://schemas.microsoft.com/office/drawing/2014/main" id="{A4632D0D-1516-9E1D-5937-FED3AD1E07B5}"/>
              </a:ext>
            </a:extLst>
          </p:cNvPr>
          <p:cNvSpPr txBox="1"/>
          <p:nvPr/>
        </p:nvSpPr>
        <p:spPr>
          <a:xfrm>
            <a:off x="10478112" y="3830334"/>
            <a:ext cx="3326811" cy="492412"/>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US" sz="2000" b="0" i="0" u="none" strike="noStrike" cap="none" dirty="0">
                <a:solidFill>
                  <a:schemeClr val="tx1">
                    <a:lumMod val="65000"/>
                    <a:lumOff val="35000"/>
                  </a:schemeClr>
                </a:solidFill>
                <a:latin typeface="Kanit SemiBold"/>
                <a:ea typeface="Kanit SemiBold"/>
                <a:cs typeface="Kanit SemiBold"/>
                <a:sym typeface="Kanit SemiBold"/>
              </a:rPr>
              <a:t>South </a:t>
            </a:r>
            <a:r>
              <a:rPr lang="en-US" sz="2000" b="0" i="0" u="none" strike="noStrike" cap="none" dirty="0" err="1">
                <a:solidFill>
                  <a:schemeClr val="tx1">
                    <a:lumMod val="65000"/>
                    <a:lumOff val="35000"/>
                  </a:schemeClr>
                </a:solidFill>
                <a:latin typeface="Kanit SemiBold"/>
                <a:ea typeface="Kanit SemiBold"/>
                <a:cs typeface="Kanit SemiBold"/>
                <a:sym typeface="Kanit SemiBold"/>
              </a:rPr>
              <a:t>Akcakoca</a:t>
            </a:r>
            <a:r>
              <a:rPr lang="en-US" sz="2000" b="0" i="0" u="none" strike="noStrike" cap="none" dirty="0">
                <a:solidFill>
                  <a:schemeClr val="tx1">
                    <a:lumMod val="65000"/>
                    <a:lumOff val="35000"/>
                  </a:schemeClr>
                </a:solidFill>
                <a:latin typeface="Kanit SemiBold"/>
                <a:ea typeface="Kanit SemiBold"/>
                <a:cs typeface="Kanit SemiBold"/>
                <a:sym typeface="Kanit SemiBold"/>
              </a:rPr>
              <a:t> Gas Field</a:t>
            </a:r>
          </a:p>
        </p:txBody>
      </p:sp>
      <p:sp>
        <p:nvSpPr>
          <p:cNvPr id="11" name="Google Shape;361;p38">
            <a:extLst>
              <a:ext uri="{FF2B5EF4-FFF2-40B4-BE49-F238E27FC236}">
                <a16:creationId xmlns:a16="http://schemas.microsoft.com/office/drawing/2014/main" id="{10666089-6F73-7B67-6A47-3E42BC145658}"/>
              </a:ext>
            </a:extLst>
          </p:cNvPr>
          <p:cNvSpPr txBox="1"/>
          <p:nvPr/>
        </p:nvSpPr>
        <p:spPr>
          <a:xfrm>
            <a:off x="473563" y="6663172"/>
            <a:ext cx="2503529"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err="1">
                <a:solidFill>
                  <a:schemeClr val="tx1">
                    <a:lumMod val="65000"/>
                    <a:lumOff val="35000"/>
                  </a:schemeClr>
                </a:solidFill>
                <a:latin typeface="Kanit SemiBold"/>
                <a:ea typeface="Kanit SemiBold"/>
                <a:cs typeface="Kanit SemiBold"/>
                <a:sym typeface="Kanit SemiBold"/>
              </a:rPr>
              <a:t>Ayazli</a:t>
            </a:r>
            <a:r>
              <a:rPr lang="en-US" sz="2000" b="0" i="0" u="none" strike="noStrike" cap="none" dirty="0">
                <a:solidFill>
                  <a:schemeClr val="tx1">
                    <a:lumMod val="65000"/>
                    <a:lumOff val="35000"/>
                  </a:schemeClr>
                </a:solidFill>
                <a:latin typeface="Kanit SemiBold"/>
                <a:ea typeface="Kanit SemiBold"/>
                <a:cs typeface="Kanit SemiBold"/>
                <a:sym typeface="Kanit SemiBold"/>
              </a:rPr>
              <a:t> Gas Field</a:t>
            </a:r>
          </a:p>
        </p:txBody>
      </p:sp>
      <p:sp>
        <p:nvSpPr>
          <p:cNvPr id="12" name="Google Shape;361;p38">
            <a:extLst>
              <a:ext uri="{FF2B5EF4-FFF2-40B4-BE49-F238E27FC236}">
                <a16:creationId xmlns:a16="http://schemas.microsoft.com/office/drawing/2014/main" id="{423E9A4D-C495-F0AE-6315-B52A403941F5}"/>
              </a:ext>
            </a:extLst>
          </p:cNvPr>
          <p:cNvSpPr txBox="1"/>
          <p:nvPr/>
        </p:nvSpPr>
        <p:spPr>
          <a:xfrm>
            <a:off x="753630" y="7974204"/>
            <a:ext cx="3326811"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err="1">
                <a:solidFill>
                  <a:schemeClr val="tx1">
                    <a:lumMod val="65000"/>
                    <a:lumOff val="35000"/>
                  </a:schemeClr>
                </a:solidFill>
                <a:latin typeface="Kanit SemiBold"/>
                <a:ea typeface="Kanit SemiBold"/>
                <a:cs typeface="Kanit SemiBold"/>
                <a:sym typeface="Kanit SemiBold"/>
              </a:rPr>
              <a:t>Bayhanli</a:t>
            </a:r>
            <a:r>
              <a:rPr lang="en-US" sz="2000" b="0" i="0" u="none" strike="noStrike" cap="none" dirty="0">
                <a:solidFill>
                  <a:schemeClr val="tx1">
                    <a:lumMod val="65000"/>
                    <a:lumOff val="35000"/>
                  </a:schemeClr>
                </a:solidFill>
                <a:latin typeface="Kanit SemiBold"/>
                <a:ea typeface="Kanit SemiBold"/>
                <a:cs typeface="Kanit SemiBold"/>
                <a:sym typeface="Kanit SemiBold"/>
              </a:rPr>
              <a:t> Gas Field</a:t>
            </a:r>
          </a:p>
        </p:txBody>
      </p:sp>
      <p:sp>
        <p:nvSpPr>
          <p:cNvPr id="16" name="Google Shape;361;p38">
            <a:extLst>
              <a:ext uri="{FF2B5EF4-FFF2-40B4-BE49-F238E27FC236}">
                <a16:creationId xmlns:a16="http://schemas.microsoft.com/office/drawing/2014/main" id="{CB45E565-CBA0-5009-D991-0BCFF28A61D8}"/>
              </a:ext>
            </a:extLst>
          </p:cNvPr>
          <p:cNvSpPr txBox="1"/>
          <p:nvPr/>
        </p:nvSpPr>
        <p:spPr>
          <a:xfrm>
            <a:off x="11664609" y="4581131"/>
            <a:ext cx="2140314" cy="492412"/>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US" sz="2000" b="0" i="0" u="none" strike="noStrike" cap="none" dirty="0" err="1">
                <a:solidFill>
                  <a:schemeClr val="tx1">
                    <a:lumMod val="65000"/>
                    <a:lumOff val="35000"/>
                  </a:schemeClr>
                </a:solidFill>
                <a:latin typeface="Kanit SemiBold"/>
                <a:ea typeface="Kanit SemiBold"/>
                <a:cs typeface="Kanit SemiBold"/>
                <a:sym typeface="Kanit SemiBold"/>
              </a:rPr>
              <a:t>Alapli</a:t>
            </a:r>
            <a:r>
              <a:rPr lang="en-US" sz="2000" b="0" i="0" u="none" strike="noStrike" cap="none" dirty="0">
                <a:solidFill>
                  <a:schemeClr val="tx1">
                    <a:lumMod val="65000"/>
                    <a:lumOff val="35000"/>
                  </a:schemeClr>
                </a:solidFill>
                <a:latin typeface="Kanit SemiBold"/>
                <a:ea typeface="Kanit SemiBold"/>
                <a:cs typeface="Kanit SemiBold"/>
                <a:sym typeface="Kanit SemiBold"/>
              </a:rPr>
              <a:t> Gas Field</a:t>
            </a:r>
          </a:p>
        </p:txBody>
      </p:sp>
      <p:sp>
        <p:nvSpPr>
          <p:cNvPr id="17" name="Google Shape;361;p38">
            <a:extLst>
              <a:ext uri="{FF2B5EF4-FFF2-40B4-BE49-F238E27FC236}">
                <a16:creationId xmlns:a16="http://schemas.microsoft.com/office/drawing/2014/main" id="{27E678BD-470C-242D-50B8-26D9AD7A0ED3}"/>
              </a:ext>
            </a:extLst>
          </p:cNvPr>
          <p:cNvSpPr txBox="1"/>
          <p:nvPr/>
        </p:nvSpPr>
        <p:spPr>
          <a:xfrm>
            <a:off x="11426874" y="6193396"/>
            <a:ext cx="2378049" cy="492412"/>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US" sz="2000" b="0" i="0" u="none" strike="noStrike" cap="none" dirty="0" err="1">
                <a:solidFill>
                  <a:srgbClr val="1E324D"/>
                </a:solidFill>
                <a:latin typeface="Kanit SemiBold"/>
                <a:ea typeface="Kanit SemiBold"/>
                <a:cs typeface="Kanit SemiBold"/>
                <a:sym typeface="Kanit SemiBold"/>
              </a:rPr>
              <a:t>Akkaya</a:t>
            </a:r>
            <a:r>
              <a:rPr lang="en-US" sz="2000" b="0" i="0" u="none" strike="noStrike" cap="none" dirty="0">
                <a:solidFill>
                  <a:srgbClr val="1E324D"/>
                </a:solidFill>
                <a:latin typeface="Kanit SemiBold"/>
                <a:ea typeface="Kanit SemiBold"/>
                <a:cs typeface="Kanit SemiBold"/>
                <a:sym typeface="Kanit SemiBold"/>
              </a:rPr>
              <a:t> Gas Field</a:t>
            </a:r>
          </a:p>
        </p:txBody>
      </p:sp>
      <p:sp>
        <p:nvSpPr>
          <p:cNvPr id="9" name="Google Shape;361;p38">
            <a:extLst>
              <a:ext uri="{FF2B5EF4-FFF2-40B4-BE49-F238E27FC236}">
                <a16:creationId xmlns:a16="http://schemas.microsoft.com/office/drawing/2014/main" id="{BCEDBABF-B3DB-27C0-E48C-6DAE219CE6DA}"/>
              </a:ext>
            </a:extLst>
          </p:cNvPr>
          <p:cNvSpPr txBox="1"/>
          <p:nvPr/>
        </p:nvSpPr>
        <p:spPr>
          <a:xfrm>
            <a:off x="464645" y="3491411"/>
            <a:ext cx="2697477"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err="1">
                <a:solidFill>
                  <a:schemeClr val="tx1">
                    <a:lumMod val="65000"/>
                    <a:lumOff val="35000"/>
                  </a:schemeClr>
                </a:solidFill>
                <a:latin typeface="Kanit SemiBold"/>
                <a:ea typeface="Kanit SemiBold"/>
                <a:cs typeface="Kanit SemiBold"/>
                <a:sym typeface="Kanit SemiBold"/>
              </a:rPr>
              <a:t>Eskikale</a:t>
            </a:r>
            <a:r>
              <a:rPr lang="en-US" sz="2000" b="0" i="0" u="none" strike="noStrike" cap="none" dirty="0">
                <a:solidFill>
                  <a:schemeClr val="tx1">
                    <a:lumMod val="65000"/>
                    <a:lumOff val="35000"/>
                  </a:schemeClr>
                </a:solidFill>
                <a:latin typeface="Kanit SemiBold"/>
                <a:ea typeface="Kanit SemiBold"/>
                <a:cs typeface="Kanit SemiBold"/>
                <a:sym typeface="Kanit SemiBold"/>
              </a:rPr>
              <a:t> Gas Field</a:t>
            </a:r>
          </a:p>
        </p:txBody>
      </p:sp>
      <p:sp>
        <p:nvSpPr>
          <p:cNvPr id="25" name="Google Shape;361;p38">
            <a:extLst>
              <a:ext uri="{FF2B5EF4-FFF2-40B4-BE49-F238E27FC236}">
                <a16:creationId xmlns:a16="http://schemas.microsoft.com/office/drawing/2014/main" id="{330EC7B2-90C2-C900-077A-0E39298E5091}"/>
              </a:ext>
            </a:extLst>
          </p:cNvPr>
          <p:cNvSpPr txBox="1"/>
          <p:nvPr/>
        </p:nvSpPr>
        <p:spPr>
          <a:xfrm>
            <a:off x="14260839" y="2854028"/>
            <a:ext cx="1883923" cy="55396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300" b="0" i="0" u="none" strike="noStrike" cap="none" dirty="0">
                <a:solidFill>
                  <a:schemeClr val="bg1">
                    <a:lumMod val="65000"/>
                  </a:schemeClr>
                </a:solidFill>
                <a:latin typeface="Kanit SemiBold"/>
                <a:ea typeface="Kanit SemiBold"/>
                <a:cs typeface="Kanit SemiBold"/>
                <a:sym typeface="Kanit SemiBold"/>
              </a:rPr>
              <a:t> </a:t>
            </a:r>
          </a:p>
        </p:txBody>
      </p:sp>
      <p:sp>
        <p:nvSpPr>
          <p:cNvPr id="15" name="Google Shape;361;p38">
            <a:extLst>
              <a:ext uri="{FF2B5EF4-FFF2-40B4-BE49-F238E27FC236}">
                <a16:creationId xmlns:a16="http://schemas.microsoft.com/office/drawing/2014/main" id="{7E46CC49-E8FF-732E-2B5E-9E14A0586A23}"/>
              </a:ext>
            </a:extLst>
          </p:cNvPr>
          <p:cNvSpPr txBox="1"/>
          <p:nvPr/>
        </p:nvSpPr>
        <p:spPr>
          <a:xfrm>
            <a:off x="10042740" y="3212761"/>
            <a:ext cx="3762183" cy="492412"/>
          </a:xfrm>
          <a:prstGeom prst="rect">
            <a:avLst/>
          </a:prstGeom>
          <a:noFill/>
          <a:ln>
            <a:noFill/>
          </a:ln>
        </p:spPr>
        <p:txBody>
          <a:bodyPr spcFirstLastPara="1" wrap="square" lIns="91425" tIns="91425" rIns="91425" bIns="91425" anchor="t" anchorCtr="0">
            <a:spAutoFit/>
          </a:bodyPr>
          <a:lstStyle/>
          <a:p>
            <a:pPr lvl="0" algn="r">
              <a:buSzPts val="2400"/>
            </a:pPr>
            <a:r>
              <a:rPr lang="en-US" sz="2000" b="0" i="0" u="none" strike="noStrike" cap="none" dirty="0" err="1">
                <a:solidFill>
                  <a:schemeClr val="tx1">
                    <a:lumMod val="65000"/>
                    <a:lumOff val="35000"/>
                  </a:schemeClr>
                </a:solidFill>
                <a:latin typeface="Kanit SemiBold"/>
                <a:ea typeface="Kanit SemiBold"/>
                <a:cs typeface="Kanit SemiBold"/>
                <a:sym typeface="Kanit SemiBold"/>
              </a:rPr>
              <a:t>Guluc</a:t>
            </a:r>
            <a:r>
              <a:rPr lang="en-US" sz="2000" b="0" i="0" u="none" strike="noStrike" cap="none" dirty="0">
                <a:solidFill>
                  <a:schemeClr val="tx1">
                    <a:lumMod val="65000"/>
                    <a:lumOff val="35000"/>
                  </a:schemeClr>
                </a:solidFill>
                <a:latin typeface="Kanit SemiBold"/>
                <a:ea typeface="Kanit SemiBold"/>
                <a:cs typeface="Kanit SemiBold"/>
                <a:sym typeface="Kanit SemiBold"/>
              </a:rPr>
              <a:t> Gas Field</a:t>
            </a:r>
            <a:endParaRPr lang="en-US" sz="2000" b="0" i="0" u="none" strike="noStrike" cap="none" dirty="0">
              <a:solidFill>
                <a:schemeClr val="tx1">
                  <a:lumMod val="65000"/>
                  <a:lumOff val="35000"/>
                </a:schemeClr>
              </a:solidFill>
              <a:latin typeface="Kanit SemiBold" panose="020B0604020202020204" charset="-34"/>
              <a:ea typeface="Kanit SemiBold"/>
              <a:cs typeface="Kanit SemiBold" panose="020B0604020202020204" charset="-34"/>
              <a:sym typeface="Kanit SemiBold"/>
            </a:endParaRPr>
          </a:p>
        </p:txBody>
      </p:sp>
      <p:pic>
        <p:nvPicPr>
          <p:cNvPr id="45" name="Picture 44">
            <a:extLst>
              <a:ext uri="{FF2B5EF4-FFF2-40B4-BE49-F238E27FC236}">
                <a16:creationId xmlns:a16="http://schemas.microsoft.com/office/drawing/2014/main" id="{B6F59435-423C-CC2A-8AAA-1DDD2979C298}"/>
              </a:ext>
            </a:extLst>
          </p:cNvPr>
          <p:cNvPicPr>
            <a:picLocks noChangeAspect="1"/>
          </p:cNvPicPr>
          <p:nvPr/>
        </p:nvPicPr>
        <p:blipFill>
          <a:blip r:embed="rId6"/>
          <a:stretch>
            <a:fillRect/>
          </a:stretch>
        </p:blipFill>
        <p:spPr>
          <a:xfrm>
            <a:off x="15677074" y="5015431"/>
            <a:ext cx="2241367" cy="2700065"/>
          </a:xfrm>
          <a:prstGeom prst="rect">
            <a:avLst/>
          </a:prstGeom>
        </p:spPr>
      </p:pic>
      <p:cxnSp>
        <p:nvCxnSpPr>
          <p:cNvPr id="57" name="Straight Arrow Connector 56">
            <a:extLst>
              <a:ext uri="{FF2B5EF4-FFF2-40B4-BE49-F238E27FC236}">
                <a16:creationId xmlns:a16="http://schemas.microsoft.com/office/drawing/2014/main" id="{12B2A82D-571A-BF83-4C53-6DD49EB178B3}"/>
              </a:ext>
            </a:extLst>
          </p:cNvPr>
          <p:cNvCxnSpPr>
            <a:cxnSpLocks/>
          </p:cNvCxnSpPr>
          <p:nvPr/>
        </p:nvCxnSpPr>
        <p:spPr>
          <a:xfrm>
            <a:off x="568813" y="7092315"/>
            <a:ext cx="2816384" cy="14320"/>
          </a:xfrm>
          <a:prstGeom prst="straightConnector1">
            <a:avLst/>
          </a:prstGeom>
          <a:ln w="12700" cmpd="sng">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4" name="Google Shape;361;p38">
            <a:extLst>
              <a:ext uri="{FF2B5EF4-FFF2-40B4-BE49-F238E27FC236}">
                <a16:creationId xmlns:a16="http://schemas.microsoft.com/office/drawing/2014/main" id="{DA7FEA2A-50B8-AB5C-E09E-A30635D08DB0}"/>
              </a:ext>
            </a:extLst>
          </p:cNvPr>
          <p:cNvSpPr txBox="1"/>
          <p:nvPr/>
        </p:nvSpPr>
        <p:spPr>
          <a:xfrm>
            <a:off x="455120" y="4978060"/>
            <a:ext cx="1576357" cy="492412"/>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Clr>
                <a:srgbClr val="000000"/>
              </a:buClr>
              <a:buSzPts val="2400"/>
              <a:buFont typeface="Arial"/>
              <a:buNone/>
            </a:pPr>
            <a:r>
              <a:rPr lang="en-US" sz="2000" b="0" i="0" u="none" strike="noStrike" cap="none" dirty="0">
                <a:solidFill>
                  <a:schemeClr val="accent2"/>
                </a:solidFill>
                <a:latin typeface="Kanit SemiBold"/>
                <a:ea typeface="Kanit SemiBold"/>
                <a:cs typeface="Kanit SemiBold"/>
                <a:sym typeface="Kanit SemiBold"/>
              </a:rPr>
              <a:t>SA-2 </a:t>
            </a:r>
            <a:r>
              <a:rPr lang="en-US" sz="2000" dirty="0">
                <a:solidFill>
                  <a:schemeClr val="accent2"/>
                </a:solidFill>
                <a:latin typeface="Kanit SemiBold"/>
                <a:ea typeface="Kanit SemiBold"/>
                <a:cs typeface="Kanit SemiBold"/>
                <a:sym typeface="Kanit SemiBold"/>
              </a:rPr>
              <a:t>Well</a:t>
            </a:r>
            <a:endParaRPr lang="en-US" sz="2000" b="0" i="0" u="none" strike="noStrike" cap="none" dirty="0">
              <a:solidFill>
                <a:schemeClr val="accent2"/>
              </a:solidFill>
              <a:latin typeface="Kanit SemiBold"/>
              <a:ea typeface="Kanit SemiBold"/>
              <a:cs typeface="Kanit SemiBold"/>
              <a:sym typeface="Kanit SemiBold"/>
            </a:endParaRPr>
          </a:p>
        </p:txBody>
      </p:sp>
      <mc:AlternateContent xmlns:mc="http://schemas.openxmlformats.org/markup-compatibility/2006" xmlns:p14="http://schemas.microsoft.com/office/powerpoint/2010/main">
        <mc:Choice Requires="p14">
          <p:contentPart p14:bwMode="auto" r:id="rId7">
            <p14:nvContentPartPr>
              <p14:cNvPr id="26" name="Ink 25">
                <a:extLst>
                  <a:ext uri="{FF2B5EF4-FFF2-40B4-BE49-F238E27FC236}">
                    <a16:creationId xmlns:a16="http://schemas.microsoft.com/office/drawing/2014/main" id="{D15F88FB-0928-80D2-0A1A-BB563116DF16}"/>
                  </a:ext>
                </a:extLst>
              </p14:cNvPr>
              <p14:cNvContentPartPr/>
              <p14:nvPr/>
            </p14:nvContentPartPr>
            <p14:xfrm>
              <a:off x="-899520" y="7168441"/>
              <a:ext cx="360" cy="360"/>
            </p14:xfrm>
          </p:contentPart>
        </mc:Choice>
        <mc:Fallback xmlns="">
          <p:pic>
            <p:nvPicPr>
              <p:cNvPr id="26" name="Ink 25">
                <a:extLst>
                  <a:ext uri="{FF2B5EF4-FFF2-40B4-BE49-F238E27FC236}">
                    <a16:creationId xmlns:a16="http://schemas.microsoft.com/office/drawing/2014/main" xmlns:p14="http://schemas.microsoft.com/office/powerpoint/2010/main" xmlns="" id="{D15F88FB-0928-80D2-0A1A-BB563116DF16}"/>
                  </a:ext>
                </a:extLst>
              </p:cNvPr>
              <p:cNvPicPr/>
              <p:nvPr/>
            </p:nvPicPr>
            <p:blipFill>
              <a:blip r:embed="rId8"/>
              <a:stretch>
                <a:fillRect/>
              </a:stretch>
            </p:blipFill>
            <p:spPr>
              <a:xfrm>
                <a:off x="-911760" y="7156201"/>
                <a:ext cx="2484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0" name="Ink 29">
                <a:extLst>
                  <a:ext uri="{FF2B5EF4-FFF2-40B4-BE49-F238E27FC236}">
                    <a16:creationId xmlns:a16="http://schemas.microsoft.com/office/drawing/2014/main" id="{E5FA722B-1A61-9B7D-ADA6-0B64F395AC4A}"/>
                  </a:ext>
                </a:extLst>
              </p14:cNvPr>
              <p14:cNvContentPartPr/>
              <p14:nvPr/>
            </p14:nvContentPartPr>
            <p14:xfrm>
              <a:off x="3794880" y="2520121"/>
              <a:ext cx="360" cy="360"/>
            </p14:xfrm>
          </p:contentPart>
        </mc:Choice>
        <mc:Fallback xmlns="">
          <p:pic>
            <p:nvPicPr>
              <p:cNvPr id="30" name="Ink 29">
                <a:extLst>
                  <a:ext uri="{FF2B5EF4-FFF2-40B4-BE49-F238E27FC236}">
                    <a16:creationId xmlns:a16="http://schemas.microsoft.com/office/drawing/2014/main" xmlns:p14="http://schemas.microsoft.com/office/powerpoint/2010/main" xmlns="" id="{E5FA722B-1A61-9B7D-ADA6-0B64F395AC4A}"/>
                  </a:ext>
                </a:extLst>
              </p:cNvPr>
              <p:cNvPicPr/>
              <p:nvPr/>
            </p:nvPicPr>
            <p:blipFill>
              <a:blip r:embed="rId8"/>
              <a:stretch>
                <a:fillRect/>
              </a:stretch>
            </p:blipFill>
            <p:spPr>
              <a:xfrm>
                <a:off x="3782640" y="2507881"/>
                <a:ext cx="2484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1" name="Ink 30">
                <a:extLst>
                  <a:ext uri="{FF2B5EF4-FFF2-40B4-BE49-F238E27FC236}">
                    <a16:creationId xmlns:a16="http://schemas.microsoft.com/office/drawing/2014/main" id="{624C5D83-2070-A8F1-44DE-3A1C88DF0709}"/>
                  </a:ext>
                </a:extLst>
              </p14:cNvPr>
              <p14:cNvContentPartPr/>
              <p14:nvPr/>
            </p14:nvContentPartPr>
            <p14:xfrm>
              <a:off x="11444880" y="5095561"/>
              <a:ext cx="360" cy="360"/>
            </p14:xfrm>
          </p:contentPart>
        </mc:Choice>
        <mc:Fallback xmlns="">
          <p:pic>
            <p:nvPicPr>
              <p:cNvPr id="31" name="Ink 30">
                <a:extLst>
                  <a:ext uri="{FF2B5EF4-FFF2-40B4-BE49-F238E27FC236}">
                    <a16:creationId xmlns:a16="http://schemas.microsoft.com/office/drawing/2014/main" xmlns:p14="http://schemas.microsoft.com/office/powerpoint/2010/main" xmlns="" id="{624C5D83-2070-A8F1-44DE-3A1C88DF0709}"/>
                  </a:ext>
                </a:extLst>
              </p:cNvPr>
              <p:cNvPicPr/>
              <p:nvPr/>
            </p:nvPicPr>
            <p:blipFill>
              <a:blip r:embed="rId11"/>
              <a:stretch>
                <a:fillRect/>
              </a:stretch>
            </p:blipFill>
            <p:spPr>
              <a:xfrm>
                <a:off x="11432640" y="5083321"/>
                <a:ext cx="24840" cy="24840"/>
              </a:xfrm>
              <a:prstGeom prst="rect">
                <a:avLst/>
              </a:prstGeom>
            </p:spPr>
          </p:pic>
        </mc:Fallback>
      </mc:AlternateContent>
      <p:sp>
        <p:nvSpPr>
          <p:cNvPr id="729" name="Circle: Hollow 728">
            <a:extLst>
              <a:ext uri="{FF2B5EF4-FFF2-40B4-BE49-F238E27FC236}">
                <a16:creationId xmlns:a16="http://schemas.microsoft.com/office/drawing/2014/main" id="{5E3A76A4-B277-3E15-FE0F-9881AA834AE0}"/>
              </a:ext>
            </a:extLst>
          </p:cNvPr>
          <p:cNvSpPr/>
          <p:nvPr/>
        </p:nvSpPr>
        <p:spPr>
          <a:xfrm>
            <a:off x="7645400" y="5031097"/>
            <a:ext cx="181795" cy="185544"/>
          </a:xfrm>
          <a:prstGeom prst="don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5" name="Straight Arrow Connector 4">
            <a:extLst>
              <a:ext uri="{FF2B5EF4-FFF2-40B4-BE49-F238E27FC236}">
                <a16:creationId xmlns:a16="http://schemas.microsoft.com/office/drawing/2014/main" id="{7DDC6DA0-0533-789D-F89C-7CEE2227E651}"/>
              </a:ext>
            </a:extLst>
          </p:cNvPr>
          <p:cNvCxnSpPr>
            <a:cxnSpLocks/>
          </p:cNvCxnSpPr>
          <p:nvPr/>
        </p:nvCxnSpPr>
        <p:spPr>
          <a:xfrm flipV="1">
            <a:off x="5002709" y="4887838"/>
            <a:ext cx="2069760" cy="540734"/>
          </a:xfrm>
          <a:prstGeom prst="straightConnector1">
            <a:avLst/>
          </a:prstGeom>
          <a:ln w="25400" cmpd="sng">
            <a:solidFill>
              <a:srgbClr val="DAA520"/>
            </a:solidFill>
            <a:tailEnd type="triangle"/>
          </a:ln>
          <a:effectLst>
            <a:glow rad="38100">
              <a:schemeClr val="bg1"/>
            </a:glow>
          </a:effectLst>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E8C77425-7D48-B3B9-84CE-32C11697CDF5}"/>
              </a:ext>
            </a:extLst>
          </p:cNvPr>
          <p:cNvSpPr/>
          <p:nvPr/>
        </p:nvSpPr>
        <p:spPr>
          <a:xfrm>
            <a:off x="14203387" y="2350497"/>
            <a:ext cx="4084611" cy="2450595"/>
          </a:xfrm>
          <a:prstGeom prst="rect">
            <a:avLst/>
          </a:prstGeom>
          <a:solidFill>
            <a:schemeClr val="bg1"/>
          </a:solidFill>
          <a:ln w="12700">
            <a:solidFill>
              <a:srgbClr val="D9E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35" name="Google Shape;453;p5">
            <a:extLst>
              <a:ext uri="{FF2B5EF4-FFF2-40B4-BE49-F238E27FC236}">
                <a16:creationId xmlns:a16="http://schemas.microsoft.com/office/drawing/2014/main" id="{2DD16CB2-624A-3B8C-00DB-026C482D81CF}"/>
              </a:ext>
            </a:extLst>
          </p:cNvPr>
          <p:cNvSpPr txBox="1"/>
          <p:nvPr/>
        </p:nvSpPr>
        <p:spPr>
          <a:xfrm>
            <a:off x="15084063" y="2335256"/>
            <a:ext cx="3033619" cy="2300600"/>
          </a:xfrm>
          <a:prstGeom prst="rect">
            <a:avLst/>
          </a:prstGeom>
          <a:noFill/>
          <a:ln>
            <a:noFill/>
          </a:ln>
        </p:spPr>
        <p:txBody>
          <a:bodyPr spcFirstLastPara="1" wrap="square" lIns="91425" tIns="91425" rIns="91425" bIns="91425" anchor="t" anchorCtr="0">
            <a:spAutoFit/>
          </a:bodyPr>
          <a:lstStyle/>
          <a:p>
            <a:pPr marL="0" marR="0" lvl="0" indent="0" algn="l" rtl="0">
              <a:lnSpc>
                <a:spcPct val="200000"/>
              </a:lnSpc>
              <a:spcBef>
                <a:spcPts val="700"/>
              </a:spcBef>
              <a:spcAft>
                <a:spcPts val="0"/>
              </a:spcAft>
              <a:buClr>
                <a:srgbClr val="000000"/>
              </a:buClr>
              <a:buSzPts val="1600"/>
              <a:buFont typeface="Arial"/>
              <a:buNone/>
            </a:pPr>
            <a:r>
              <a:rPr lang="en-US" sz="1500" b="0" i="0" u="none" strike="noStrike" cap="none" dirty="0">
                <a:solidFill>
                  <a:schemeClr val="accent1"/>
                </a:solidFill>
                <a:latin typeface="Kanit Medium" panose="020B0604020202020204" charset="-34"/>
                <a:ea typeface="Inter"/>
                <a:cs typeface="Kanit Medium" panose="020B0604020202020204" charset="-34"/>
                <a:sym typeface="Inter"/>
              </a:rPr>
              <a:t>Production Platform</a:t>
            </a:r>
            <a:br>
              <a:rPr lang="en-US" sz="1500" b="0" i="0" u="none" strike="noStrike" cap="none" dirty="0">
                <a:solidFill>
                  <a:schemeClr val="accent1"/>
                </a:solidFill>
                <a:latin typeface="Kanit Medium" panose="020B0604020202020204" charset="-34"/>
                <a:ea typeface="Inter"/>
                <a:cs typeface="Kanit Medium" panose="020B0604020202020204" charset="-34"/>
                <a:sym typeface="Inter"/>
              </a:rPr>
            </a:br>
            <a:r>
              <a:rPr lang="en-US" sz="1500" b="0" i="0" u="none" strike="noStrike" cap="none" dirty="0">
                <a:solidFill>
                  <a:schemeClr val="accent1"/>
                </a:solidFill>
                <a:latin typeface="Kanit Medium" panose="020B0604020202020204" charset="-34"/>
                <a:ea typeface="Inter"/>
                <a:cs typeface="Kanit Medium" panose="020B0604020202020204" charset="-34"/>
                <a:sym typeface="Inter"/>
              </a:rPr>
              <a:t>2025+ Future Drilling Locations</a:t>
            </a:r>
          </a:p>
          <a:p>
            <a:pPr marL="0" marR="0" lvl="0" indent="0" algn="l" rtl="0">
              <a:lnSpc>
                <a:spcPct val="200000"/>
              </a:lnSpc>
              <a:spcBef>
                <a:spcPts val="700"/>
              </a:spcBef>
              <a:spcAft>
                <a:spcPts val="0"/>
              </a:spcAft>
              <a:buClr>
                <a:srgbClr val="000000"/>
              </a:buClr>
              <a:buSzPts val="1600"/>
              <a:buFont typeface="Arial"/>
              <a:buNone/>
            </a:pPr>
            <a:r>
              <a:rPr lang="en-US" sz="1500" dirty="0">
                <a:solidFill>
                  <a:schemeClr val="accent1"/>
                </a:solidFill>
                <a:latin typeface="Kanit Medium" panose="020B0604020202020204" charset="-34"/>
                <a:ea typeface="Inter"/>
                <a:cs typeface="Kanit Medium" panose="020B0604020202020204" charset="-34"/>
                <a:sym typeface="Inter"/>
              </a:rPr>
              <a:t>2022-2023 Drilled locations</a:t>
            </a:r>
          </a:p>
          <a:p>
            <a:pPr lvl="0">
              <a:lnSpc>
                <a:spcPct val="200000"/>
              </a:lnSpc>
              <a:spcBef>
                <a:spcPts val="700"/>
              </a:spcBef>
              <a:buSzPts val="1600"/>
            </a:pPr>
            <a:r>
              <a:rPr lang="en-US" sz="1500" dirty="0">
                <a:solidFill>
                  <a:schemeClr val="accent1"/>
                </a:solidFill>
                <a:latin typeface="Kanit Medium" panose="020B0604020202020204" charset="-34"/>
                <a:ea typeface="Inter"/>
                <a:cs typeface="Kanit Medium" panose="020B0604020202020204" charset="-34"/>
                <a:sym typeface="Inter"/>
              </a:rPr>
              <a:t>2024 Future Drilling Locations </a:t>
            </a:r>
          </a:p>
        </p:txBody>
      </p:sp>
      <p:pic>
        <p:nvPicPr>
          <p:cNvPr id="51" name="Picture 50">
            <a:extLst>
              <a:ext uri="{FF2B5EF4-FFF2-40B4-BE49-F238E27FC236}">
                <a16:creationId xmlns:a16="http://schemas.microsoft.com/office/drawing/2014/main" id="{CA215FAF-F3EB-73EE-2396-6F21C1FCA941}"/>
              </a:ext>
            </a:extLst>
          </p:cNvPr>
          <p:cNvPicPr>
            <a:picLocks noChangeAspect="1"/>
          </p:cNvPicPr>
          <p:nvPr/>
        </p:nvPicPr>
        <p:blipFill>
          <a:blip r:embed="rId12">
            <a:duotone>
              <a:prstClr val="black"/>
              <a:schemeClr val="tx2">
                <a:tint val="45000"/>
                <a:satMod val="400000"/>
              </a:schemeClr>
            </a:duotone>
            <a:lum bright="20000"/>
          </a:blip>
          <a:stretch>
            <a:fillRect/>
          </a:stretch>
        </p:blipFill>
        <p:spPr>
          <a:xfrm>
            <a:off x="14507245" y="2497692"/>
            <a:ext cx="508000" cy="469900"/>
          </a:xfrm>
          <a:prstGeom prst="rect">
            <a:avLst/>
          </a:prstGeom>
        </p:spPr>
      </p:pic>
      <p:sp>
        <p:nvSpPr>
          <p:cNvPr id="465" name="Google Shape;361;p38">
            <a:extLst>
              <a:ext uri="{FF2B5EF4-FFF2-40B4-BE49-F238E27FC236}">
                <a16:creationId xmlns:a16="http://schemas.microsoft.com/office/drawing/2014/main" id="{9536192B-F705-9B4E-8CD1-690B06B49B9A}"/>
              </a:ext>
            </a:extLst>
          </p:cNvPr>
          <p:cNvSpPr txBox="1"/>
          <p:nvPr/>
        </p:nvSpPr>
        <p:spPr>
          <a:xfrm>
            <a:off x="11462539" y="7315402"/>
            <a:ext cx="2923422" cy="800189"/>
          </a:xfrm>
          <a:prstGeom prst="rect">
            <a:avLst/>
          </a:prstGeom>
          <a:solidFill>
            <a:srgbClr val="C1E0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000" b="1" i="0" u="none" strike="noStrike" cap="none" dirty="0">
                <a:solidFill>
                  <a:srgbClr val="3A396D"/>
                </a:solidFill>
                <a:latin typeface="Kanit" panose="020B0604020202020204" charset="-34"/>
                <a:ea typeface="Kanit SemiBold"/>
                <a:cs typeface="Kanit" panose="020B0604020202020204" charset="-34"/>
                <a:sym typeface="Kanit SemiBold"/>
              </a:rPr>
              <a:t>18 km of subsea pipeline installed</a:t>
            </a:r>
          </a:p>
        </p:txBody>
      </p:sp>
      <p:sp>
        <p:nvSpPr>
          <p:cNvPr id="466" name="Google Shape;361;p38">
            <a:extLst>
              <a:ext uri="{FF2B5EF4-FFF2-40B4-BE49-F238E27FC236}">
                <a16:creationId xmlns:a16="http://schemas.microsoft.com/office/drawing/2014/main" id="{B4ACA448-90B3-2643-E290-B9C6769BBD00}"/>
              </a:ext>
            </a:extLst>
          </p:cNvPr>
          <p:cNvSpPr txBox="1"/>
          <p:nvPr/>
        </p:nvSpPr>
        <p:spPr>
          <a:xfrm>
            <a:off x="12243298" y="8697686"/>
            <a:ext cx="3809502" cy="800189"/>
          </a:xfrm>
          <a:prstGeom prst="rect">
            <a:avLst/>
          </a:prstGeom>
          <a:solidFill>
            <a:srgbClr val="C1E0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000" b="1" i="0" u="none" strike="noStrike" cap="none" dirty="0" err="1">
                <a:solidFill>
                  <a:srgbClr val="3A396D"/>
                </a:solidFill>
                <a:latin typeface="Kanit" panose="020B0604020202020204" charset="-34"/>
                <a:ea typeface="Kanit SemiBold"/>
                <a:cs typeface="Kanit" panose="020B0604020202020204" charset="-34"/>
                <a:sym typeface="Kanit SemiBold"/>
              </a:rPr>
              <a:t>Cayagzi</a:t>
            </a:r>
            <a:r>
              <a:rPr lang="en-US" sz="2000" b="1" i="0" u="none" strike="noStrike" cap="none" dirty="0">
                <a:solidFill>
                  <a:srgbClr val="3A396D"/>
                </a:solidFill>
                <a:latin typeface="Kanit" panose="020B0604020202020204" charset="-34"/>
                <a:ea typeface="Kanit SemiBold"/>
                <a:cs typeface="Kanit" panose="020B0604020202020204" charset="-34"/>
                <a:sym typeface="Kanit SemiBold"/>
              </a:rPr>
              <a:t> Onshore Gas Processing Facility</a:t>
            </a:r>
          </a:p>
        </p:txBody>
      </p:sp>
      <p:sp>
        <p:nvSpPr>
          <p:cNvPr id="471" name="Google Shape;453;p5">
            <a:extLst>
              <a:ext uri="{FF2B5EF4-FFF2-40B4-BE49-F238E27FC236}">
                <a16:creationId xmlns:a16="http://schemas.microsoft.com/office/drawing/2014/main" id="{7FEC8555-57DE-F80B-FE87-2254E8424DB8}"/>
              </a:ext>
            </a:extLst>
          </p:cNvPr>
          <p:cNvSpPr txBox="1"/>
          <p:nvPr/>
        </p:nvSpPr>
        <p:spPr>
          <a:xfrm>
            <a:off x="455120" y="3797726"/>
            <a:ext cx="4470480" cy="515495"/>
          </a:xfrm>
          <a:prstGeom prst="rect">
            <a:avLst/>
          </a:prstGeom>
          <a:noFill/>
          <a:ln>
            <a:noFill/>
          </a:ln>
        </p:spPr>
        <p:txBody>
          <a:bodyPr spcFirstLastPara="1" wrap="square" lIns="91425" tIns="91425" rIns="91425" bIns="91425" anchor="t" anchorCtr="0">
            <a:spAutoFit/>
          </a:bodyPr>
          <a:lstStyle/>
          <a:p>
            <a:pPr marL="0" marR="0" lvl="0" indent="0" algn="l" rtl="0">
              <a:spcBef>
                <a:spcPts val="900"/>
              </a:spcBef>
              <a:spcAft>
                <a:spcPts val="0"/>
              </a:spcAft>
              <a:buClr>
                <a:srgbClr val="000000"/>
              </a:buClr>
              <a:buSzPts val="1600"/>
              <a:buFont typeface="Arial"/>
              <a:buNone/>
            </a:pPr>
            <a:r>
              <a:rPr lang="en-US" dirty="0">
                <a:solidFill>
                  <a:schemeClr val="bg2"/>
                </a:solidFill>
                <a:latin typeface="Inter"/>
                <a:ea typeface="Inter"/>
                <a:cs typeface="Inter"/>
                <a:sym typeface="Inter"/>
              </a:rPr>
              <a:t>  </a:t>
            </a:r>
            <a:endParaRPr b="0" i="0" u="none" strike="noStrike" cap="none" dirty="0">
              <a:solidFill>
                <a:schemeClr val="bg2"/>
              </a:solidFill>
              <a:latin typeface="Inter"/>
              <a:ea typeface="Inter"/>
              <a:cs typeface="Inter"/>
              <a:sym typeface="Inter"/>
            </a:endParaRPr>
          </a:p>
        </p:txBody>
      </p:sp>
      <p:sp>
        <p:nvSpPr>
          <p:cNvPr id="475" name="Google Shape;453;p5">
            <a:extLst>
              <a:ext uri="{FF2B5EF4-FFF2-40B4-BE49-F238E27FC236}">
                <a16:creationId xmlns:a16="http://schemas.microsoft.com/office/drawing/2014/main" id="{8050A977-1AE9-226C-5B9A-0642D1900A87}"/>
              </a:ext>
            </a:extLst>
          </p:cNvPr>
          <p:cNvSpPr txBox="1"/>
          <p:nvPr/>
        </p:nvSpPr>
        <p:spPr>
          <a:xfrm>
            <a:off x="473563" y="7141988"/>
            <a:ext cx="2503529" cy="515495"/>
          </a:xfrm>
          <a:prstGeom prst="rect">
            <a:avLst/>
          </a:prstGeom>
          <a:noFill/>
          <a:ln>
            <a:noFill/>
          </a:ln>
        </p:spPr>
        <p:txBody>
          <a:bodyPr spcFirstLastPara="1" wrap="square" lIns="91425" tIns="91425" rIns="91425" bIns="91425" anchor="t" anchorCtr="0">
            <a:spAutoFit/>
          </a:bodyPr>
          <a:lstStyle/>
          <a:p>
            <a:pPr marL="0" marR="0" lvl="0" indent="0" algn="l" rtl="0">
              <a:spcBef>
                <a:spcPts val="900"/>
              </a:spcBef>
              <a:spcAft>
                <a:spcPts val="0"/>
              </a:spcAft>
              <a:buClr>
                <a:srgbClr val="000000"/>
              </a:buClr>
              <a:buSzPts val="1600"/>
              <a:buFont typeface="Arial"/>
              <a:buNone/>
            </a:pPr>
            <a:r>
              <a:rPr lang="en-US" dirty="0">
                <a:solidFill>
                  <a:schemeClr val="bg2"/>
                </a:solidFill>
                <a:latin typeface="Inter"/>
                <a:ea typeface="Inter"/>
                <a:cs typeface="Inter"/>
                <a:sym typeface="Inter"/>
              </a:rPr>
              <a:t> </a:t>
            </a:r>
            <a:r>
              <a:rPr lang="en-US" b="0" i="0" u="none" strike="noStrike" cap="none" dirty="0">
                <a:solidFill>
                  <a:schemeClr val="bg2"/>
                </a:solidFill>
                <a:latin typeface="Inter"/>
                <a:ea typeface="Inter"/>
                <a:cs typeface="Inter"/>
                <a:sym typeface="Inter"/>
              </a:rPr>
              <a:t> </a:t>
            </a:r>
            <a:endParaRPr b="0" i="0" u="none" strike="noStrike" cap="none" dirty="0">
              <a:solidFill>
                <a:schemeClr val="bg2"/>
              </a:solidFill>
              <a:latin typeface="Inter"/>
              <a:ea typeface="Inter"/>
              <a:cs typeface="Inter"/>
              <a:sym typeface="Inter"/>
            </a:endParaRPr>
          </a:p>
        </p:txBody>
      </p:sp>
      <p:cxnSp>
        <p:nvCxnSpPr>
          <p:cNvPr id="491" name="Elbow Connector 490">
            <a:extLst>
              <a:ext uri="{FF2B5EF4-FFF2-40B4-BE49-F238E27FC236}">
                <a16:creationId xmlns:a16="http://schemas.microsoft.com/office/drawing/2014/main" id="{0F27756B-00D4-8979-E5FD-764F9C9490CB}"/>
              </a:ext>
            </a:extLst>
          </p:cNvPr>
          <p:cNvCxnSpPr>
            <a:cxnSpLocks/>
          </p:cNvCxnSpPr>
          <p:nvPr/>
        </p:nvCxnSpPr>
        <p:spPr>
          <a:xfrm flipV="1">
            <a:off x="550370" y="3637170"/>
            <a:ext cx="3222758" cy="286939"/>
          </a:xfrm>
          <a:prstGeom prst="bentConnector3">
            <a:avLst>
              <a:gd name="adj1" fmla="val 100010"/>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511" name="Straight Arrow Connector 510">
            <a:extLst>
              <a:ext uri="{FF2B5EF4-FFF2-40B4-BE49-F238E27FC236}">
                <a16:creationId xmlns:a16="http://schemas.microsoft.com/office/drawing/2014/main" id="{A2F98A07-F826-A2A5-E3CA-2AAC398B026A}"/>
              </a:ext>
            </a:extLst>
          </p:cNvPr>
          <p:cNvCxnSpPr>
            <a:cxnSpLocks/>
          </p:cNvCxnSpPr>
          <p:nvPr/>
        </p:nvCxnSpPr>
        <p:spPr>
          <a:xfrm flipH="1">
            <a:off x="11309249" y="4997260"/>
            <a:ext cx="2408408" cy="0"/>
          </a:xfrm>
          <a:prstGeom prst="straightConnector1">
            <a:avLst/>
          </a:prstGeom>
          <a:ln w="12700" cmpd="sng">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705" name="Straight Arrow Connector 704">
            <a:extLst>
              <a:ext uri="{FF2B5EF4-FFF2-40B4-BE49-F238E27FC236}">
                <a16:creationId xmlns:a16="http://schemas.microsoft.com/office/drawing/2014/main" id="{EB8DF3B5-BECD-1CC8-98D7-EE8C221524A5}"/>
              </a:ext>
            </a:extLst>
          </p:cNvPr>
          <p:cNvCxnSpPr>
            <a:cxnSpLocks/>
          </p:cNvCxnSpPr>
          <p:nvPr/>
        </p:nvCxnSpPr>
        <p:spPr>
          <a:xfrm flipH="1">
            <a:off x="11273957" y="6603954"/>
            <a:ext cx="2467933" cy="0"/>
          </a:xfrm>
          <a:prstGeom prst="straightConnector1">
            <a:avLst/>
          </a:prstGeom>
          <a:ln w="12700" cmpd="sng">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712" name="Google Shape;453;p5">
            <a:extLst>
              <a:ext uri="{FF2B5EF4-FFF2-40B4-BE49-F238E27FC236}">
                <a16:creationId xmlns:a16="http://schemas.microsoft.com/office/drawing/2014/main" id="{E4DE5A8A-D448-FE5A-22F1-6E4215F9F532}"/>
              </a:ext>
            </a:extLst>
          </p:cNvPr>
          <p:cNvSpPr txBox="1"/>
          <p:nvPr/>
        </p:nvSpPr>
        <p:spPr>
          <a:xfrm>
            <a:off x="12781236" y="4968044"/>
            <a:ext cx="1023687" cy="515495"/>
          </a:xfrm>
          <a:prstGeom prst="rect">
            <a:avLst/>
          </a:prstGeom>
          <a:noFill/>
          <a:ln>
            <a:noFill/>
          </a:ln>
        </p:spPr>
        <p:txBody>
          <a:bodyPr spcFirstLastPara="1" wrap="square" lIns="91425" tIns="91425" rIns="91425" bIns="91425" anchor="t" anchorCtr="0">
            <a:spAutoFit/>
          </a:bodyPr>
          <a:lstStyle/>
          <a:p>
            <a:pPr marL="0" marR="0" lvl="0" indent="0" algn="r" rtl="0">
              <a:spcBef>
                <a:spcPts val="900"/>
              </a:spcBef>
              <a:spcAft>
                <a:spcPts val="0"/>
              </a:spcAft>
              <a:buClr>
                <a:srgbClr val="000000"/>
              </a:buClr>
              <a:buSzPts val="1600"/>
              <a:buFont typeface="Arial"/>
              <a:buNone/>
            </a:pPr>
            <a:r>
              <a:rPr lang="en-US" b="0" i="0" u="none" strike="noStrike" cap="none" dirty="0">
                <a:solidFill>
                  <a:schemeClr val="bg2"/>
                </a:solidFill>
                <a:latin typeface="Inter"/>
                <a:ea typeface="Inter"/>
                <a:cs typeface="Inter"/>
                <a:sym typeface="Inter"/>
              </a:rPr>
              <a:t> </a:t>
            </a:r>
            <a:endParaRPr b="0" i="0" u="none" strike="noStrike" cap="none" dirty="0">
              <a:solidFill>
                <a:schemeClr val="bg2"/>
              </a:solidFill>
              <a:latin typeface="Inter"/>
              <a:ea typeface="Inter"/>
              <a:cs typeface="Inter"/>
              <a:sym typeface="Inter"/>
            </a:endParaRPr>
          </a:p>
        </p:txBody>
      </p:sp>
      <p:pic>
        <p:nvPicPr>
          <p:cNvPr id="756" name="Google Shape;414;p5">
            <a:extLst>
              <a:ext uri="{FF2B5EF4-FFF2-40B4-BE49-F238E27FC236}">
                <a16:creationId xmlns:a16="http://schemas.microsoft.com/office/drawing/2014/main" id="{ACB6D1E0-2784-30BB-BF37-DD903149CB51}"/>
              </a:ext>
            </a:extLst>
          </p:cNvPr>
          <p:cNvPicPr preferRelativeResize="0"/>
          <p:nvPr/>
        </p:nvPicPr>
        <p:blipFill rotWithShape="1">
          <a:blip r:embed="rId13">
            <a:alphaModFix/>
          </a:blip>
          <a:srcRect/>
          <a:stretch/>
        </p:blipFill>
        <p:spPr>
          <a:xfrm>
            <a:off x="3207108" y="3111959"/>
            <a:ext cx="306624" cy="306651"/>
          </a:xfrm>
          <a:prstGeom prst="rect">
            <a:avLst/>
          </a:prstGeom>
          <a:noFill/>
          <a:ln>
            <a:noFill/>
          </a:ln>
          <a:effectLst>
            <a:outerShdw blurRad="28575" dist="9525" dir="600000" algn="bl" rotWithShape="0">
              <a:srgbClr val="000000">
                <a:alpha val="83921"/>
              </a:srgbClr>
            </a:outerShdw>
          </a:effectLst>
        </p:spPr>
      </p:pic>
      <p:pic>
        <p:nvPicPr>
          <p:cNvPr id="757" name="Google Shape;414;p5">
            <a:extLst>
              <a:ext uri="{FF2B5EF4-FFF2-40B4-BE49-F238E27FC236}">
                <a16:creationId xmlns:a16="http://schemas.microsoft.com/office/drawing/2014/main" id="{C9263F9F-0B6F-7119-6C52-B16F56830CEF}"/>
              </a:ext>
            </a:extLst>
          </p:cNvPr>
          <p:cNvPicPr preferRelativeResize="0"/>
          <p:nvPr/>
        </p:nvPicPr>
        <p:blipFill rotWithShape="1">
          <a:blip r:embed="rId13">
            <a:alphaModFix/>
          </a:blip>
          <a:srcRect/>
          <a:stretch/>
        </p:blipFill>
        <p:spPr>
          <a:xfrm>
            <a:off x="2046461" y="2956270"/>
            <a:ext cx="306624" cy="306651"/>
          </a:xfrm>
          <a:prstGeom prst="rect">
            <a:avLst/>
          </a:prstGeom>
          <a:noFill/>
          <a:ln>
            <a:noFill/>
          </a:ln>
          <a:effectLst>
            <a:outerShdw blurRad="28575" dist="9525" dir="600000" algn="bl" rotWithShape="0">
              <a:srgbClr val="000000">
                <a:alpha val="83921"/>
              </a:srgbClr>
            </a:outerShdw>
          </a:effectLst>
        </p:spPr>
      </p:pic>
      <p:pic>
        <p:nvPicPr>
          <p:cNvPr id="758" name="Google Shape;414;p5">
            <a:extLst>
              <a:ext uri="{FF2B5EF4-FFF2-40B4-BE49-F238E27FC236}">
                <a16:creationId xmlns:a16="http://schemas.microsoft.com/office/drawing/2014/main" id="{CAC8BEFC-E170-C913-693C-9E5C584386A4}"/>
              </a:ext>
            </a:extLst>
          </p:cNvPr>
          <p:cNvPicPr preferRelativeResize="0"/>
          <p:nvPr/>
        </p:nvPicPr>
        <p:blipFill rotWithShape="1">
          <a:blip r:embed="rId13">
            <a:alphaModFix/>
          </a:blip>
          <a:srcRect/>
          <a:stretch/>
        </p:blipFill>
        <p:spPr>
          <a:xfrm>
            <a:off x="4404140" y="3197993"/>
            <a:ext cx="306624" cy="306651"/>
          </a:xfrm>
          <a:prstGeom prst="rect">
            <a:avLst/>
          </a:prstGeom>
          <a:noFill/>
          <a:ln>
            <a:noFill/>
          </a:ln>
          <a:effectLst>
            <a:outerShdw blurRad="28575" dist="9525" dir="600000" algn="bl" rotWithShape="0">
              <a:srgbClr val="000000">
                <a:alpha val="83921"/>
              </a:srgbClr>
            </a:outerShdw>
          </a:effectLst>
        </p:spPr>
      </p:pic>
      <p:pic>
        <p:nvPicPr>
          <p:cNvPr id="763" name="Google Shape;414;p5">
            <a:extLst>
              <a:ext uri="{FF2B5EF4-FFF2-40B4-BE49-F238E27FC236}">
                <a16:creationId xmlns:a16="http://schemas.microsoft.com/office/drawing/2014/main" id="{40E46C7D-0C3B-A228-2F2D-B0884D606452}"/>
              </a:ext>
            </a:extLst>
          </p:cNvPr>
          <p:cNvPicPr preferRelativeResize="0"/>
          <p:nvPr/>
        </p:nvPicPr>
        <p:blipFill rotWithShape="1">
          <a:blip r:embed="rId13">
            <a:alphaModFix/>
          </a:blip>
          <a:srcRect/>
          <a:stretch/>
        </p:blipFill>
        <p:spPr>
          <a:xfrm>
            <a:off x="4652440" y="3880966"/>
            <a:ext cx="306624" cy="306651"/>
          </a:xfrm>
          <a:prstGeom prst="rect">
            <a:avLst/>
          </a:prstGeom>
          <a:noFill/>
          <a:ln>
            <a:noFill/>
          </a:ln>
          <a:effectLst>
            <a:outerShdw blurRad="28575" dist="9525" dir="600000" algn="bl" rotWithShape="0">
              <a:srgbClr val="000000">
                <a:alpha val="83921"/>
              </a:srgbClr>
            </a:outerShdw>
          </a:effectLst>
        </p:spPr>
      </p:pic>
      <p:pic>
        <p:nvPicPr>
          <p:cNvPr id="765" name="Google Shape;414;p5">
            <a:extLst>
              <a:ext uri="{FF2B5EF4-FFF2-40B4-BE49-F238E27FC236}">
                <a16:creationId xmlns:a16="http://schemas.microsoft.com/office/drawing/2014/main" id="{0849EED2-B95A-FAB1-2456-51AE058BED24}"/>
              </a:ext>
            </a:extLst>
          </p:cNvPr>
          <p:cNvPicPr preferRelativeResize="0"/>
          <p:nvPr/>
        </p:nvPicPr>
        <p:blipFill rotWithShape="1">
          <a:blip r:embed="rId13">
            <a:alphaModFix/>
          </a:blip>
          <a:srcRect/>
          <a:stretch/>
        </p:blipFill>
        <p:spPr>
          <a:xfrm>
            <a:off x="7537426" y="5095921"/>
            <a:ext cx="306624" cy="306651"/>
          </a:xfrm>
          <a:prstGeom prst="rect">
            <a:avLst/>
          </a:prstGeom>
          <a:noFill/>
          <a:ln>
            <a:noFill/>
          </a:ln>
          <a:effectLst>
            <a:outerShdw blurRad="28575" dist="9525" dir="600000" algn="bl" rotWithShape="0">
              <a:srgbClr val="000000">
                <a:alpha val="83921"/>
              </a:srgbClr>
            </a:outerShdw>
          </a:effectLst>
        </p:spPr>
      </p:pic>
      <p:pic>
        <p:nvPicPr>
          <p:cNvPr id="385" name="Google Shape;414;p5">
            <a:extLst>
              <a:ext uri="{FF2B5EF4-FFF2-40B4-BE49-F238E27FC236}">
                <a16:creationId xmlns:a16="http://schemas.microsoft.com/office/drawing/2014/main" id="{697FA348-6293-B791-3E5A-48212830B86F}"/>
              </a:ext>
            </a:extLst>
          </p:cNvPr>
          <p:cNvPicPr preferRelativeResize="0"/>
          <p:nvPr/>
        </p:nvPicPr>
        <p:blipFill rotWithShape="1">
          <a:blip r:embed="rId13">
            <a:alphaModFix/>
          </a:blip>
          <a:srcRect/>
          <a:stretch/>
        </p:blipFill>
        <p:spPr>
          <a:xfrm>
            <a:off x="8018574" y="7467122"/>
            <a:ext cx="306624" cy="306651"/>
          </a:xfrm>
          <a:prstGeom prst="rect">
            <a:avLst/>
          </a:prstGeom>
          <a:noFill/>
          <a:ln>
            <a:noFill/>
          </a:ln>
          <a:effectLst>
            <a:outerShdw blurRad="28575" dist="9525" dir="600000" algn="bl" rotWithShape="0">
              <a:srgbClr val="000000">
                <a:alpha val="83921"/>
              </a:srgbClr>
            </a:outerShdw>
          </a:effectLst>
        </p:spPr>
      </p:pic>
      <p:pic>
        <p:nvPicPr>
          <p:cNvPr id="387" name="Google Shape;414;p5">
            <a:extLst>
              <a:ext uri="{FF2B5EF4-FFF2-40B4-BE49-F238E27FC236}">
                <a16:creationId xmlns:a16="http://schemas.microsoft.com/office/drawing/2014/main" id="{71C1FDEB-3907-9653-6A1A-7D61EF427BD3}"/>
              </a:ext>
            </a:extLst>
          </p:cNvPr>
          <p:cNvPicPr preferRelativeResize="0"/>
          <p:nvPr/>
        </p:nvPicPr>
        <p:blipFill rotWithShape="1">
          <a:blip r:embed="rId13">
            <a:alphaModFix/>
          </a:blip>
          <a:srcRect/>
          <a:stretch/>
        </p:blipFill>
        <p:spPr>
          <a:xfrm>
            <a:off x="8201438" y="7129771"/>
            <a:ext cx="306624" cy="306651"/>
          </a:xfrm>
          <a:prstGeom prst="rect">
            <a:avLst/>
          </a:prstGeom>
          <a:noFill/>
          <a:ln>
            <a:noFill/>
          </a:ln>
          <a:effectLst>
            <a:outerShdw blurRad="28575" dist="9525" dir="600000" algn="bl" rotWithShape="0">
              <a:srgbClr val="000000">
                <a:alpha val="83921"/>
              </a:srgbClr>
            </a:outerShdw>
          </a:effectLst>
        </p:spPr>
      </p:pic>
      <p:pic>
        <p:nvPicPr>
          <p:cNvPr id="389"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3">
            <a:alphaModFix/>
          </a:blip>
          <a:srcRect/>
          <a:stretch/>
        </p:blipFill>
        <p:spPr>
          <a:xfrm>
            <a:off x="8217678" y="3826556"/>
            <a:ext cx="306624" cy="306651"/>
          </a:xfrm>
          <a:prstGeom prst="rect">
            <a:avLst/>
          </a:prstGeom>
          <a:noFill/>
          <a:ln>
            <a:noFill/>
          </a:ln>
          <a:effectLst>
            <a:outerShdw blurRad="28575" dist="9525" dir="600000" algn="bl" rotWithShape="0">
              <a:srgbClr val="000000">
                <a:alpha val="83921"/>
              </a:srgbClr>
            </a:outerShdw>
          </a:effectLst>
        </p:spPr>
      </p:pic>
      <p:sp>
        <p:nvSpPr>
          <p:cNvPr id="390" name="Google Shape;413;p5">
            <a:extLst>
              <a:ext uri="{FF2B5EF4-FFF2-40B4-BE49-F238E27FC236}">
                <a16:creationId xmlns:a16="http://schemas.microsoft.com/office/drawing/2014/main" id="{6ADB0325-EE25-64FF-788C-3995813DC733}"/>
              </a:ext>
            </a:extLst>
          </p:cNvPr>
          <p:cNvSpPr/>
          <p:nvPr/>
        </p:nvSpPr>
        <p:spPr>
          <a:xfrm>
            <a:off x="14602276" y="3133761"/>
            <a:ext cx="317938" cy="317938"/>
          </a:xfrm>
          <a:prstGeom prst="ellipse">
            <a:avLst/>
          </a:prstGeom>
          <a:solidFill>
            <a:schemeClr val="tx1">
              <a:lumMod val="50000"/>
              <a:lumOff val="5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91" name="Google Shape;414;p5">
            <a:extLst>
              <a:ext uri="{FF2B5EF4-FFF2-40B4-BE49-F238E27FC236}">
                <a16:creationId xmlns:a16="http://schemas.microsoft.com/office/drawing/2014/main" id="{2279750B-B08C-C5F5-AB51-2D196E768ED6}"/>
              </a:ext>
            </a:extLst>
          </p:cNvPr>
          <p:cNvPicPr preferRelativeResize="0"/>
          <p:nvPr/>
        </p:nvPicPr>
        <p:blipFill rotWithShape="1">
          <a:blip r:embed="rId13">
            <a:alphaModFix/>
          </a:blip>
          <a:srcRect/>
          <a:stretch/>
        </p:blipFill>
        <p:spPr>
          <a:xfrm>
            <a:off x="14653782" y="3185134"/>
            <a:ext cx="211149" cy="211168"/>
          </a:xfrm>
          <a:prstGeom prst="rect">
            <a:avLst/>
          </a:prstGeom>
          <a:noFill/>
          <a:ln>
            <a:noFill/>
          </a:ln>
          <a:effectLst>
            <a:outerShdw blurRad="28575" dist="9525" dir="600000" algn="bl" rotWithShape="0">
              <a:srgbClr val="000000">
                <a:alpha val="83921"/>
              </a:srgbClr>
            </a:outerShdw>
          </a:effectLst>
        </p:spPr>
      </p:pic>
      <p:sp>
        <p:nvSpPr>
          <p:cNvPr id="393" name="Google Shape;453;p5">
            <a:extLst>
              <a:ext uri="{FF2B5EF4-FFF2-40B4-BE49-F238E27FC236}">
                <a16:creationId xmlns:a16="http://schemas.microsoft.com/office/drawing/2014/main" id="{5C94AA12-D130-7EFA-0C20-C0ED2DB942C5}"/>
              </a:ext>
            </a:extLst>
          </p:cNvPr>
          <p:cNvSpPr txBox="1"/>
          <p:nvPr/>
        </p:nvSpPr>
        <p:spPr>
          <a:xfrm>
            <a:off x="11932122" y="6472214"/>
            <a:ext cx="1872801" cy="515495"/>
          </a:xfrm>
          <a:prstGeom prst="rect">
            <a:avLst/>
          </a:prstGeom>
          <a:noFill/>
          <a:ln>
            <a:noFill/>
          </a:ln>
        </p:spPr>
        <p:txBody>
          <a:bodyPr spcFirstLastPara="1" wrap="square" lIns="91425" tIns="91425" rIns="91425" bIns="91425" anchor="t" anchorCtr="0">
            <a:spAutoFit/>
          </a:bodyPr>
          <a:lstStyle/>
          <a:p>
            <a:pPr marL="0" marR="0" lvl="0" indent="0" algn="r" rtl="0">
              <a:spcBef>
                <a:spcPts val="900"/>
              </a:spcBef>
              <a:spcAft>
                <a:spcPts val="0"/>
              </a:spcAft>
              <a:buClr>
                <a:srgbClr val="000000"/>
              </a:buClr>
              <a:buSzPts val="1600"/>
              <a:buFont typeface="Arial"/>
              <a:buNone/>
            </a:pPr>
            <a:r>
              <a:rPr lang="en-US" b="0" i="0" u="none" strike="noStrike" cap="none" dirty="0">
                <a:solidFill>
                  <a:schemeClr val="bg2"/>
                </a:solidFill>
                <a:latin typeface="Inter"/>
                <a:ea typeface="Inter"/>
                <a:cs typeface="Inter"/>
                <a:sym typeface="Inter"/>
              </a:rPr>
              <a:t> </a:t>
            </a:r>
            <a:endParaRPr b="0" i="0" u="none" strike="noStrike" cap="none" dirty="0">
              <a:solidFill>
                <a:schemeClr val="bg2"/>
              </a:solidFill>
              <a:latin typeface="Inter"/>
              <a:ea typeface="Inter"/>
              <a:cs typeface="Inter"/>
              <a:sym typeface="Inter"/>
            </a:endParaRPr>
          </a:p>
        </p:txBody>
      </p:sp>
      <p:cxnSp>
        <p:nvCxnSpPr>
          <p:cNvPr id="412" name="Straight Arrow Connector 411">
            <a:extLst>
              <a:ext uri="{FF2B5EF4-FFF2-40B4-BE49-F238E27FC236}">
                <a16:creationId xmlns:a16="http://schemas.microsoft.com/office/drawing/2014/main" id="{6E67699B-988B-C46D-86E6-A5FDC80C367B}"/>
              </a:ext>
            </a:extLst>
          </p:cNvPr>
          <p:cNvCxnSpPr>
            <a:cxnSpLocks/>
          </p:cNvCxnSpPr>
          <p:nvPr/>
        </p:nvCxnSpPr>
        <p:spPr>
          <a:xfrm flipH="1">
            <a:off x="7799349" y="4252124"/>
            <a:ext cx="1917959" cy="675181"/>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19" name="Google Shape;453;p5">
            <a:extLst>
              <a:ext uri="{FF2B5EF4-FFF2-40B4-BE49-F238E27FC236}">
                <a16:creationId xmlns:a16="http://schemas.microsoft.com/office/drawing/2014/main" id="{90595743-8CFD-922D-A061-7D96B6462252}"/>
              </a:ext>
            </a:extLst>
          </p:cNvPr>
          <p:cNvSpPr txBox="1"/>
          <p:nvPr/>
        </p:nvSpPr>
        <p:spPr>
          <a:xfrm>
            <a:off x="455120" y="5292794"/>
            <a:ext cx="1872801" cy="515495"/>
          </a:xfrm>
          <a:prstGeom prst="rect">
            <a:avLst/>
          </a:prstGeom>
          <a:noFill/>
          <a:ln>
            <a:noFill/>
          </a:ln>
        </p:spPr>
        <p:txBody>
          <a:bodyPr spcFirstLastPara="1" wrap="square" lIns="91425" tIns="91425" rIns="91425" bIns="91425" anchor="t" anchorCtr="0">
            <a:spAutoFit/>
          </a:bodyPr>
          <a:lstStyle/>
          <a:p>
            <a:pPr lvl="0">
              <a:spcBef>
                <a:spcPts val="900"/>
              </a:spcBef>
              <a:buSzPts val="1600"/>
            </a:pPr>
            <a:r>
              <a:rPr lang="en-US" dirty="0">
                <a:solidFill>
                  <a:schemeClr val="accent2"/>
                </a:solidFill>
              </a:rPr>
              <a:t>Tested 7-8 MMCF/D</a:t>
            </a:r>
            <a:endParaRPr b="0" i="0" u="none" strike="noStrike" cap="none" dirty="0">
              <a:solidFill>
                <a:schemeClr val="accent2"/>
              </a:solidFill>
              <a:latin typeface="Inter"/>
              <a:ea typeface="Inter"/>
              <a:cs typeface="Inter"/>
              <a:sym typeface="Inter"/>
            </a:endParaRPr>
          </a:p>
        </p:txBody>
      </p:sp>
      <p:cxnSp>
        <p:nvCxnSpPr>
          <p:cNvPr id="24" name="Straight Arrow Connector 23">
            <a:extLst>
              <a:ext uri="{FF2B5EF4-FFF2-40B4-BE49-F238E27FC236}">
                <a16:creationId xmlns:a16="http://schemas.microsoft.com/office/drawing/2014/main" id="{9F5146A6-C5A7-F2C4-DEFE-336B06D50167}"/>
              </a:ext>
            </a:extLst>
          </p:cNvPr>
          <p:cNvCxnSpPr>
            <a:cxnSpLocks/>
          </p:cNvCxnSpPr>
          <p:nvPr/>
        </p:nvCxnSpPr>
        <p:spPr>
          <a:xfrm flipH="1">
            <a:off x="7302227" y="2275025"/>
            <a:ext cx="756745" cy="1743617"/>
          </a:xfrm>
          <a:prstGeom prst="straightConnector1">
            <a:avLst/>
          </a:prstGeom>
          <a:ln w="25400" cmpd="sng">
            <a:solidFill>
              <a:srgbClr val="DAA520"/>
            </a:solidFill>
            <a:tailEnd type="triangle"/>
          </a:ln>
          <a:effectLst>
            <a:glow rad="38100">
              <a:schemeClr val="bg1"/>
            </a:glow>
            <a:softEdge rad="0"/>
          </a:effectLst>
        </p:spPr>
        <p:style>
          <a:lnRef idx="1">
            <a:schemeClr val="accent1"/>
          </a:lnRef>
          <a:fillRef idx="0">
            <a:schemeClr val="accent1"/>
          </a:fillRef>
          <a:effectRef idx="0">
            <a:schemeClr val="accent1"/>
          </a:effectRef>
          <a:fontRef idx="minor">
            <a:schemeClr val="tx1"/>
          </a:fontRef>
        </p:style>
      </p:cxnSp>
      <p:sp>
        <p:nvSpPr>
          <p:cNvPr id="458" name="Google Shape;361;p38">
            <a:extLst>
              <a:ext uri="{FF2B5EF4-FFF2-40B4-BE49-F238E27FC236}">
                <a16:creationId xmlns:a16="http://schemas.microsoft.com/office/drawing/2014/main" id="{462059EF-9D56-9850-1BE9-1B2FB6523740}"/>
              </a:ext>
            </a:extLst>
          </p:cNvPr>
          <p:cNvSpPr txBox="1"/>
          <p:nvPr/>
        </p:nvSpPr>
        <p:spPr>
          <a:xfrm>
            <a:off x="2560510" y="1903467"/>
            <a:ext cx="2560885" cy="492412"/>
          </a:xfrm>
          <a:prstGeom prst="rect">
            <a:avLst/>
          </a:prstGeom>
          <a:noFill/>
          <a:ln>
            <a:noFill/>
          </a:ln>
        </p:spPr>
        <p:txBody>
          <a:bodyPr spcFirstLastPara="1" wrap="square" lIns="91425" tIns="91425" rIns="91425" bIns="91425" anchor="t" anchorCtr="0">
            <a:spAutoFit/>
          </a:bodyPr>
          <a:lstStyle/>
          <a:p>
            <a:pPr lvl="0">
              <a:buSzPts val="2400"/>
            </a:pPr>
            <a:r>
              <a:rPr lang="en-US" sz="2000" dirty="0">
                <a:solidFill>
                  <a:schemeClr val="accent2"/>
                </a:solidFill>
                <a:latin typeface="Kanit SemiBold"/>
                <a:ea typeface="Kanit SemiBold"/>
                <a:cs typeface="Kanit SemiBold"/>
                <a:sym typeface="Kanit SemiBold"/>
              </a:rPr>
              <a:t>West </a:t>
            </a:r>
            <a:r>
              <a:rPr lang="en-US" sz="2000" dirty="0" err="1">
                <a:solidFill>
                  <a:schemeClr val="accent2"/>
                </a:solidFill>
                <a:latin typeface="Kanit SemiBold"/>
                <a:ea typeface="Kanit SemiBold"/>
                <a:cs typeface="Kanit SemiBold"/>
                <a:sym typeface="Kanit SemiBold"/>
              </a:rPr>
              <a:t>Akcakoca</a:t>
            </a:r>
            <a:endParaRPr lang="en-US" sz="2000" dirty="0">
              <a:solidFill>
                <a:schemeClr val="accent2"/>
              </a:solidFill>
              <a:latin typeface="Kanit SemiBold"/>
              <a:ea typeface="Kanit SemiBold"/>
              <a:cs typeface="Kanit SemiBold"/>
              <a:sym typeface="Kanit SemiBold"/>
            </a:endParaRPr>
          </a:p>
        </p:txBody>
      </p:sp>
      <p:cxnSp>
        <p:nvCxnSpPr>
          <p:cNvPr id="461" name="Straight Arrow Connector 460">
            <a:extLst>
              <a:ext uri="{FF2B5EF4-FFF2-40B4-BE49-F238E27FC236}">
                <a16:creationId xmlns:a16="http://schemas.microsoft.com/office/drawing/2014/main" id="{AD3EDDFA-C829-5E27-1B4D-D93E622B7128}"/>
              </a:ext>
            </a:extLst>
          </p:cNvPr>
          <p:cNvCxnSpPr>
            <a:cxnSpLocks/>
          </p:cNvCxnSpPr>
          <p:nvPr/>
        </p:nvCxnSpPr>
        <p:spPr>
          <a:xfrm>
            <a:off x="4557452" y="2342373"/>
            <a:ext cx="890515" cy="1598321"/>
          </a:xfrm>
          <a:prstGeom prst="straightConnector1">
            <a:avLst/>
          </a:prstGeom>
          <a:ln w="25400" cmpd="sng">
            <a:solidFill>
              <a:srgbClr val="DAA520"/>
            </a:solidFill>
            <a:tailEnd type="triangle"/>
          </a:ln>
          <a:effectLst>
            <a:glow rad="38100">
              <a:schemeClr val="bg1"/>
            </a:glow>
          </a:effectLst>
        </p:spPr>
        <p:style>
          <a:lnRef idx="1">
            <a:schemeClr val="accent1"/>
          </a:lnRef>
          <a:fillRef idx="0">
            <a:schemeClr val="accent1"/>
          </a:fillRef>
          <a:effectRef idx="0">
            <a:schemeClr val="accent1"/>
          </a:effectRef>
          <a:fontRef idx="minor">
            <a:schemeClr val="tx1"/>
          </a:fontRef>
        </p:style>
      </p:cxnSp>
      <p:sp>
        <p:nvSpPr>
          <p:cNvPr id="468" name="Google Shape;361;p38">
            <a:extLst>
              <a:ext uri="{FF2B5EF4-FFF2-40B4-BE49-F238E27FC236}">
                <a16:creationId xmlns:a16="http://schemas.microsoft.com/office/drawing/2014/main" id="{94414327-FFE2-EF49-0B29-2889EB694E22}"/>
              </a:ext>
            </a:extLst>
          </p:cNvPr>
          <p:cNvSpPr txBox="1"/>
          <p:nvPr/>
        </p:nvSpPr>
        <p:spPr>
          <a:xfrm>
            <a:off x="10558317" y="2262571"/>
            <a:ext cx="2005816" cy="492412"/>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US" sz="2000" b="0" i="0" u="none" strike="noStrike" cap="none" dirty="0" err="1">
                <a:solidFill>
                  <a:schemeClr val="accent2"/>
                </a:solidFill>
                <a:latin typeface="Kanit SemiBold"/>
                <a:ea typeface="Kanit SemiBold"/>
                <a:cs typeface="Kanit SemiBold"/>
                <a:sym typeface="Kanit SemiBold"/>
              </a:rPr>
              <a:t>Guluc</a:t>
            </a:r>
            <a:r>
              <a:rPr lang="en-US" sz="2000" b="0" i="0" u="none" strike="noStrike" cap="none" dirty="0">
                <a:solidFill>
                  <a:schemeClr val="accent2"/>
                </a:solidFill>
                <a:latin typeface="Kanit SemiBold"/>
                <a:ea typeface="Kanit SemiBold"/>
                <a:cs typeface="Kanit SemiBold"/>
                <a:sym typeface="Kanit SemiBold"/>
              </a:rPr>
              <a:t> – 2 </a:t>
            </a:r>
            <a:r>
              <a:rPr lang="en-US" sz="2000" dirty="0">
                <a:solidFill>
                  <a:schemeClr val="accent2"/>
                </a:solidFill>
                <a:latin typeface="Kanit SemiBold"/>
                <a:ea typeface="Kanit SemiBold"/>
                <a:cs typeface="Kanit SemiBold"/>
                <a:sym typeface="Kanit SemiBold"/>
              </a:rPr>
              <a:t>Well</a:t>
            </a:r>
            <a:endParaRPr lang="en-US" sz="2000" b="0" i="0" u="none" strike="noStrike" cap="none" dirty="0">
              <a:solidFill>
                <a:schemeClr val="accent2"/>
              </a:solidFill>
              <a:latin typeface="Kanit SemiBold"/>
              <a:ea typeface="Kanit SemiBold"/>
              <a:cs typeface="Kanit SemiBold"/>
              <a:sym typeface="Kanit SemiBold"/>
            </a:endParaRPr>
          </a:p>
        </p:txBody>
      </p:sp>
      <p:cxnSp>
        <p:nvCxnSpPr>
          <p:cNvPr id="469" name="Straight Connector 468">
            <a:extLst>
              <a:ext uri="{FF2B5EF4-FFF2-40B4-BE49-F238E27FC236}">
                <a16:creationId xmlns:a16="http://schemas.microsoft.com/office/drawing/2014/main" id="{C2D477C3-9035-B43C-2641-BAF1E61F675E}"/>
              </a:ext>
            </a:extLst>
          </p:cNvPr>
          <p:cNvCxnSpPr>
            <a:cxnSpLocks/>
          </p:cNvCxnSpPr>
          <p:nvPr/>
        </p:nvCxnSpPr>
        <p:spPr>
          <a:xfrm flipV="1">
            <a:off x="10233660" y="2679268"/>
            <a:ext cx="2267440" cy="20757"/>
          </a:xfrm>
          <a:prstGeom prst="line">
            <a:avLst/>
          </a:prstGeom>
          <a:ln w="25400">
            <a:solidFill>
              <a:srgbClr val="DAA520"/>
            </a:solidFill>
          </a:ln>
        </p:spPr>
        <p:style>
          <a:lnRef idx="1">
            <a:schemeClr val="accent1"/>
          </a:lnRef>
          <a:fillRef idx="0">
            <a:schemeClr val="accent1"/>
          </a:fillRef>
          <a:effectRef idx="0">
            <a:schemeClr val="accent1"/>
          </a:effectRef>
          <a:fontRef idx="minor">
            <a:schemeClr val="tx1"/>
          </a:fontRef>
        </p:style>
      </p:cxnSp>
      <p:cxnSp>
        <p:nvCxnSpPr>
          <p:cNvPr id="472" name="Straight Arrow Connector 471">
            <a:extLst>
              <a:ext uri="{FF2B5EF4-FFF2-40B4-BE49-F238E27FC236}">
                <a16:creationId xmlns:a16="http://schemas.microsoft.com/office/drawing/2014/main" id="{9895FDA8-0375-05C0-8164-B9E898ADBC0D}"/>
              </a:ext>
            </a:extLst>
          </p:cNvPr>
          <p:cNvCxnSpPr>
            <a:cxnSpLocks/>
          </p:cNvCxnSpPr>
          <p:nvPr/>
        </p:nvCxnSpPr>
        <p:spPr>
          <a:xfrm flipH="1">
            <a:off x="8848024" y="2701047"/>
            <a:ext cx="1409701" cy="692393"/>
          </a:xfrm>
          <a:prstGeom prst="straightConnector1">
            <a:avLst/>
          </a:prstGeom>
          <a:ln w="25400" cmpd="sng">
            <a:solidFill>
              <a:srgbClr val="DAA520"/>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6702B424-9031-FF20-5C94-402DD6B92000}"/>
              </a:ext>
            </a:extLst>
          </p:cNvPr>
          <p:cNvSpPr/>
          <p:nvPr/>
        </p:nvSpPr>
        <p:spPr>
          <a:xfrm>
            <a:off x="55192" y="5362731"/>
            <a:ext cx="159640" cy="6768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14">
            <p14:nvContentPartPr>
              <p14:cNvPr id="451" name="Ink 450">
                <a:extLst>
                  <a:ext uri="{FF2B5EF4-FFF2-40B4-BE49-F238E27FC236}">
                    <a16:creationId xmlns:a16="http://schemas.microsoft.com/office/drawing/2014/main" id="{11BF646D-8885-A649-2CED-2434DFAD4724}"/>
                  </a:ext>
                </a:extLst>
              </p14:cNvPr>
              <p14:cNvContentPartPr/>
              <p14:nvPr/>
            </p14:nvContentPartPr>
            <p14:xfrm>
              <a:off x="544813" y="8649759"/>
              <a:ext cx="360" cy="360"/>
            </p14:xfrm>
          </p:contentPart>
        </mc:Choice>
        <mc:Fallback xmlns="">
          <p:pic>
            <p:nvPicPr>
              <p:cNvPr id="451" name="Ink 450">
                <a:extLst>
                  <a:ext uri="{FF2B5EF4-FFF2-40B4-BE49-F238E27FC236}">
                    <a16:creationId xmlns:a16="http://schemas.microsoft.com/office/drawing/2014/main" xmlns:p14="http://schemas.microsoft.com/office/powerpoint/2010/main" xmlns="" id="{11BF646D-8885-A649-2CED-2434DFAD4724}"/>
                  </a:ext>
                </a:extLst>
              </p:cNvPr>
              <p:cNvPicPr/>
              <p:nvPr/>
            </p:nvPicPr>
            <p:blipFill>
              <a:blip r:embed="rId8"/>
              <a:stretch>
                <a:fillRect/>
              </a:stretch>
            </p:blipFill>
            <p:spPr>
              <a:xfrm>
                <a:off x="532573" y="8637519"/>
                <a:ext cx="2484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52" name="Ink 451">
                <a:extLst>
                  <a:ext uri="{FF2B5EF4-FFF2-40B4-BE49-F238E27FC236}">
                    <a16:creationId xmlns:a16="http://schemas.microsoft.com/office/drawing/2014/main" id="{086D0CE1-63B4-705E-FDC1-CF944CE30CC1}"/>
                  </a:ext>
                </a:extLst>
              </p14:cNvPr>
              <p14:cNvContentPartPr/>
              <p14:nvPr/>
            </p14:nvContentPartPr>
            <p14:xfrm>
              <a:off x="481173" y="5647636"/>
              <a:ext cx="360" cy="360"/>
            </p14:xfrm>
          </p:contentPart>
        </mc:Choice>
        <mc:Fallback xmlns="">
          <p:pic>
            <p:nvPicPr>
              <p:cNvPr id="452" name="Ink 451">
                <a:extLst>
                  <a:ext uri="{FF2B5EF4-FFF2-40B4-BE49-F238E27FC236}">
                    <a16:creationId xmlns:a16="http://schemas.microsoft.com/office/drawing/2014/main" xmlns:p14="http://schemas.microsoft.com/office/powerpoint/2010/main" xmlns="" id="{086D0CE1-63B4-705E-FDC1-CF944CE30CC1}"/>
                  </a:ext>
                </a:extLst>
              </p:cNvPr>
              <p:cNvPicPr/>
              <p:nvPr/>
            </p:nvPicPr>
            <p:blipFill>
              <a:blip r:embed="rId11"/>
              <a:stretch>
                <a:fillRect/>
              </a:stretch>
            </p:blipFill>
            <p:spPr>
              <a:xfrm>
                <a:off x="468933" y="5635396"/>
                <a:ext cx="24840" cy="24840"/>
              </a:xfrm>
              <a:prstGeom prst="rect">
                <a:avLst/>
              </a:prstGeom>
            </p:spPr>
          </p:pic>
        </mc:Fallback>
      </mc:AlternateContent>
      <p:cxnSp>
        <p:nvCxnSpPr>
          <p:cNvPr id="136" name="Straight Arrow Connector 510">
            <a:extLst>
              <a:ext uri="{FF2B5EF4-FFF2-40B4-BE49-F238E27FC236}">
                <a16:creationId xmlns:a16="http://schemas.microsoft.com/office/drawing/2014/main" id="{A2F98A07-F826-A2A5-E3CA-2AAC398B026A}"/>
              </a:ext>
            </a:extLst>
          </p:cNvPr>
          <p:cNvCxnSpPr>
            <a:cxnSpLocks/>
          </p:cNvCxnSpPr>
          <p:nvPr/>
        </p:nvCxnSpPr>
        <p:spPr>
          <a:xfrm flipH="1">
            <a:off x="9216837" y="3625809"/>
            <a:ext cx="4500820" cy="21149"/>
          </a:xfrm>
          <a:prstGeom prst="straightConnector1">
            <a:avLst/>
          </a:prstGeom>
          <a:ln w="12700" cmpd="sng">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138" name="Google Shape;361;p38">
            <a:extLst>
              <a:ext uri="{FF2B5EF4-FFF2-40B4-BE49-F238E27FC236}">
                <a16:creationId xmlns:a16="http://schemas.microsoft.com/office/drawing/2014/main" id="{10666089-6F73-7B67-6A47-3E42BC145658}"/>
              </a:ext>
            </a:extLst>
          </p:cNvPr>
          <p:cNvSpPr txBox="1"/>
          <p:nvPr/>
        </p:nvSpPr>
        <p:spPr>
          <a:xfrm>
            <a:off x="464642" y="5983813"/>
            <a:ext cx="3609014"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a:solidFill>
                  <a:schemeClr val="bg1">
                    <a:lumMod val="50000"/>
                  </a:schemeClr>
                </a:solidFill>
                <a:latin typeface="Kanit SemiBold"/>
                <a:ea typeface="Kanit SemiBold"/>
                <a:cs typeface="Kanit SemiBold"/>
                <a:sym typeface="Kanit SemiBold"/>
              </a:rPr>
              <a:t>Channel sands prospects</a:t>
            </a:r>
          </a:p>
        </p:txBody>
      </p:sp>
      <p:cxnSp>
        <p:nvCxnSpPr>
          <p:cNvPr id="139" name="Straight Arrow Connector 56">
            <a:extLst>
              <a:ext uri="{FF2B5EF4-FFF2-40B4-BE49-F238E27FC236}">
                <a16:creationId xmlns:a16="http://schemas.microsoft.com/office/drawing/2014/main" id="{12B2A82D-571A-BF83-4C53-6DD49EB178B3}"/>
              </a:ext>
            </a:extLst>
          </p:cNvPr>
          <p:cNvCxnSpPr>
            <a:cxnSpLocks/>
          </p:cNvCxnSpPr>
          <p:nvPr/>
        </p:nvCxnSpPr>
        <p:spPr>
          <a:xfrm>
            <a:off x="554301" y="6403036"/>
            <a:ext cx="7565735" cy="7160"/>
          </a:xfrm>
          <a:prstGeom prst="straightConnector1">
            <a:avLst/>
          </a:prstGeom>
          <a:ln w="12700" cmpd="sng">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Straight Connector 458">
            <a:extLst>
              <a:ext uri="{FF2B5EF4-FFF2-40B4-BE49-F238E27FC236}">
                <a16:creationId xmlns:a16="http://schemas.microsoft.com/office/drawing/2014/main" id="{5510C9FE-F5C4-512A-F7C3-8A465AF81563}"/>
              </a:ext>
            </a:extLst>
          </p:cNvPr>
          <p:cNvCxnSpPr>
            <a:cxnSpLocks/>
          </p:cNvCxnSpPr>
          <p:nvPr/>
        </p:nvCxnSpPr>
        <p:spPr>
          <a:xfrm>
            <a:off x="852387" y="8403621"/>
            <a:ext cx="7076129" cy="1611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9" name="Straight Arrow Connector 460">
            <a:extLst>
              <a:ext uri="{FF2B5EF4-FFF2-40B4-BE49-F238E27FC236}">
                <a16:creationId xmlns:a16="http://schemas.microsoft.com/office/drawing/2014/main" id="{AD3EDDFA-C829-5E27-1B4D-D93E622B7128}"/>
              </a:ext>
            </a:extLst>
          </p:cNvPr>
          <p:cNvCxnSpPr>
            <a:cxnSpLocks/>
          </p:cNvCxnSpPr>
          <p:nvPr/>
        </p:nvCxnSpPr>
        <p:spPr>
          <a:xfrm flipV="1">
            <a:off x="7925172" y="7934325"/>
            <a:ext cx="0" cy="485407"/>
          </a:xfrm>
          <a:prstGeom prst="straightConnector1">
            <a:avLst/>
          </a:prstGeom>
          <a:ln w="12700" cmpd="sng">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55" name="Google Shape;361;p38">
            <a:extLst>
              <a:ext uri="{FF2B5EF4-FFF2-40B4-BE49-F238E27FC236}">
                <a16:creationId xmlns:a16="http://schemas.microsoft.com/office/drawing/2014/main" id="{CD550E93-14E9-A72F-255F-7F5756724ADF}"/>
              </a:ext>
            </a:extLst>
          </p:cNvPr>
          <p:cNvSpPr txBox="1"/>
          <p:nvPr/>
        </p:nvSpPr>
        <p:spPr>
          <a:xfrm>
            <a:off x="473563" y="7341849"/>
            <a:ext cx="3468429"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a:solidFill>
                  <a:schemeClr val="tx1">
                    <a:lumMod val="65000"/>
                    <a:lumOff val="35000"/>
                  </a:schemeClr>
                </a:solidFill>
                <a:latin typeface="Kanit SemiBold"/>
                <a:ea typeface="Kanit SemiBold"/>
                <a:cs typeface="Kanit SemiBold"/>
                <a:sym typeface="Kanit SemiBold"/>
              </a:rPr>
              <a:t>East </a:t>
            </a:r>
            <a:r>
              <a:rPr lang="en-US" sz="2000" b="0" i="0" u="none" strike="noStrike" cap="none" dirty="0" err="1">
                <a:solidFill>
                  <a:schemeClr val="tx1">
                    <a:lumMod val="65000"/>
                    <a:lumOff val="35000"/>
                  </a:schemeClr>
                </a:solidFill>
                <a:latin typeface="Kanit SemiBold"/>
                <a:ea typeface="Kanit SemiBold"/>
                <a:cs typeface="Kanit SemiBold"/>
                <a:sym typeface="Kanit SemiBold"/>
              </a:rPr>
              <a:t>Ayazli</a:t>
            </a:r>
            <a:r>
              <a:rPr lang="en-US" sz="2000" b="0" i="0" u="none" strike="noStrike" cap="none" dirty="0">
                <a:solidFill>
                  <a:schemeClr val="tx1">
                    <a:lumMod val="65000"/>
                    <a:lumOff val="35000"/>
                  </a:schemeClr>
                </a:solidFill>
                <a:latin typeface="Kanit SemiBold"/>
                <a:ea typeface="Kanit SemiBold"/>
                <a:cs typeface="Kanit SemiBold"/>
                <a:sym typeface="Kanit SemiBold"/>
              </a:rPr>
              <a:t> Gas Field</a:t>
            </a:r>
          </a:p>
        </p:txBody>
      </p:sp>
      <p:cxnSp>
        <p:nvCxnSpPr>
          <p:cNvPr id="32" name="Straight Connector 31">
            <a:extLst>
              <a:ext uri="{FF2B5EF4-FFF2-40B4-BE49-F238E27FC236}">
                <a16:creationId xmlns:a16="http://schemas.microsoft.com/office/drawing/2014/main" id="{131ABA5F-9953-85FD-0DA7-6D4B91262664}"/>
              </a:ext>
            </a:extLst>
          </p:cNvPr>
          <p:cNvCxnSpPr>
            <a:cxnSpLocks/>
          </p:cNvCxnSpPr>
          <p:nvPr/>
        </p:nvCxnSpPr>
        <p:spPr>
          <a:xfrm>
            <a:off x="2383705" y="2335256"/>
            <a:ext cx="2183479" cy="7117"/>
          </a:xfrm>
          <a:prstGeom prst="line">
            <a:avLst/>
          </a:prstGeom>
          <a:ln w="25400">
            <a:solidFill>
              <a:srgbClr val="DAA52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97770A7-CF82-4AAC-E0AF-AA11555D2FB8}"/>
              </a:ext>
            </a:extLst>
          </p:cNvPr>
          <p:cNvCxnSpPr>
            <a:cxnSpLocks/>
          </p:cNvCxnSpPr>
          <p:nvPr/>
        </p:nvCxnSpPr>
        <p:spPr>
          <a:xfrm flipH="1">
            <a:off x="8058972" y="2275025"/>
            <a:ext cx="1684352" cy="0"/>
          </a:xfrm>
          <a:prstGeom prst="line">
            <a:avLst/>
          </a:prstGeom>
          <a:ln w="25400">
            <a:solidFill>
              <a:srgbClr val="DAA520"/>
            </a:solidFill>
          </a:ln>
        </p:spPr>
        <p:style>
          <a:lnRef idx="1">
            <a:schemeClr val="accent1"/>
          </a:lnRef>
          <a:fillRef idx="0">
            <a:schemeClr val="accent1"/>
          </a:fillRef>
          <a:effectRef idx="0">
            <a:schemeClr val="accent1"/>
          </a:effectRef>
          <a:fontRef idx="minor">
            <a:schemeClr val="tx1"/>
          </a:fontRef>
        </p:style>
      </p:cxnSp>
      <p:sp>
        <p:nvSpPr>
          <p:cNvPr id="448" name="Google Shape;453;p5">
            <a:extLst>
              <a:ext uri="{FF2B5EF4-FFF2-40B4-BE49-F238E27FC236}">
                <a16:creationId xmlns:a16="http://schemas.microsoft.com/office/drawing/2014/main" id="{3B370697-16D6-EF3F-112C-BD1F335F889B}"/>
              </a:ext>
            </a:extLst>
          </p:cNvPr>
          <p:cNvSpPr txBox="1"/>
          <p:nvPr/>
        </p:nvSpPr>
        <p:spPr>
          <a:xfrm>
            <a:off x="8715096" y="8462615"/>
            <a:ext cx="2004423" cy="515495"/>
          </a:xfrm>
          <a:prstGeom prst="rect">
            <a:avLst/>
          </a:prstGeom>
          <a:noFill/>
          <a:ln>
            <a:noFill/>
          </a:ln>
        </p:spPr>
        <p:txBody>
          <a:bodyPr spcFirstLastPara="1" wrap="square" lIns="91425" tIns="91425" rIns="91425" bIns="91425" anchor="t" anchorCtr="0">
            <a:spAutoFit/>
          </a:bodyPr>
          <a:lstStyle/>
          <a:p>
            <a:pPr lvl="0" algn="r">
              <a:spcBef>
                <a:spcPts val="900"/>
              </a:spcBef>
              <a:buSzPts val="1600"/>
            </a:pPr>
            <a:r>
              <a:rPr lang="en-US" dirty="0">
                <a:solidFill>
                  <a:schemeClr val="accent2"/>
                </a:solidFill>
              </a:rPr>
              <a:t>Tested 11.9 MMCF/D</a:t>
            </a:r>
            <a:endParaRPr b="0" i="0" u="none" strike="noStrike" cap="none" dirty="0">
              <a:solidFill>
                <a:schemeClr val="accent2"/>
              </a:solidFill>
              <a:latin typeface="Inter"/>
              <a:ea typeface="Inter"/>
              <a:cs typeface="Inter"/>
              <a:sym typeface="Inter"/>
            </a:endParaRPr>
          </a:p>
        </p:txBody>
      </p:sp>
      <p:cxnSp>
        <p:nvCxnSpPr>
          <p:cNvPr id="449" name="Straight Arrow Connector 448">
            <a:extLst>
              <a:ext uri="{FF2B5EF4-FFF2-40B4-BE49-F238E27FC236}">
                <a16:creationId xmlns:a16="http://schemas.microsoft.com/office/drawing/2014/main" id="{B960079A-ED9E-5315-82D5-B2E2B512AF26}"/>
              </a:ext>
            </a:extLst>
          </p:cNvPr>
          <p:cNvCxnSpPr>
            <a:cxnSpLocks/>
          </p:cNvCxnSpPr>
          <p:nvPr/>
        </p:nvCxnSpPr>
        <p:spPr>
          <a:xfrm flipH="1" flipV="1">
            <a:off x="7868035" y="7467122"/>
            <a:ext cx="455821" cy="1161744"/>
          </a:xfrm>
          <a:prstGeom prst="straightConnector1">
            <a:avLst/>
          </a:prstGeom>
          <a:ln w="25400" cmpd="sng">
            <a:solidFill>
              <a:srgbClr val="DAA520"/>
            </a:solidFill>
            <a:tailEnd type="triangle"/>
          </a:ln>
          <a:effectLst>
            <a:glow rad="38100">
              <a:schemeClr val="bg1"/>
            </a:glow>
          </a:effectLst>
        </p:spPr>
        <p:style>
          <a:lnRef idx="1">
            <a:schemeClr val="accent1"/>
          </a:lnRef>
          <a:fillRef idx="0">
            <a:schemeClr val="accent1"/>
          </a:fillRef>
          <a:effectRef idx="0">
            <a:schemeClr val="accent1"/>
          </a:effectRef>
          <a:fontRef idx="minor">
            <a:schemeClr val="tx1"/>
          </a:fontRef>
        </p:style>
      </p:cxnSp>
      <p:sp>
        <p:nvSpPr>
          <p:cNvPr id="467" name="Google Shape;361;p38">
            <a:extLst>
              <a:ext uri="{FF2B5EF4-FFF2-40B4-BE49-F238E27FC236}">
                <a16:creationId xmlns:a16="http://schemas.microsoft.com/office/drawing/2014/main" id="{C4C19658-35F5-C68D-CDDA-B4811D601886}"/>
              </a:ext>
            </a:extLst>
          </p:cNvPr>
          <p:cNvSpPr txBox="1"/>
          <p:nvPr/>
        </p:nvSpPr>
        <p:spPr>
          <a:xfrm>
            <a:off x="8476366" y="8236336"/>
            <a:ext cx="2252334" cy="492412"/>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US" sz="2000" b="0" i="0" u="none" strike="noStrike" cap="none" dirty="0" err="1">
                <a:solidFill>
                  <a:schemeClr val="accent2"/>
                </a:solidFill>
                <a:latin typeface="Kanit SemiBold"/>
                <a:ea typeface="Kanit SemiBold"/>
                <a:cs typeface="Kanit SemiBold"/>
                <a:sym typeface="Kanit SemiBold"/>
              </a:rPr>
              <a:t>Bayhanli</a:t>
            </a:r>
            <a:r>
              <a:rPr lang="en-US" sz="2000" b="0" i="0" u="none" strike="noStrike" cap="none" dirty="0">
                <a:solidFill>
                  <a:schemeClr val="accent2"/>
                </a:solidFill>
                <a:latin typeface="Kanit SemiBold"/>
                <a:ea typeface="Kanit SemiBold"/>
                <a:cs typeface="Kanit SemiBold"/>
                <a:sym typeface="Kanit SemiBold"/>
              </a:rPr>
              <a:t> – 2 </a:t>
            </a:r>
            <a:r>
              <a:rPr lang="en-US" sz="2000" dirty="0">
                <a:solidFill>
                  <a:schemeClr val="accent2"/>
                </a:solidFill>
                <a:latin typeface="Kanit SemiBold"/>
                <a:ea typeface="Kanit SemiBold"/>
                <a:cs typeface="Kanit SemiBold"/>
                <a:sym typeface="Kanit SemiBold"/>
              </a:rPr>
              <a:t>Well</a:t>
            </a:r>
            <a:endParaRPr lang="en-US" sz="2000" b="0" i="0" u="none" strike="noStrike" cap="none" dirty="0">
              <a:solidFill>
                <a:schemeClr val="accent2"/>
              </a:solidFill>
              <a:latin typeface="Kanit SemiBold"/>
              <a:ea typeface="Kanit SemiBold"/>
              <a:cs typeface="Kanit SemiBold"/>
              <a:sym typeface="Kanit SemiBold"/>
            </a:endParaRPr>
          </a:p>
        </p:txBody>
      </p:sp>
      <p:sp>
        <p:nvSpPr>
          <p:cNvPr id="477" name="Google Shape;453;p5">
            <a:extLst>
              <a:ext uri="{FF2B5EF4-FFF2-40B4-BE49-F238E27FC236}">
                <a16:creationId xmlns:a16="http://schemas.microsoft.com/office/drawing/2014/main" id="{10D0B08B-B98E-6541-50A5-5B5B19B9F858}"/>
              </a:ext>
            </a:extLst>
          </p:cNvPr>
          <p:cNvSpPr txBox="1"/>
          <p:nvPr/>
        </p:nvSpPr>
        <p:spPr>
          <a:xfrm>
            <a:off x="10504817" y="2559607"/>
            <a:ext cx="2043955" cy="515495"/>
          </a:xfrm>
          <a:prstGeom prst="rect">
            <a:avLst/>
          </a:prstGeom>
          <a:noFill/>
          <a:ln>
            <a:noFill/>
          </a:ln>
        </p:spPr>
        <p:txBody>
          <a:bodyPr spcFirstLastPara="1" wrap="square" lIns="91425" tIns="91425" rIns="91425" bIns="91425" anchor="t" anchorCtr="0">
            <a:spAutoFit/>
          </a:bodyPr>
          <a:lstStyle/>
          <a:p>
            <a:pPr lvl="0" algn="r">
              <a:spcBef>
                <a:spcPts val="900"/>
              </a:spcBef>
              <a:buSzPts val="1600"/>
            </a:pPr>
            <a:r>
              <a:rPr lang="en-US" dirty="0">
                <a:solidFill>
                  <a:schemeClr val="accent2"/>
                </a:solidFill>
              </a:rPr>
              <a:t>Tested 16.35 MMCF/D</a:t>
            </a:r>
            <a:endParaRPr b="0" i="0" u="none" strike="noStrike" cap="none" dirty="0">
              <a:solidFill>
                <a:schemeClr val="accent2"/>
              </a:solidFill>
              <a:latin typeface="Inter"/>
              <a:ea typeface="Inter"/>
              <a:cs typeface="Inter"/>
              <a:sym typeface="Inter"/>
            </a:endParaRPr>
          </a:p>
        </p:txBody>
      </p:sp>
      <p:sp>
        <p:nvSpPr>
          <p:cNvPr id="478" name="Google Shape;453;p5">
            <a:extLst>
              <a:ext uri="{FF2B5EF4-FFF2-40B4-BE49-F238E27FC236}">
                <a16:creationId xmlns:a16="http://schemas.microsoft.com/office/drawing/2014/main" id="{01A421EE-EC7A-6493-277D-37CDB461F707}"/>
              </a:ext>
            </a:extLst>
          </p:cNvPr>
          <p:cNvSpPr txBox="1"/>
          <p:nvPr/>
        </p:nvSpPr>
        <p:spPr>
          <a:xfrm>
            <a:off x="1428598" y="2171146"/>
            <a:ext cx="3134601" cy="515495"/>
          </a:xfrm>
          <a:prstGeom prst="rect">
            <a:avLst/>
          </a:prstGeom>
          <a:noFill/>
          <a:ln>
            <a:noFill/>
          </a:ln>
        </p:spPr>
        <p:txBody>
          <a:bodyPr spcFirstLastPara="1" wrap="square" lIns="91425" tIns="91425" rIns="91425" bIns="91425" anchor="t" anchorCtr="0">
            <a:spAutoFit/>
          </a:bodyPr>
          <a:lstStyle/>
          <a:p>
            <a:pPr lvl="0" algn="r">
              <a:spcBef>
                <a:spcPts val="900"/>
              </a:spcBef>
              <a:buSzPts val="1600"/>
            </a:pPr>
            <a:r>
              <a:rPr lang="en-US" dirty="0">
                <a:solidFill>
                  <a:schemeClr val="accent2"/>
                </a:solidFill>
              </a:rPr>
              <a:t>Tested 5.9 MMCF/D</a:t>
            </a:r>
            <a:endParaRPr b="0" i="0" u="none" strike="noStrike" cap="none" dirty="0">
              <a:solidFill>
                <a:schemeClr val="accent2"/>
              </a:solidFill>
              <a:latin typeface="Inter"/>
              <a:ea typeface="Inter"/>
              <a:cs typeface="Inter"/>
              <a:sym typeface="Inter"/>
            </a:endParaRPr>
          </a:p>
        </p:txBody>
      </p:sp>
      <p:sp>
        <p:nvSpPr>
          <p:cNvPr id="53" name="Google Shape;361;p38">
            <a:extLst>
              <a:ext uri="{FF2B5EF4-FFF2-40B4-BE49-F238E27FC236}">
                <a16:creationId xmlns:a16="http://schemas.microsoft.com/office/drawing/2014/main" id="{3023227F-874E-EFEE-E400-1EC9B0BDF932}"/>
              </a:ext>
            </a:extLst>
          </p:cNvPr>
          <p:cNvSpPr txBox="1"/>
          <p:nvPr/>
        </p:nvSpPr>
        <p:spPr>
          <a:xfrm>
            <a:off x="11784497" y="5329232"/>
            <a:ext cx="2020426" cy="492412"/>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US" sz="2000" b="0" i="0" u="none" strike="noStrike" cap="none" dirty="0" err="1">
                <a:solidFill>
                  <a:schemeClr val="accent2"/>
                </a:solidFill>
                <a:latin typeface="Kanit SemiBold"/>
                <a:ea typeface="Kanit SemiBold"/>
                <a:cs typeface="Kanit SemiBold"/>
                <a:sym typeface="Kanit SemiBold"/>
              </a:rPr>
              <a:t>Alapli</a:t>
            </a:r>
            <a:r>
              <a:rPr lang="en-US" sz="2000" b="0" i="0" u="none" strike="noStrike" cap="none" dirty="0">
                <a:solidFill>
                  <a:schemeClr val="accent2"/>
                </a:solidFill>
                <a:latin typeface="Kanit SemiBold"/>
                <a:ea typeface="Kanit SemiBold"/>
                <a:cs typeface="Kanit SemiBold"/>
                <a:sym typeface="Kanit SemiBold"/>
              </a:rPr>
              <a:t> -2 </a:t>
            </a:r>
            <a:r>
              <a:rPr lang="en-US" sz="2000" dirty="0">
                <a:solidFill>
                  <a:schemeClr val="accent2"/>
                </a:solidFill>
                <a:latin typeface="Kanit SemiBold"/>
                <a:ea typeface="Kanit SemiBold"/>
                <a:cs typeface="Kanit SemiBold"/>
                <a:sym typeface="Kanit SemiBold"/>
              </a:rPr>
              <a:t>Well</a:t>
            </a:r>
            <a:endParaRPr lang="en-US" sz="2000" b="0" i="0" u="none" strike="noStrike" cap="none" dirty="0">
              <a:solidFill>
                <a:schemeClr val="accent2"/>
              </a:solidFill>
              <a:latin typeface="Kanit SemiBold"/>
              <a:ea typeface="Kanit SemiBold"/>
              <a:cs typeface="Kanit SemiBold"/>
              <a:sym typeface="Kanit SemiBold"/>
            </a:endParaRPr>
          </a:p>
        </p:txBody>
      </p:sp>
      <p:cxnSp>
        <p:nvCxnSpPr>
          <p:cNvPr id="54" name="Straight Arrow Connector 53">
            <a:extLst>
              <a:ext uri="{FF2B5EF4-FFF2-40B4-BE49-F238E27FC236}">
                <a16:creationId xmlns:a16="http://schemas.microsoft.com/office/drawing/2014/main" id="{10987A0F-9C4D-5A69-1029-BA89184F4468}"/>
              </a:ext>
            </a:extLst>
          </p:cNvPr>
          <p:cNvCxnSpPr>
            <a:cxnSpLocks/>
          </p:cNvCxnSpPr>
          <p:nvPr/>
        </p:nvCxnSpPr>
        <p:spPr>
          <a:xfrm flipH="1" flipV="1">
            <a:off x="10630965" y="5216641"/>
            <a:ext cx="616865" cy="515253"/>
          </a:xfrm>
          <a:prstGeom prst="straightConnector1">
            <a:avLst/>
          </a:prstGeom>
          <a:ln w="25400" cmpd="sng">
            <a:solidFill>
              <a:srgbClr val="DAA520"/>
            </a:solidFill>
            <a:tailEnd type="triangle"/>
          </a:ln>
          <a:effectLst>
            <a:glow rad="38100">
              <a:schemeClr val="bg1"/>
            </a:glow>
          </a:effectLst>
        </p:spPr>
        <p:style>
          <a:lnRef idx="1">
            <a:schemeClr val="accent1"/>
          </a:lnRef>
          <a:fillRef idx="0">
            <a:schemeClr val="accent1"/>
          </a:fillRef>
          <a:effectRef idx="0">
            <a:schemeClr val="accent1"/>
          </a:effectRef>
          <a:fontRef idx="minor">
            <a:schemeClr val="tx1"/>
          </a:fontRef>
        </p:style>
      </p:cxnSp>
      <p:sp>
        <p:nvSpPr>
          <p:cNvPr id="56" name="Google Shape;453;p5">
            <a:extLst>
              <a:ext uri="{FF2B5EF4-FFF2-40B4-BE49-F238E27FC236}">
                <a16:creationId xmlns:a16="http://schemas.microsoft.com/office/drawing/2014/main" id="{0F6A1CAF-BB10-C19D-ACC9-9F40379DE2DE}"/>
              </a:ext>
            </a:extLst>
          </p:cNvPr>
          <p:cNvSpPr txBox="1"/>
          <p:nvPr/>
        </p:nvSpPr>
        <p:spPr>
          <a:xfrm>
            <a:off x="12099656" y="5590512"/>
            <a:ext cx="1705267" cy="515495"/>
          </a:xfrm>
          <a:prstGeom prst="rect">
            <a:avLst/>
          </a:prstGeom>
          <a:noFill/>
          <a:ln>
            <a:noFill/>
          </a:ln>
        </p:spPr>
        <p:txBody>
          <a:bodyPr spcFirstLastPara="1" wrap="square" lIns="91425" tIns="91425" rIns="91425" bIns="91425" anchor="t" anchorCtr="0">
            <a:spAutoFit/>
          </a:bodyPr>
          <a:lstStyle/>
          <a:p>
            <a:pPr lvl="0" algn="r">
              <a:spcBef>
                <a:spcPts val="900"/>
              </a:spcBef>
              <a:buSzPts val="1600"/>
            </a:pPr>
            <a:r>
              <a:rPr lang="en-US" dirty="0">
                <a:solidFill>
                  <a:schemeClr val="accent2"/>
                </a:solidFill>
              </a:rPr>
              <a:t>Completed July ‘23</a:t>
            </a:r>
            <a:endParaRPr b="0" i="0" u="none" strike="noStrike" cap="none" dirty="0">
              <a:solidFill>
                <a:schemeClr val="accent2"/>
              </a:solidFill>
              <a:latin typeface="Inter"/>
              <a:ea typeface="Inter"/>
              <a:cs typeface="Inter"/>
              <a:sym typeface="Inter"/>
            </a:endParaRPr>
          </a:p>
        </p:txBody>
      </p:sp>
      <p:cxnSp>
        <p:nvCxnSpPr>
          <p:cNvPr id="58" name="Straight Connector 57">
            <a:extLst>
              <a:ext uri="{FF2B5EF4-FFF2-40B4-BE49-F238E27FC236}">
                <a16:creationId xmlns:a16="http://schemas.microsoft.com/office/drawing/2014/main" id="{574714D9-7021-72F0-2B06-2C6F593FD64E}"/>
              </a:ext>
            </a:extLst>
          </p:cNvPr>
          <p:cNvCxnSpPr>
            <a:cxnSpLocks/>
          </p:cNvCxnSpPr>
          <p:nvPr/>
        </p:nvCxnSpPr>
        <p:spPr>
          <a:xfrm>
            <a:off x="11231688" y="5734423"/>
            <a:ext cx="2446140" cy="0"/>
          </a:xfrm>
          <a:prstGeom prst="line">
            <a:avLst/>
          </a:prstGeom>
          <a:ln w="25400">
            <a:solidFill>
              <a:srgbClr val="DAA52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37BF1BA-AC1D-D834-A430-6809E5EFE3AB}"/>
              </a:ext>
            </a:extLst>
          </p:cNvPr>
          <p:cNvCxnSpPr>
            <a:cxnSpLocks/>
          </p:cNvCxnSpPr>
          <p:nvPr/>
        </p:nvCxnSpPr>
        <p:spPr>
          <a:xfrm>
            <a:off x="8323856" y="8628866"/>
            <a:ext cx="2332630" cy="0"/>
          </a:xfrm>
          <a:prstGeom prst="line">
            <a:avLst/>
          </a:prstGeom>
          <a:ln w="25400">
            <a:solidFill>
              <a:srgbClr val="DAA520"/>
            </a:solidFill>
          </a:ln>
        </p:spPr>
        <p:style>
          <a:lnRef idx="1">
            <a:schemeClr val="accent1"/>
          </a:lnRef>
          <a:fillRef idx="0">
            <a:schemeClr val="accent1"/>
          </a:fillRef>
          <a:effectRef idx="0">
            <a:schemeClr val="accent1"/>
          </a:effectRef>
          <a:fontRef idx="minor">
            <a:schemeClr val="tx1"/>
          </a:fontRef>
        </p:style>
      </p:cxnSp>
      <p:sp>
        <p:nvSpPr>
          <p:cNvPr id="104" name="Google Shape;361;p38">
            <a:extLst>
              <a:ext uri="{FF2B5EF4-FFF2-40B4-BE49-F238E27FC236}">
                <a16:creationId xmlns:a16="http://schemas.microsoft.com/office/drawing/2014/main" id="{A4632D0D-1516-9E1D-5937-FED3AD1E07B5}"/>
              </a:ext>
            </a:extLst>
          </p:cNvPr>
          <p:cNvSpPr txBox="1"/>
          <p:nvPr/>
        </p:nvSpPr>
        <p:spPr>
          <a:xfrm>
            <a:off x="455120" y="4248952"/>
            <a:ext cx="3326811"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err="1">
                <a:solidFill>
                  <a:schemeClr val="tx1">
                    <a:lumMod val="65000"/>
                    <a:lumOff val="35000"/>
                  </a:schemeClr>
                </a:solidFill>
                <a:latin typeface="Kanit SemiBold"/>
                <a:ea typeface="Kanit SemiBold"/>
                <a:cs typeface="Kanit SemiBold"/>
                <a:sym typeface="Kanit SemiBold"/>
              </a:rPr>
              <a:t>Akcakoca</a:t>
            </a:r>
            <a:r>
              <a:rPr lang="en-US" sz="2000" b="0" i="0" u="none" strike="noStrike" cap="none" dirty="0">
                <a:solidFill>
                  <a:schemeClr val="tx1">
                    <a:lumMod val="65000"/>
                    <a:lumOff val="35000"/>
                  </a:schemeClr>
                </a:solidFill>
                <a:latin typeface="Kanit SemiBold"/>
                <a:ea typeface="Kanit SemiBold"/>
                <a:cs typeface="Kanit SemiBold"/>
                <a:sym typeface="Kanit SemiBold"/>
              </a:rPr>
              <a:t> Gas Field</a:t>
            </a:r>
          </a:p>
        </p:txBody>
      </p:sp>
      <p:cxnSp>
        <p:nvCxnSpPr>
          <p:cNvPr id="106" name="Straight Arrow Connector 411">
            <a:extLst>
              <a:ext uri="{FF2B5EF4-FFF2-40B4-BE49-F238E27FC236}">
                <a16:creationId xmlns:a16="http://schemas.microsoft.com/office/drawing/2014/main" id="{6E67699B-988B-C46D-86E6-A5FDC80C367B}"/>
              </a:ext>
            </a:extLst>
          </p:cNvPr>
          <p:cNvCxnSpPr>
            <a:cxnSpLocks/>
          </p:cNvCxnSpPr>
          <p:nvPr/>
        </p:nvCxnSpPr>
        <p:spPr>
          <a:xfrm flipV="1">
            <a:off x="6042439" y="4416840"/>
            <a:ext cx="205961" cy="280616"/>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12" name="Straight Connector 458">
            <a:extLst>
              <a:ext uri="{FF2B5EF4-FFF2-40B4-BE49-F238E27FC236}">
                <a16:creationId xmlns:a16="http://schemas.microsoft.com/office/drawing/2014/main" id="{5510C9FE-F5C4-512A-F7C3-8A465AF81563}"/>
              </a:ext>
            </a:extLst>
          </p:cNvPr>
          <p:cNvCxnSpPr>
            <a:cxnSpLocks/>
          </p:cNvCxnSpPr>
          <p:nvPr/>
        </p:nvCxnSpPr>
        <p:spPr>
          <a:xfrm>
            <a:off x="9717307" y="4252124"/>
            <a:ext cx="4000350" cy="910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7" name="Straight Connector 458">
            <a:extLst>
              <a:ext uri="{FF2B5EF4-FFF2-40B4-BE49-F238E27FC236}">
                <a16:creationId xmlns:a16="http://schemas.microsoft.com/office/drawing/2014/main" id="{5510C9FE-F5C4-512A-F7C3-8A465AF81563}"/>
              </a:ext>
            </a:extLst>
          </p:cNvPr>
          <p:cNvCxnSpPr>
            <a:cxnSpLocks/>
          </p:cNvCxnSpPr>
          <p:nvPr/>
        </p:nvCxnSpPr>
        <p:spPr>
          <a:xfrm>
            <a:off x="549965" y="7728304"/>
            <a:ext cx="6029014" cy="13727"/>
          </a:xfrm>
          <a:prstGeom prst="line">
            <a:avLst/>
          </a:prstGeom>
          <a:ln w="12700">
            <a:solidFill>
              <a:schemeClr val="accent1"/>
            </a:solidFill>
          </a:ln>
          <a:effectLst>
            <a:glow rad="38100">
              <a:schemeClr val="bg1"/>
            </a:glow>
          </a:effectLst>
        </p:spPr>
        <p:style>
          <a:lnRef idx="1">
            <a:schemeClr val="accent1"/>
          </a:lnRef>
          <a:fillRef idx="0">
            <a:schemeClr val="accent1"/>
          </a:fillRef>
          <a:effectRef idx="0">
            <a:schemeClr val="accent1"/>
          </a:effectRef>
          <a:fontRef idx="minor">
            <a:schemeClr val="tx1"/>
          </a:fontRef>
        </p:style>
      </p:cxnSp>
      <p:cxnSp>
        <p:nvCxnSpPr>
          <p:cNvPr id="129" name="Straight Arrow Connector 411">
            <a:extLst>
              <a:ext uri="{FF2B5EF4-FFF2-40B4-BE49-F238E27FC236}">
                <a16:creationId xmlns:a16="http://schemas.microsoft.com/office/drawing/2014/main" id="{6E67699B-988B-C46D-86E6-A5FDC80C367B}"/>
              </a:ext>
            </a:extLst>
          </p:cNvPr>
          <p:cNvCxnSpPr>
            <a:cxnSpLocks/>
          </p:cNvCxnSpPr>
          <p:nvPr/>
        </p:nvCxnSpPr>
        <p:spPr>
          <a:xfrm flipV="1">
            <a:off x="6578758" y="7588055"/>
            <a:ext cx="0" cy="155793"/>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31" name="Straight Connector 458">
            <a:extLst>
              <a:ext uri="{FF2B5EF4-FFF2-40B4-BE49-F238E27FC236}">
                <a16:creationId xmlns:a16="http://schemas.microsoft.com/office/drawing/2014/main" id="{5510C9FE-F5C4-512A-F7C3-8A465AF81563}"/>
              </a:ext>
            </a:extLst>
          </p:cNvPr>
          <p:cNvCxnSpPr>
            <a:cxnSpLocks/>
          </p:cNvCxnSpPr>
          <p:nvPr/>
        </p:nvCxnSpPr>
        <p:spPr>
          <a:xfrm>
            <a:off x="540307" y="4684927"/>
            <a:ext cx="5502353" cy="1252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2" name="Straight Connector 731">
            <a:extLst>
              <a:ext uri="{FF2B5EF4-FFF2-40B4-BE49-F238E27FC236}">
                <a16:creationId xmlns:a16="http://schemas.microsoft.com/office/drawing/2014/main" id="{924BCDBB-9946-B973-61AB-C6C48B77960A}"/>
              </a:ext>
            </a:extLst>
          </p:cNvPr>
          <p:cNvCxnSpPr>
            <a:cxnSpLocks/>
          </p:cNvCxnSpPr>
          <p:nvPr/>
        </p:nvCxnSpPr>
        <p:spPr>
          <a:xfrm>
            <a:off x="540307" y="5428570"/>
            <a:ext cx="4462402" cy="0"/>
          </a:xfrm>
          <a:prstGeom prst="line">
            <a:avLst/>
          </a:prstGeom>
          <a:ln w="25400">
            <a:solidFill>
              <a:srgbClr val="DAA520"/>
            </a:solidFill>
          </a:ln>
        </p:spPr>
        <p:style>
          <a:lnRef idx="1">
            <a:schemeClr val="accent1"/>
          </a:lnRef>
          <a:fillRef idx="0">
            <a:schemeClr val="accent1"/>
          </a:fillRef>
          <a:effectRef idx="0">
            <a:schemeClr val="accent1"/>
          </a:effectRef>
          <a:fontRef idx="minor">
            <a:schemeClr val="tx1"/>
          </a:fontRef>
        </p:style>
      </p:cxnSp>
      <p:cxnSp>
        <p:nvCxnSpPr>
          <p:cNvPr id="479" name="Straight Arrow Connector 478">
            <a:extLst>
              <a:ext uri="{FF2B5EF4-FFF2-40B4-BE49-F238E27FC236}">
                <a16:creationId xmlns:a16="http://schemas.microsoft.com/office/drawing/2014/main" id="{43639914-F947-FD1F-65B6-CF41CE8402C9}"/>
              </a:ext>
            </a:extLst>
          </p:cNvPr>
          <p:cNvCxnSpPr/>
          <p:nvPr/>
        </p:nvCxnSpPr>
        <p:spPr>
          <a:xfrm flipH="1" flipV="1">
            <a:off x="10645918" y="7588055"/>
            <a:ext cx="721462" cy="1373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6" name="Google Shape;757;p16">
            <a:extLst>
              <a:ext uri="{FF2B5EF4-FFF2-40B4-BE49-F238E27FC236}">
                <a16:creationId xmlns:a16="http://schemas.microsoft.com/office/drawing/2014/main" id="{6E65D353-7516-6472-298F-51D2AE98D07F}"/>
              </a:ext>
            </a:extLst>
          </p:cNvPr>
          <p:cNvPicPr preferRelativeResize="0"/>
          <p:nvPr/>
        </p:nvPicPr>
        <p:blipFill rotWithShape="1">
          <a:blip r:embed="rId16">
            <a:alphaModFix/>
          </a:blip>
          <a:srcRect l="6307" t="2375" r="6306" b="18958"/>
          <a:stretch/>
        </p:blipFill>
        <p:spPr>
          <a:xfrm>
            <a:off x="15973831" y="9197050"/>
            <a:ext cx="1647852" cy="601649"/>
          </a:xfrm>
          <a:prstGeom prst="rect">
            <a:avLst/>
          </a:prstGeom>
          <a:noFill/>
          <a:ln>
            <a:noFill/>
          </a:ln>
        </p:spPr>
      </p:pic>
      <p:sp>
        <p:nvSpPr>
          <p:cNvPr id="18" name="Google Shape;153;p2">
            <a:extLst>
              <a:ext uri="{FF2B5EF4-FFF2-40B4-BE49-F238E27FC236}">
                <a16:creationId xmlns:a16="http://schemas.microsoft.com/office/drawing/2014/main" id="{E8D4C020-8359-B2D0-E932-120AAEED39FA}"/>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4"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3">
                <a:tint val="45000"/>
                <a:satMod val="400000"/>
              </a:schemeClr>
            </a:duotone>
            <a:extLst>
              <a:ext uri="{BEBA8EAE-BF5A-486C-A8C5-ECC9F3942E4B}">
                <a14:imgProps xmlns:a14="http://schemas.microsoft.com/office/drawing/2010/main">
                  <a14:imgLayer r:embed="rId18">
                    <a14:imgEffect>
                      <a14:brightnessContrast contrast="-40000"/>
                    </a14:imgEffect>
                  </a14:imgLayer>
                </a14:imgProps>
              </a:ext>
            </a:extLst>
          </a:blip>
          <a:srcRect/>
          <a:stretch/>
        </p:blipFill>
        <p:spPr>
          <a:xfrm>
            <a:off x="8363622" y="3272223"/>
            <a:ext cx="515140" cy="515186"/>
          </a:xfrm>
          <a:prstGeom prst="rect">
            <a:avLst/>
          </a:prstGeom>
          <a:noFill/>
          <a:ln>
            <a:noFill/>
          </a:ln>
          <a:effectLst>
            <a:outerShdw blurRad="28575" dist="9525" dir="600000" algn="bl" rotWithShape="0">
              <a:srgbClr val="000000">
                <a:alpha val="83921"/>
              </a:srgbClr>
            </a:outerShdw>
          </a:effectLst>
        </p:spPr>
      </p:pic>
      <p:pic>
        <p:nvPicPr>
          <p:cNvPr id="115"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3">
                <a:tint val="45000"/>
                <a:satMod val="400000"/>
              </a:schemeClr>
            </a:duotone>
            <a:extLst>
              <a:ext uri="{BEBA8EAE-BF5A-486C-A8C5-ECC9F3942E4B}">
                <a14:imgProps xmlns:a14="http://schemas.microsoft.com/office/drawing/2010/main">
                  <a14:imgLayer r:embed="rId18">
                    <a14:imgEffect>
                      <a14:brightnessContrast contrast="-40000"/>
                    </a14:imgEffect>
                  </a14:imgLayer>
                </a14:imgProps>
              </a:ext>
            </a:extLst>
          </a:blip>
          <a:srcRect/>
          <a:stretch/>
        </p:blipFill>
        <p:spPr>
          <a:xfrm>
            <a:off x="6994060" y="3991359"/>
            <a:ext cx="515140" cy="515186"/>
          </a:xfrm>
          <a:prstGeom prst="rect">
            <a:avLst/>
          </a:prstGeom>
          <a:noFill/>
          <a:ln>
            <a:noFill/>
          </a:ln>
          <a:effectLst>
            <a:outerShdw blurRad="28575" dist="9525" dir="600000" algn="bl" rotWithShape="0">
              <a:srgbClr val="000000">
                <a:alpha val="83921"/>
              </a:srgbClr>
            </a:outerShdw>
          </a:effectLst>
        </p:spPr>
      </p:pic>
      <p:pic>
        <p:nvPicPr>
          <p:cNvPr id="116"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3">
                <a:tint val="45000"/>
                <a:satMod val="400000"/>
              </a:schemeClr>
            </a:duotone>
            <a:extLst>
              <a:ext uri="{BEBA8EAE-BF5A-486C-A8C5-ECC9F3942E4B}">
                <a14:imgProps xmlns:a14="http://schemas.microsoft.com/office/drawing/2010/main">
                  <a14:imgLayer r:embed="rId18">
                    <a14:imgEffect>
                      <a14:brightnessContrast contrast="-40000"/>
                    </a14:imgEffect>
                  </a14:imgLayer>
                </a14:imgProps>
              </a:ext>
            </a:extLst>
          </a:blip>
          <a:srcRect/>
          <a:stretch/>
        </p:blipFill>
        <p:spPr>
          <a:xfrm>
            <a:off x="5321243" y="3934939"/>
            <a:ext cx="515140" cy="515186"/>
          </a:xfrm>
          <a:prstGeom prst="rect">
            <a:avLst/>
          </a:prstGeom>
          <a:noFill/>
          <a:ln>
            <a:noFill/>
          </a:ln>
          <a:effectLst>
            <a:outerShdw blurRad="28575" dist="9525" dir="600000" algn="bl" rotWithShape="0">
              <a:srgbClr val="000000">
                <a:alpha val="83921"/>
              </a:srgbClr>
            </a:outerShdw>
          </a:effectLst>
        </p:spPr>
      </p:pic>
      <p:pic>
        <p:nvPicPr>
          <p:cNvPr id="117"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3">
                <a:tint val="45000"/>
                <a:satMod val="400000"/>
              </a:schemeClr>
            </a:duotone>
            <a:extLst>
              <a:ext uri="{BEBA8EAE-BF5A-486C-A8C5-ECC9F3942E4B}">
                <a14:imgProps xmlns:a14="http://schemas.microsoft.com/office/drawing/2010/main">
                  <a14:imgLayer r:embed="rId18">
                    <a14:imgEffect>
                      <a14:brightnessContrast contrast="-40000"/>
                    </a14:imgEffect>
                  </a14:imgLayer>
                </a14:imgProps>
              </a:ext>
            </a:extLst>
          </a:blip>
          <a:srcRect/>
          <a:stretch/>
        </p:blipFill>
        <p:spPr>
          <a:xfrm>
            <a:off x="7044657" y="4578962"/>
            <a:ext cx="515140" cy="515186"/>
          </a:xfrm>
          <a:prstGeom prst="rect">
            <a:avLst/>
          </a:prstGeom>
          <a:noFill/>
          <a:ln>
            <a:noFill/>
          </a:ln>
          <a:effectLst>
            <a:outerShdw blurRad="28575" dist="9525" dir="600000" algn="bl" rotWithShape="0">
              <a:srgbClr val="000000">
                <a:alpha val="83921"/>
              </a:srgbClr>
            </a:outerShdw>
          </a:effectLst>
        </p:spPr>
      </p:pic>
      <p:pic>
        <p:nvPicPr>
          <p:cNvPr id="118"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3">
                <a:tint val="45000"/>
                <a:satMod val="400000"/>
              </a:schemeClr>
            </a:duotone>
            <a:extLst>
              <a:ext uri="{BEBA8EAE-BF5A-486C-A8C5-ECC9F3942E4B}">
                <a14:imgProps xmlns:a14="http://schemas.microsoft.com/office/drawing/2010/main">
                  <a14:imgLayer r:embed="rId18">
                    <a14:imgEffect>
                      <a14:brightnessContrast contrast="-40000"/>
                    </a14:imgEffect>
                  </a14:imgLayer>
                </a14:imgProps>
              </a:ext>
            </a:extLst>
          </a:blip>
          <a:srcRect/>
          <a:stretch/>
        </p:blipFill>
        <p:spPr>
          <a:xfrm>
            <a:off x="10153734" y="4773504"/>
            <a:ext cx="515140" cy="515186"/>
          </a:xfrm>
          <a:prstGeom prst="rect">
            <a:avLst/>
          </a:prstGeom>
          <a:noFill/>
          <a:ln>
            <a:noFill/>
          </a:ln>
          <a:effectLst>
            <a:outerShdw blurRad="28575" dist="9525" dir="600000" algn="bl" rotWithShape="0">
              <a:srgbClr val="000000">
                <a:alpha val="83921"/>
              </a:srgbClr>
            </a:outerShdw>
          </a:effectLst>
        </p:spPr>
      </p:pic>
      <p:pic>
        <p:nvPicPr>
          <p:cNvPr id="119"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3">
                <a:tint val="45000"/>
                <a:satMod val="400000"/>
              </a:schemeClr>
            </a:duotone>
            <a:extLst>
              <a:ext uri="{BEBA8EAE-BF5A-486C-A8C5-ECC9F3942E4B}">
                <a14:imgProps xmlns:a14="http://schemas.microsoft.com/office/drawing/2010/main">
                  <a14:imgLayer r:embed="rId18">
                    <a14:imgEffect>
                      <a14:brightnessContrast contrast="-40000"/>
                    </a14:imgEffect>
                  </a14:imgLayer>
                </a14:imgProps>
              </a:ext>
            </a:extLst>
          </a:blip>
          <a:srcRect/>
          <a:stretch/>
        </p:blipFill>
        <p:spPr>
          <a:xfrm>
            <a:off x="7673597" y="6894946"/>
            <a:ext cx="515140" cy="515186"/>
          </a:xfrm>
          <a:prstGeom prst="rect">
            <a:avLst/>
          </a:prstGeom>
          <a:noFill/>
          <a:ln>
            <a:noFill/>
          </a:ln>
          <a:effectLst>
            <a:outerShdw blurRad="28575" dist="9525" dir="600000" algn="bl" rotWithShape="0">
              <a:srgbClr val="000000">
                <a:alpha val="83921"/>
              </a:srgbClr>
            </a:outerShdw>
          </a:effectLst>
        </p:spPr>
      </p:pic>
      <p:pic>
        <p:nvPicPr>
          <p:cNvPr id="120"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9">
            <a:alphaModFix/>
            <a:duotone>
              <a:prstClr val="black"/>
              <a:schemeClr val="accent3">
                <a:tint val="45000"/>
                <a:satMod val="400000"/>
              </a:schemeClr>
            </a:duotone>
            <a:extLst>
              <a:ext uri="{BEBA8EAE-BF5A-486C-A8C5-ECC9F3942E4B}">
                <a14:imgProps xmlns:a14="http://schemas.microsoft.com/office/drawing/2010/main">
                  <a14:imgLayer r:embed="rId18">
                    <a14:imgEffect>
                      <a14:brightnessContrast bright="-40000" contrast="40000"/>
                    </a14:imgEffect>
                  </a14:imgLayer>
                </a14:imgProps>
              </a:ext>
            </a:extLst>
          </a:blip>
          <a:srcRect/>
          <a:stretch/>
        </p:blipFill>
        <p:spPr>
          <a:xfrm>
            <a:off x="14577087" y="3600816"/>
            <a:ext cx="381227" cy="381262"/>
          </a:xfrm>
          <a:prstGeom prst="rect">
            <a:avLst/>
          </a:prstGeom>
          <a:noFill/>
          <a:ln>
            <a:noFill/>
          </a:ln>
          <a:effectLst/>
        </p:spPr>
      </p:pic>
      <p:pic>
        <p:nvPicPr>
          <p:cNvPr id="121"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6">
                <a:tint val="45000"/>
                <a:satMod val="400000"/>
              </a:schemeClr>
            </a:duotone>
            <a:extLst>
              <a:ext uri="{BEBA8EAE-BF5A-486C-A8C5-ECC9F3942E4B}">
                <a14:imgProps xmlns:a14="http://schemas.microsoft.com/office/drawing/2010/main">
                  <a14:imgLayer r:embed="rId18">
                    <a14:imgEffect>
                      <a14:saturation sat="400000"/>
                    </a14:imgEffect>
                    <a14:imgEffect>
                      <a14:brightnessContrast bright="40000" contrast="-40000"/>
                    </a14:imgEffect>
                  </a14:imgLayer>
                </a14:imgProps>
              </a:ext>
            </a:extLst>
          </a:blip>
          <a:srcRect/>
          <a:stretch/>
        </p:blipFill>
        <p:spPr>
          <a:xfrm>
            <a:off x="6989541" y="6962808"/>
            <a:ext cx="515140" cy="515186"/>
          </a:xfrm>
          <a:prstGeom prst="rect">
            <a:avLst/>
          </a:prstGeom>
          <a:noFill/>
          <a:ln>
            <a:noFill/>
          </a:ln>
          <a:effectLst>
            <a:outerShdw blurRad="28575" dist="9525" dir="600000" algn="bl" rotWithShape="0">
              <a:srgbClr val="000000">
                <a:alpha val="83921"/>
              </a:srgbClr>
            </a:outerShdw>
          </a:effectLst>
        </p:spPr>
      </p:pic>
      <p:pic>
        <p:nvPicPr>
          <p:cNvPr id="122"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6">
                <a:tint val="45000"/>
                <a:satMod val="400000"/>
              </a:schemeClr>
            </a:duotone>
            <a:extLst>
              <a:ext uri="{BEBA8EAE-BF5A-486C-A8C5-ECC9F3942E4B}">
                <a14:imgProps xmlns:a14="http://schemas.microsoft.com/office/drawing/2010/main">
                  <a14:imgLayer r:embed="rId18">
                    <a14:imgEffect>
                      <a14:saturation sat="400000"/>
                    </a14:imgEffect>
                    <a14:imgEffect>
                      <a14:brightnessContrast bright="40000" contrast="-40000"/>
                    </a14:imgEffect>
                  </a14:imgLayer>
                </a14:imgProps>
              </a:ext>
            </a:extLst>
          </a:blip>
          <a:srcRect/>
          <a:stretch/>
        </p:blipFill>
        <p:spPr>
          <a:xfrm>
            <a:off x="6474401" y="7123823"/>
            <a:ext cx="515140" cy="515186"/>
          </a:xfrm>
          <a:prstGeom prst="rect">
            <a:avLst/>
          </a:prstGeom>
          <a:noFill/>
          <a:ln>
            <a:noFill/>
          </a:ln>
          <a:effectLst>
            <a:outerShdw blurRad="28575" dist="9525" dir="600000" algn="bl" rotWithShape="0">
              <a:srgbClr val="000000">
                <a:alpha val="83921"/>
              </a:srgbClr>
            </a:outerShdw>
          </a:effectLst>
        </p:spPr>
      </p:pic>
      <p:pic>
        <p:nvPicPr>
          <p:cNvPr id="123"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6">
                <a:tint val="45000"/>
                <a:satMod val="400000"/>
              </a:schemeClr>
            </a:duotone>
            <a:extLst>
              <a:ext uri="{BEBA8EAE-BF5A-486C-A8C5-ECC9F3942E4B}">
                <a14:imgProps xmlns:a14="http://schemas.microsoft.com/office/drawing/2010/main">
                  <a14:imgLayer r:embed="rId18">
                    <a14:imgEffect>
                      <a14:saturation sat="400000"/>
                    </a14:imgEffect>
                    <a14:imgEffect>
                      <a14:brightnessContrast bright="40000" contrast="-40000"/>
                    </a14:imgEffect>
                  </a14:imgLayer>
                </a14:imgProps>
              </a:ext>
            </a:extLst>
          </a:blip>
          <a:srcRect/>
          <a:stretch/>
        </p:blipFill>
        <p:spPr>
          <a:xfrm>
            <a:off x="4758504" y="6993705"/>
            <a:ext cx="515140" cy="515186"/>
          </a:xfrm>
          <a:prstGeom prst="rect">
            <a:avLst/>
          </a:prstGeom>
          <a:noFill/>
          <a:ln>
            <a:noFill/>
          </a:ln>
          <a:effectLst>
            <a:outerShdw blurRad="28575" dist="9525" dir="600000" algn="bl" rotWithShape="0">
              <a:srgbClr val="000000">
                <a:alpha val="83921"/>
              </a:srgbClr>
            </a:outerShdw>
          </a:effectLst>
        </p:spPr>
      </p:pic>
      <p:pic>
        <p:nvPicPr>
          <p:cNvPr id="124"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6">
                <a:tint val="45000"/>
                <a:satMod val="400000"/>
              </a:schemeClr>
            </a:duotone>
            <a:extLst>
              <a:ext uri="{BEBA8EAE-BF5A-486C-A8C5-ECC9F3942E4B}">
                <a14:imgProps xmlns:a14="http://schemas.microsoft.com/office/drawing/2010/main">
                  <a14:imgLayer r:embed="rId18">
                    <a14:imgEffect>
                      <a14:saturation sat="400000"/>
                    </a14:imgEffect>
                    <a14:imgEffect>
                      <a14:brightnessContrast bright="40000" contrast="-40000"/>
                    </a14:imgEffect>
                  </a14:imgLayer>
                </a14:imgProps>
              </a:ext>
            </a:extLst>
          </a:blip>
          <a:srcRect/>
          <a:stretch/>
        </p:blipFill>
        <p:spPr>
          <a:xfrm>
            <a:off x="3889000" y="6826663"/>
            <a:ext cx="515140" cy="515186"/>
          </a:xfrm>
          <a:prstGeom prst="rect">
            <a:avLst/>
          </a:prstGeom>
          <a:noFill/>
          <a:ln>
            <a:noFill/>
          </a:ln>
          <a:effectLst>
            <a:outerShdw blurRad="28575" dist="9525" dir="600000" algn="bl" rotWithShape="0">
              <a:srgbClr val="000000">
                <a:alpha val="83921"/>
              </a:srgbClr>
            </a:outerShdw>
          </a:effectLst>
        </p:spPr>
      </p:pic>
      <p:pic>
        <p:nvPicPr>
          <p:cNvPr id="125"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6">
                <a:tint val="45000"/>
                <a:satMod val="400000"/>
              </a:schemeClr>
            </a:duotone>
            <a:extLst>
              <a:ext uri="{BEBA8EAE-BF5A-486C-A8C5-ECC9F3942E4B}">
                <a14:imgProps xmlns:a14="http://schemas.microsoft.com/office/drawing/2010/main">
                  <a14:imgLayer r:embed="rId18">
                    <a14:imgEffect>
                      <a14:saturation sat="400000"/>
                    </a14:imgEffect>
                    <a14:imgEffect>
                      <a14:brightnessContrast bright="40000" contrast="-40000"/>
                    </a14:imgEffect>
                  </a14:imgLayer>
                </a14:imgProps>
              </a:ext>
            </a:extLst>
          </a:blip>
          <a:srcRect/>
          <a:stretch/>
        </p:blipFill>
        <p:spPr>
          <a:xfrm>
            <a:off x="9295304" y="6134869"/>
            <a:ext cx="515140" cy="515186"/>
          </a:xfrm>
          <a:prstGeom prst="rect">
            <a:avLst/>
          </a:prstGeom>
          <a:noFill/>
          <a:ln>
            <a:noFill/>
          </a:ln>
          <a:effectLst>
            <a:outerShdw blurRad="28575" dist="9525" dir="600000" algn="bl" rotWithShape="0">
              <a:srgbClr val="000000">
                <a:alpha val="83921"/>
              </a:srgbClr>
            </a:outerShdw>
          </a:effectLst>
        </p:spPr>
      </p:pic>
      <p:pic>
        <p:nvPicPr>
          <p:cNvPr id="126"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6">
                <a:tint val="45000"/>
                <a:satMod val="400000"/>
              </a:schemeClr>
            </a:duotone>
            <a:extLst>
              <a:ext uri="{BEBA8EAE-BF5A-486C-A8C5-ECC9F3942E4B}">
                <a14:imgProps xmlns:a14="http://schemas.microsoft.com/office/drawing/2010/main">
                  <a14:imgLayer r:embed="rId18">
                    <a14:imgEffect>
                      <a14:saturation sat="400000"/>
                    </a14:imgEffect>
                    <a14:imgEffect>
                      <a14:brightnessContrast bright="40000" contrast="-40000"/>
                    </a14:imgEffect>
                  </a14:imgLayer>
                </a14:imgProps>
              </a:ext>
            </a:extLst>
          </a:blip>
          <a:srcRect/>
          <a:stretch/>
        </p:blipFill>
        <p:spPr>
          <a:xfrm>
            <a:off x="10461949" y="6287269"/>
            <a:ext cx="515140" cy="515186"/>
          </a:xfrm>
          <a:prstGeom prst="rect">
            <a:avLst/>
          </a:prstGeom>
          <a:noFill/>
          <a:ln>
            <a:noFill/>
          </a:ln>
          <a:effectLst>
            <a:outerShdw blurRad="28575" dist="9525" dir="600000" algn="bl" rotWithShape="0">
              <a:srgbClr val="000000">
                <a:alpha val="83921"/>
              </a:srgbClr>
            </a:outerShdw>
          </a:effectLst>
        </p:spPr>
      </p:pic>
      <p:pic>
        <p:nvPicPr>
          <p:cNvPr id="128"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6">
                <a:tint val="45000"/>
                <a:satMod val="400000"/>
              </a:schemeClr>
            </a:duotone>
            <a:extLst>
              <a:ext uri="{BEBA8EAE-BF5A-486C-A8C5-ECC9F3942E4B}">
                <a14:imgProps xmlns:a14="http://schemas.microsoft.com/office/drawing/2010/main">
                  <a14:imgLayer r:embed="rId18">
                    <a14:imgEffect>
                      <a14:saturation sat="400000"/>
                    </a14:imgEffect>
                    <a14:imgEffect>
                      <a14:brightnessContrast bright="40000" contrast="-40000"/>
                    </a14:imgEffect>
                  </a14:imgLayer>
                </a14:imgProps>
              </a:ext>
            </a:extLst>
          </a:blip>
          <a:srcRect/>
          <a:stretch/>
        </p:blipFill>
        <p:spPr>
          <a:xfrm>
            <a:off x="14576307" y="4135853"/>
            <a:ext cx="376565" cy="376599"/>
          </a:xfrm>
          <a:prstGeom prst="rect">
            <a:avLst/>
          </a:prstGeom>
          <a:noFill/>
          <a:ln>
            <a:noFill/>
          </a:ln>
          <a:effectLst/>
        </p:spPr>
      </p:pic>
    </p:spTree>
    <p:extLst>
      <p:ext uri="{BB962C8B-B14F-4D97-AF65-F5344CB8AC3E}">
        <p14:creationId xmlns:p14="http://schemas.microsoft.com/office/powerpoint/2010/main" val="184616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400"/>
                                        </p:tgtEl>
                                        <p:attrNameLst>
                                          <p:attrName>style.visibility</p:attrName>
                                        </p:attrNameLst>
                                      </p:cBhvr>
                                      <p:to>
                                        <p:strVal val="visible"/>
                                      </p:to>
                                    </p:set>
                                    <p:animEffect transition="in" filter="fade">
                                      <p:cBhvr>
                                        <p:cTn id="16" dur="500"/>
                                        <p:tgtEl>
                                          <p:spTgt spid="400"/>
                                        </p:tgtEl>
                                      </p:cBhvr>
                                    </p:animEffect>
                                    <p:anim calcmode="lin" valueType="num">
                                      <p:cBhvr>
                                        <p:cTn id="17" dur="500" fill="hold"/>
                                        <p:tgtEl>
                                          <p:spTgt spid="400"/>
                                        </p:tgtEl>
                                        <p:attrNameLst>
                                          <p:attrName>ppt_x</p:attrName>
                                        </p:attrNameLst>
                                      </p:cBhvr>
                                      <p:tavLst>
                                        <p:tav tm="0">
                                          <p:val>
                                            <p:strVal val="#ppt_x"/>
                                          </p:val>
                                        </p:tav>
                                        <p:tav tm="100000">
                                          <p:val>
                                            <p:strVal val="#ppt_x"/>
                                          </p:val>
                                        </p:tav>
                                      </p:tavLst>
                                    </p:anim>
                                    <p:anim calcmode="lin" valueType="num">
                                      <p:cBhvr>
                                        <p:cTn id="18" dur="500" fill="hold"/>
                                        <p:tgtEl>
                                          <p:spTgt spid="40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91"/>
                                        </p:tgtEl>
                                        <p:attrNameLst>
                                          <p:attrName>style.visibility</p:attrName>
                                        </p:attrNameLst>
                                      </p:cBhvr>
                                      <p:to>
                                        <p:strVal val="visible"/>
                                      </p:to>
                                    </p:set>
                                    <p:animEffect transition="in" filter="fade">
                                      <p:cBhvr>
                                        <p:cTn id="26" dur="500"/>
                                        <p:tgtEl>
                                          <p:spTgt spid="391"/>
                                        </p:tgtEl>
                                      </p:cBhvr>
                                    </p:animEffect>
                                    <p:anim calcmode="lin" valueType="num">
                                      <p:cBhvr>
                                        <p:cTn id="27" dur="500" fill="hold"/>
                                        <p:tgtEl>
                                          <p:spTgt spid="391"/>
                                        </p:tgtEl>
                                        <p:attrNameLst>
                                          <p:attrName>ppt_x</p:attrName>
                                        </p:attrNameLst>
                                      </p:cBhvr>
                                      <p:tavLst>
                                        <p:tav tm="0">
                                          <p:val>
                                            <p:strVal val="#ppt_x"/>
                                          </p:val>
                                        </p:tav>
                                        <p:tav tm="100000">
                                          <p:val>
                                            <p:strVal val="#ppt_x"/>
                                          </p:val>
                                        </p:tav>
                                      </p:tavLst>
                                    </p:anim>
                                    <p:anim calcmode="lin" valueType="num">
                                      <p:cBhvr>
                                        <p:cTn id="28" dur="500" fill="hold"/>
                                        <p:tgtEl>
                                          <p:spTgt spid="39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90"/>
                                        </p:tgtEl>
                                        <p:attrNameLst>
                                          <p:attrName>style.visibility</p:attrName>
                                        </p:attrNameLst>
                                      </p:cBhvr>
                                      <p:to>
                                        <p:strVal val="visible"/>
                                      </p:to>
                                    </p:set>
                                    <p:animEffect transition="in" filter="fade">
                                      <p:cBhvr>
                                        <p:cTn id="31" dur="500"/>
                                        <p:tgtEl>
                                          <p:spTgt spid="390"/>
                                        </p:tgtEl>
                                      </p:cBhvr>
                                    </p:animEffect>
                                    <p:anim calcmode="lin" valueType="num">
                                      <p:cBhvr>
                                        <p:cTn id="32" dur="500" fill="hold"/>
                                        <p:tgtEl>
                                          <p:spTgt spid="390"/>
                                        </p:tgtEl>
                                        <p:attrNameLst>
                                          <p:attrName>ppt_x</p:attrName>
                                        </p:attrNameLst>
                                      </p:cBhvr>
                                      <p:tavLst>
                                        <p:tav tm="0">
                                          <p:val>
                                            <p:strVal val="#ppt_x"/>
                                          </p:val>
                                        </p:tav>
                                        <p:tav tm="100000">
                                          <p:val>
                                            <p:strVal val="#ppt_x"/>
                                          </p:val>
                                        </p:tav>
                                      </p:tavLst>
                                    </p:anim>
                                    <p:anim calcmode="lin" valueType="num">
                                      <p:cBhvr>
                                        <p:cTn id="33" dur="500" fill="hold"/>
                                        <p:tgtEl>
                                          <p:spTgt spid="39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500"/>
                                        <p:tgtEl>
                                          <p:spTgt spid="35"/>
                                        </p:tgtEl>
                                      </p:cBhvr>
                                    </p:animEffect>
                                    <p:anim calcmode="lin" valueType="num">
                                      <p:cBhvr>
                                        <p:cTn id="37" dur="500" fill="hold"/>
                                        <p:tgtEl>
                                          <p:spTgt spid="35"/>
                                        </p:tgtEl>
                                        <p:attrNameLst>
                                          <p:attrName>ppt_x</p:attrName>
                                        </p:attrNameLst>
                                      </p:cBhvr>
                                      <p:tavLst>
                                        <p:tav tm="0">
                                          <p:val>
                                            <p:strVal val="#ppt_x"/>
                                          </p:val>
                                        </p:tav>
                                        <p:tav tm="100000">
                                          <p:val>
                                            <p:strVal val="#ppt_x"/>
                                          </p:val>
                                        </p:tav>
                                      </p:tavLst>
                                    </p:anim>
                                    <p:anim calcmode="lin" valueType="num">
                                      <p:cBhvr>
                                        <p:cTn id="38" dur="500" fill="hold"/>
                                        <p:tgtEl>
                                          <p:spTgt spid="35"/>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500"/>
                                        <p:tgtEl>
                                          <p:spTgt spid="51"/>
                                        </p:tgtEl>
                                      </p:cBhvr>
                                    </p:animEffect>
                                    <p:anim calcmode="lin" valueType="num">
                                      <p:cBhvr>
                                        <p:cTn id="42" dur="500" fill="hold"/>
                                        <p:tgtEl>
                                          <p:spTgt spid="51"/>
                                        </p:tgtEl>
                                        <p:attrNameLst>
                                          <p:attrName>ppt_x</p:attrName>
                                        </p:attrNameLst>
                                      </p:cBhvr>
                                      <p:tavLst>
                                        <p:tav tm="0">
                                          <p:val>
                                            <p:strVal val="#ppt_x"/>
                                          </p:val>
                                        </p:tav>
                                        <p:tav tm="100000">
                                          <p:val>
                                            <p:strVal val="#ppt_x"/>
                                          </p:val>
                                        </p:tav>
                                      </p:tavLst>
                                    </p:anim>
                                    <p:anim calcmode="lin" valueType="num">
                                      <p:cBhvr>
                                        <p:cTn id="43" dur="500" fill="hold"/>
                                        <p:tgtEl>
                                          <p:spTgt spid="5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anim calcmode="lin" valueType="num">
                                      <p:cBhvr>
                                        <p:cTn id="47" dur="500" fill="hold"/>
                                        <p:tgtEl>
                                          <p:spTgt spid="34"/>
                                        </p:tgtEl>
                                        <p:attrNameLst>
                                          <p:attrName>ppt_x</p:attrName>
                                        </p:attrNameLst>
                                      </p:cBhvr>
                                      <p:tavLst>
                                        <p:tav tm="0">
                                          <p:val>
                                            <p:strVal val="#ppt_x"/>
                                          </p:val>
                                        </p:tav>
                                        <p:tav tm="100000">
                                          <p:val>
                                            <p:strVal val="#ppt_x"/>
                                          </p:val>
                                        </p:tav>
                                      </p:tavLst>
                                    </p:anim>
                                    <p:anim calcmode="lin" valueType="num">
                                      <p:cBhvr>
                                        <p:cTn id="48" dur="500" fill="hold"/>
                                        <p:tgtEl>
                                          <p:spTgt spid="34"/>
                                        </p:tgtEl>
                                        <p:attrNameLst>
                                          <p:attrName>ppt_y</p:attrName>
                                        </p:attrNameLst>
                                      </p:cBhvr>
                                      <p:tavLst>
                                        <p:tav tm="0">
                                          <p:val>
                                            <p:strVal val="#ppt_y+.1"/>
                                          </p:val>
                                        </p:tav>
                                        <p:tav tm="100000">
                                          <p:val>
                                            <p:strVal val="#ppt_y"/>
                                          </p:val>
                                        </p:tav>
                                      </p:tavLst>
                                    </p:anim>
                                  </p:childTnLst>
                                </p:cTn>
                              </p:par>
                              <p:par>
                                <p:cTn id="49" presetID="10" presetClass="entr" presetSubtype="0" fill="hold" grpId="0" nodeType="withEffect">
                                  <p:stCondLst>
                                    <p:cond delay="0"/>
                                  </p:stCondLst>
                                  <p:childTnLst>
                                    <p:set>
                                      <p:cBhvr>
                                        <p:cTn id="50" dur="1" fill="hold">
                                          <p:stCondLst>
                                            <p:cond delay="0"/>
                                          </p:stCondLst>
                                        </p:cTn>
                                        <p:tgtEl>
                                          <p:spTgt spid="448"/>
                                        </p:tgtEl>
                                        <p:attrNameLst>
                                          <p:attrName>style.visibility</p:attrName>
                                        </p:attrNameLst>
                                      </p:cBhvr>
                                      <p:to>
                                        <p:strVal val="visible"/>
                                      </p:to>
                                    </p:set>
                                    <p:animEffect transition="in" filter="fade">
                                      <p:cBhvr>
                                        <p:cTn id="51" dur="500"/>
                                        <p:tgtEl>
                                          <p:spTgt spid="448"/>
                                        </p:tgtEl>
                                      </p:cBhvr>
                                    </p:animEffect>
                                  </p:childTnLst>
                                </p:cTn>
                              </p:par>
                              <p:par>
                                <p:cTn id="52" presetID="10" presetClass="entr" presetSubtype="0" fill="hold"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fade">
                                      <p:cBhvr>
                                        <p:cTn id="54" dur="500"/>
                                        <p:tgtEl>
                                          <p:spTgt spid="5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500"/>
                                        <p:tgtEl>
                                          <p:spTgt spid="53"/>
                                        </p:tgtEl>
                                      </p:cBhvr>
                                    </p:animEffect>
                                  </p:childTnLst>
                                </p:cTn>
                              </p:par>
                              <p:par>
                                <p:cTn id="58" presetID="10" presetClass="entr" presetSubtype="0" fill="hold" nodeType="withEffect">
                                  <p:stCondLst>
                                    <p:cond delay="0"/>
                                  </p:stCondLst>
                                  <p:childTnLst>
                                    <p:set>
                                      <p:cBhvr>
                                        <p:cTn id="59" dur="1" fill="hold">
                                          <p:stCondLst>
                                            <p:cond delay="0"/>
                                          </p:stCondLst>
                                        </p:cTn>
                                        <p:tgtEl>
                                          <p:spTgt spid="58"/>
                                        </p:tgtEl>
                                        <p:attrNameLst>
                                          <p:attrName>style.visibility</p:attrName>
                                        </p:attrNameLst>
                                      </p:cBhvr>
                                      <p:to>
                                        <p:strVal val="visible"/>
                                      </p:to>
                                    </p:set>
                                    <p:animEffect transition="in" filter="fade">
                                      <p:cBhvr>
                                        <p:cTn id="60" dur="500"/>
                                        <p:tgtEl>
                                          <p:spTgt spid="5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par>
                                <p:cTn id="64" presetID="10" presetClass="entr" presetSubtype="0" fill="hold"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childTnLst>
                                </p:cTn>
                              </p:par>
                              <p:par>
                                <p:cTn id="67" presetID="10" presetClass="entr" presetSubtype="0" fill="hold" nodeType="withEffect">
                                  <p:stCondLst>
                                    <p:cond delay="0"/>
                                  </p:stCondLst>
                                  <p:childTnLst>
                                    <p:set>
                                      <p:cBhvr>
                                        <p:cTn id="68" dur="1" fill="hold">
                                          <p:stCondLst>
                                            <p:cond delay="0"/>
                                          </p:stCondLst>
                                        </p:cTn>
                                        <p:tgtEl>
                                          <p:spTgt spid="449"/>
                                        </p:tgtEl>
                                        <p:attrNameLst>
                                          <p:attrName>style.visibility</p:attrName>
                                        </p:attrNameLst>
                                      </p:cBhvr>
                                      <p:to>
                                        <p:strVal val="visible"/>
                                      </p:to>
                                    </p:set>
                                    <p:animEffect transition="in" filter="fade">
                                      <p:cBhvr>
                                        <p:cTn id="69" dur="500"/>
                                        <p:tgtEl>
                                          <p:spTgt spid="44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67"/>
                                        </p:tgtEl>
                                        <p:attrNameLst>
                                          <p:attrName>style.visibility</p:attrName>
                                        </p:attrNameLst>
                                      </p:cBhvr>
                                      <p:to>
                                        <p:strVal val="visible"/>
                                      </p:to>
                                    </p:set>
                                    <p:animEffect transition="in" filter="fade">
                                      <p:cBhvr>
                                        <p:cTn id="72" dur="500"/>
                                        <p:tgtEl>
                                          <p:spTgt spid="46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77"/>
                                        </p:tgtEl>
                                        <p:attrNameLst>
                                          <p:attrName>style.visibility</p:attrName>
                                        </p:attrNameLst>
                                      </p:cBhvr>
                                      <p:to>
                                        <p:strVal val="visible"/>
                                      </p:to>
                                    </p:set>
                                    <p:animEffect transition="in" filter="fade">
                                      <p:cBhvr>
                                        <p:cTn id="75" dur="500"/>
                                        <p:tgtEl>
                                          <p:spTgt spid="47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78"/>
                                        </p:tgtEl>
                                        <p:attrNameLst>
                                          <p:attrName>style.visibility</p:attrName>
                                        </p:attrNameLst>
                                      </p:cBhvr>
                                      <p:to>
                                        <p:strVal val="visible"/>
                                      </p:to>
                                    </p:set>
                                    <p:animEffect transition="in" filter="fade">
                                      <p:cBhvr>
                                        <p:cTn id="78" dur="500"/>
                                        <p:tgtEl>
                                          <p:spTgt spid="478"/>
                                        </p:tgtEl>
                                      </p:cBhvr>
                                    </p:animEffect>
                                  </p:childTnLst>
                                </p:cTn>
                              </p:par>
                              <p:par>
                                <p:cTn id="79" presetID="10" presetClass="entr" presetSubtype="0" fill="hold"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fade">
                                      <p:cBhvr>
                                        <p:cTn id="81" dur="500"/>
                                        <p:tgtEl>
                                          <p:spTgt spid="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fade">
                                      <p:cBhvr>
                                        <p:cTn id="84" dur="500"/>
                                        <p:tgtEl>
                                          <p:spTgt spid="4"/>
                                        </p:tgtEl>
                                      </p:cBhvr>
                                    </p:animEffect>
                                  </p:childTnLst>
                                </p:cTn>
                              </p:par>
                              <p:par>
                                <p:cTn id="85" presetID="10" presetClass="entr" presetSubtype="0" fill="hold" nodeType="withEffect">
                                  <p:stCondLst>
                                    <p:cond delay="0"/>
                                  </p:stCondLst>
                                  <p:childTnLst>
                                    <p:set>
                                      <p:cBhvr>
                                        <p:cTn id="86" dur="1" fill="hold">
                                          <p:stCondLst>
                                            <p:cond delay="0"/>
                                          </p:stCondLst>
                                        </p:cTn>
                                        <p:tgtEl>
                                          <p:spTgt spid="732"/>
                                        </p:tgtEl>
                                        <p:attrNameLst>
                                          <p:attrName>style.visibility</p:attrName>
                                        </p:attrNameLst>
                                      </p:cBhvr>
                                      <p:to>
                                        <p:strVal val="visible"/>
                                      </p:to>
                                    </p:set>
                                    <p:animEffect transition="in" filter="fade">
                                      <p:cBhvr>
                                        <p:cTn id="87" dur="500"/>
                                        <p:tgtEl>
                                          <p:spTgt spid="732"/>
                                        </p:tgtEl>
                                      </p:cBhvr>
                                    </p:animEffect>
                                  </p:childTnLst>
                                </p:cTn>
                              </p:par>
                              <p:par>
                                <p:cTn id="88" presetID="10" presetClass="entr" presetSubtype="0" fill="hold" nodeType="withEffect">
                                  <p:stCondLst>
                                    <p:cond delay="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500"/>
                                        <p:tgtEl>
                                          <p:spTgt spid="14"/>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fade">
                                      <p:cBhvr>
                                        <p:cTn id="93" dur="500"/>
                                        <p:tgtEl>
                                          <p:spTgt spid="8"/>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fade">
                                      <p:cBhvr>
                                        <p:cTn id="96" dur="500"/>
                                        <p:tgtEl>
                                          <p:spTgt spid="19"/>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fade">
                                      <p:cBhvr>
                                        <p:cTn id="99" dur="500"/>
                                        <p:tgtEl>
                                          <p:spTgt spid="20"/>
                                        </p:tgtEl>
                                      </p:cBhvr>
                                    </p:animEffect>
                                  </p:childTnLst>
                                </p:cTn>
                              </p:par>
                              <p:par>
                                <p:cTn id="100" presetID="10" presetClass="entr" presetSubtype="0" fill="hold" nodeType="with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500"/>
                                        <p:tgtEl>
                                          <p:spTgt spid="2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58"/>
                                        </p:tgtEl>
                                        <p:attrNameLst>
                                          <p:attrName>style.visibility</p:attrName>
                                        </p:attrNameLst>
                                      </p:cBhvr>
                                      <p:to>
                                        <p:strVal val="visible"/>
                                      </p:to>
                                    </p:set>
                                    <p:animEffect transition="in" filter="fade">
                                      <p:cBhvr>
                                        <p:cTn id="105" dur="500"/>
                                        <p:tgtEl>
                                          <p:spTgt spid="458"/>
                                        </p:tgtEl>
                                      </p:cBhvr>
                                    </p:animEffect>
                                  </p:childTnLst>
                                </p:cTn>
                              </p:par>
                              <p:par>
                                <p:cTn id="106" presetID="10" presetClass="entr" presetSubtype="0" fill="hold" nodeType="withEffect">
                                  <p:stCondLst>
                                    <p:cond delay="0"/>
                                  </p:stCondLst>
                                  <p:childTnLst>
                                    <p:set>
                                      <p:cBhvr>
                                        <p:cTn id="107" dur="1" fill="hold">
                                          <p:stCondLst>
                                            <p:cond delay="0"/>
                                          </p:stCondLst>
                                        </p:cTn>
                                        <p:tgtEl>
                                          <p:spTgt spid="461"/>
                                        </p:tgtEl>
                                        <p:attrNameLst>
                                          <p:attrName>style.visibility</p:attrName>
                                        </p:attrNameLst>
                                      </p:cBhvr>
                                      <p:to>
                                        <p:strVal val="visible"/>
                                      </p:to>
                                    </p:set>
                                    <p:animEffect transition="in" filter="fade">
                                      <p:cBhvr>
                                        <p:cTn id="108" dur="500"/>
                                        <p:tgtEl>
                                          <p:spTgt spid="461"/>
                                        </p:tgtEl>
                                      </p:cBhvr>
                                    </p:animEffect>
                                  </p:childTnLst>
                                </p:cTn>
                              </p:par>
                              <p:par>
                                <p:cTn id="109" presetID="10" presetClass="entr" presetSubtype="0" fill="hold" nodeType="withEffect">
                                  <p:stCondLst>
                                    <p:cond delay="0"/>
                                  </p:stCondLst>
                                  <p:childTnLst>
                                    <p:set>
                                      <p:cBhvr>
                                        <p:cTn id="110" dur="1" fill="hold">
                                          <p:stCondLst>
                                            <p:cond delay="0"/>
                                          </p:stCondLst>
                                        </p:cTn>
                                        <p:tgtEl>
                                          <p:spTgt spid="469"/>
                                        </p:tgtEl>
                                        <p:attrNameLst>
                                          <p:attrName>style.visibility</p:attrName>
                                        </p:attrNameLst>
                                      </p:cBhvr>
                                      <p:to>
                                        <p:strVal val="visible"/>
                                      </p:to>
                                    </p:set>
                                    <p:animEffect transition="in" filter="fade">
                                      <p:cBhvr>
                                        <p:cTn id="111" dur="500"/>
                                        <p:tgtEl>
                                          <p:spTgt spid="469"/>
                                        </p:tgtEl>
                                      </p:cBhvr>
                                    </p:animEffect>
                                  </p:childTnLst>
                                </p:cTn>
                              </p:par>
                              <p:par>
                                <p:cTn id="112" presetID="10" presetClass="entr" presetSubtype="0" fill="hold" nodeType="withEffect">
                                  <p:stCondLst>
                                    <p:cond delay="0"/>
                                  </p:stCondLst>
                                  <p:childTnLst>
                                    <p:set>
                                      <p:cBhvr>
                                        <p:cTn id="113" dur="1" fill="hold">
                                          <p:stCondLst>
                                            <p:cond delay="0"/>
                                          </p:stCondLst>
                                        </p:cTn>
                                        <p:tgtEl>
                                          <p:spTgt spid="472"/>
                                        </p:tgtEl>
                                        <p:attrNameLst>
                                          <p:attrName>style.visibility</p:attrName>
                                        </p:attrNameLst>
                                      </p:cBhvr>
                                      <p:to>
                                        <p:strVal val="visible"/>
                                      </p:to>
                                    </p:set>
                                    <p:animEffect transition="in" filter="fade">
                                      <p:cBhvr>
                                        <p:cTn id="114" dur="500"/>
                                        <p:tgtEl>
                                          <p:spTgt spid="472"/>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468"/>
                                        </p:tgtEl>
                                        <p:attrNameLst>
                                          <p:attrName>style.visibility</p:attrName>
                                        </p:attrNameLst>
                                      </p:cBhvr>
                                      <p:to>
                                        <p:strVal val="visible"/>
                                      </p:to>
                                    </p:set>
                                    <p:animEffect transition="in" filter="fade">
                                      <p:cBhvr>
                                        <p:cTn id="117" dur="500"/>
                                        <p:tgtEl>
                                          <p:spTgt spid="468"/>
                                        </p:tgtEl>
                                      </p:cBhvr>
                                    </p:animEffect>
                                  </p:childTnLst>
                                </p:cTn>
                              </p:par>
                              <p:par>
                                <p:cTn id="118" presetID="10" presetClass="entr" presetSubtype="0" fill="hold" nodeType="withEffect">
                                  <p:stCondLst>
                                    <p:cond delay="0"/>
                                  </p:stCondLst>
                                  <p:childTnLst>
                                    <p:set>
                                      <p:cBhvr>
                                        <p:cTn id="119" dur="1" fill="hold">
                                          <p:stCondLst>
                                            <p:cond delay="0"/>
                                          </p:stCondLst>
                                        </p:cTn>
                                        <p:tgtEl>
                                          <p:spTgt spid="32"/>
                                        </p:tgtEl>
                                        <p:attrNameLst>
                                          <p:attrName>style.visibility</p:attrName>
                                        </p:attrNameLst>
                                      </p:cBhvr>
                                      <p:to>
                                        <p:strVal val="visible"/>
                                      </p:to>
                                    </p:set>
                                    <p:animEffect transition="in" filter="fade">
                                      <p:cBhvr>
                                        <p:cTn id="120" dur="500"/>
                                        <p:tgtEl>
                                          <p:spTgt spid="32"/>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765"/>
                                        </p:tgtEl>
                                        <p:attrNameLst>
                                          <p:attrName>style.visibility</p:attrName>
                                        </p:attrNameLst>
                                      </p:cBhvr>
                                      <p:to>
                                        <p:strVal val="visible"/>
                                      </p:to>
                                    </p:set>
                                    <p:animEffect transition="in" filter="fade">
                                      <p:cBhvr>
                                        <p:cTn id="125" dur="500"/>
                                        <p:tgtEl>
                                          <p:spTgt spid="765"/>
                                        </p:tgtEl>
                                      </p:cBhvr>
                                    </p:animEffect>
                                  </p:childTnLst>
                                </p:cTn>
                              </p:par>
                              <p:par>
                                <p:cTn id="126" presetID="10" presetClass="entr" presetSubtype="0" fill="hold" nodeType="withEffect">
                                  <p:stCondLst>
                                    <p:cond delay="0"/>
                                  </p:stCondLst>
                                  <p:childTnLst>
                                    <p:set>
                                      <p:cBhvr>
                                        <p:cTn id="127" dur="1" fill="hold">
                                          <p:stCondLst>
                                            <p:cond delay="0"/>
                                          </p:stCondLst>
                                        </p:cTn>
                                        <p:tgtEl>
                                          <p:spTgt spid="389"/>
                                        </p:tgtEl>
                                        <p:attrNameLst>
                                          <p:attrName>style.visibility</p:attrName>
                                        </p:attrNameLst>
                                      </p:cBhvr>
                                      <p:to>
                                        <p:strVal val="visible"/>
                                      </p:to>
                                    </p:set>
                                    <p:animEffect transition="in" filter="fade">
                                      <p:cBhvr>
                                        <p:cTn id="128" dur="500"/>
                                        <p:tgtEl>
                                          <p:spTgt spid="389"/>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471"/>
                                        </p:tgtEl>
                                        <p:attrNameLst>
                                          <p:attrName>style.visibility</p:attrName>
                                        </p:attrNameLst>
                                      </p:cBhvr>
                                      <p:to>
                                        <p:strVal val="visible"/>
                                      </p:to>
                                    </p:set>
                                    <p:animEffect transition="in" filter="fade">
                                      <p:cBhvr>
                                        <p:cTn id="131" dur="500"/>
                                        <p:tgtEl>
                                          <p:spTgt spid="471"/>
                                        </p:tgtEl>
                                      </p:cBhvr>
                                    </p:animEffect>
                                  </p:childTnLst>
                                </p:cTn>
                              </p:par>
                              <p:par>
                                <p:cTn id="132" presetID="10" presetClass="entr" presetSubtype="0" fill="hold" nodeType="withEffect">
                                  <p:stCondLst>
                                    <p:cond delay="0"/>
                                  </p:stCondLst>
                                  <p:childTnLst>
                                    <p:set>
                                      <p:cBhvr>
                                        <p:cTn id="133" dur="1" fill="hold">
                                          <p:stCondLst>
                                            <p:cond delay="0"/>
                                          </p:stCondLst>
                                        </p:cTn>
                                        <p:tgtEl>
                                          <p:spTgt spid="385"/>
                                        </p:tgtEl>
                                        <p:attrNameLst>
                                          <p:attrName>style.visibility</p:attrName>
                                        </p:attrNameLst>
                                      </p:cBhvr>
                                      <p:to>
                                        <p:strVal val="visible"/>
                                      </p:to>
                                    </p:set>
                                    <p:animEffect transition="in" filter="fade">
                                      <p:cBhvr>
                                        <p:cTn id="134" dur="500"/>
                                        <p:tgtEl>
                                          <p:spTgt spid="385"/>
                                        </p:tgtEl>
                                      </p:cBhvr>
                                    </p:animEffect>
                                  </p:childTnLst>
                                </p:cTn>
                              </p:par>
                              <p:par>
                                <p:cTn id="135" presetID="10" presetClass="entr" presetSubtype="0" fill="hold" nodeType="withEffect">
                                  <p:stCondLst>
                                    <p:cond delay="0"/>
                                  </p:stCondLst>
                                  <p:childTnLst>
                                    <p:set>
                                      <p:cBhvr>
                                        <p:cTn id="136" dur="1" fill="hold">
                                          <p:stCondLst>
                                            <p:cond delay="0"/>
                                          </p:stCondLst>
                                        </p:cTn>
                                        <p:tgtEl>
                                          <p:spTgt spid="387"/>
                                        </p:tgtEl>
                                        <p:attrNameLst>
                                          <p:attrName>style.visibility</p:attrName>
                                        </p:attrNameLst>
                                      </p:cBhvr>
                                      <p:to>
                                        <p:strVal val="visible"/>
                                      </p:to>
                                    </p:set>
                                    <p:animEffect transition="in" filter="fade">
                                      <p:cBhvr>
                                        <p:cTn id="137" dur="500"/>
                                        <p:tgtEl>
                                          <p:spTgt spid="387"/>
                                        </p:tgtEl>
                                      </p:cBhvr>
                                    </p:animEffect>
                                  </p:childTnLst>
                                </p:cTn>
                              </p:par>
                              <p:par>
                                <p:cTn id="138" presetID="10" presetClass="entr" presetSubtype="0" fill="hold" nodeType="withEffect">
                                  <p:stCondLst>
                                    <p:cond delay="0"/>
                                  </p:stCondLst>
                                  <p:childTnLst>
                                    <p:set>
                                      <p:cBhvr>
                                        <p:cTn id="139" dur="1" fill="hold">
                                          <p:stCondLst>
                                            <p:cond delay="0"/>
                                          </p:stCondLst>
                                        </p:cTn>
                                        <p:tgtEl>
                                          <p:spTgt spid="757"/>
                                        </p:tgtEl>
                                        <p:attrNameLst>
                                          <p:attrName>style.visibility</p:attrName>
                                        </p:attrNameLst>
                                      </p:cBhvr>
                                      <p:to>
                                        <p:strVal val="visible"/>
                                      </p:to>
                                    </p:set>
                                    <p:animEffect transition="in" filter="fade">
                                      <p:cBhvr>
                                        <p:cTn id="140" dur="500"/>
                                        <p:tgtEl>
                                          <p:spTgt spid="757"/>
                                        </p:tgtEl>
                                      </p:cBhvr>
                                    </p:animEffect>
                                  </p:childTnLst>
                                </p:cTn>
                              </p:par>
                              <p:par>
                                <p:cTn id="141" presetID="10" presetClass="entr" presetSubtype="0" fill="hold" nodeType="withEffect">
                                  <p:stCondLst>
                                    <p:cond delay="0"/>
                                  </p:stCondLst>
                                  <p:childTnLst>
                                    <p:set>
                                      <p:cBhvr>
                                        <p:cTn id="142" dur="1" fill="hold">
                                          <p:stCondLst>
                                            <p:cond delay="0"/>
                                          </p:stCondLst>
                                        </p:cTn>
                                        <p:tgtEl>
                                          <p:spTgt spid="758"/>
                                        </p:tgtEl>
                                        <p:attrNameLst>
                                          <p:attrName>style.visibility</p:attrName>
                                        </p:attrNameLst>
                                      </p:cBhvr>
                                      <p:to>
                                        <p:strVal val="visible"/>
                                      </p:to>
                                    </p:set>
                                    <p:animEffect transition="in" filter="fade">
                                      <p:cBhvr>
                                        <p:cTn id="143" dur="500"/>
                                        <p:tgtEl>
                                          <p:spTgt spid="758"/>
                                        </p:tgtEl>
                                      </p:cBhvr>
                                    </p:animEffect>
                                  </p:childTnLst>
                                </p:cTn>
                              </p:par>
                              <p:par>
                                <p:cTn id="144" presetID="10" presetClass="entr" presetSubtype="0" fill="hold" nodeType="withEffect">
                                  <p:stCondLst>
                                    <p:cond delay="0"/>
                                  </p:stCondLst>
                                  <p:childTnLst>
                                    <p:set>
                                      <p:cBhvr>
                                        <p:cTn id="145" dur="1" fill="hold">
                                          <p:stCondLst>
                                            <p:cond delay="0"/>
                                          </p:stCondLst>
                                        </p:cTn>
                                        <p:tgtEl>
                                          <p:spTgt spid="763"/>
                                        </p:tgtEl>
                                        <p:attrNameLst>
                                          <p:attrName>style.visibility</p:attrName>
                                        </p:attrNameLst>
                                      </p:cBhvr>
                                      <p:to>
                                        <p:strVal val="visible"/>
                                      </p:to>
                                    </p:set>
                                    <p:animEffect transition="in" filter="fade">
                                      <p:cBhvr>
                                        <p:cTn id="146" dur="500"/>
                                        <p:tgtEl>
                                          <p:spTgt spid="763"/>
                                        </p:tgtEl>
                                      </p:cBhvr>
                                    </p:animEffect>
                                  </p:childTnLst>
                                </p:cTn>
                              </p:par>
                              <p:par>
                                <p:cTn id="147" presetID="10" presetClass="entr" presetSubtype="0" fill="hold" nodeType="withEffect">
                                  <p:stCondLst>
                                    <p:cond delay="0"/>
                                  </p:stCondLst>
                                  <p:childTnLst>
                                    <p:set>
                                      <p:cBhvr>
                                        <p:cTn id="148" dur="1" fill="hold">
                                          <p:stCondLst>
                                            <p:cond delay="0"/>
                                          </p:stCondLst>
                                        </p:cTn>
                                        <p:tgtEl>
                                          <p:spTgt spid="756"/>
                                        </p:tgtEl>
                                        <p:attrNameLst>
                                          <p:attrName>style.visibility</p:attrName>
                                        </p:attrNameLst>
                                      </p:cBhvr>
                                      <p:to>
                                        <p:strVal val="visible"/>
                                      </p:to>
                                    </p:set>
                                    <p:animEffect transition="in" filter="fade">
                                      <p:cBhvr>
                                        <p:cTn id="149" dur="500"/>
                                        <p:tgtEl>
                                          <p:spTgt spid="756"/>
                                        </p:tgtEl>
                                      </p:cBhvr>
                                    </p:animEffect>
                                  </p:childTnLst>
                                </p:cTn>
                              </p:par>
                            </p:childTnLst>
                          </p:cTn>
                        </p:par>
                        <p:par>
                          <p:cTn id="150" fill="hold">
                            <p:stCondLst>
                              <p:cond delay="500"/>
                            </p:stCondLst>
                            <p:childTnLst>
                              <p:par>
                                <p:cTn id="151" presetID="10" presetClass="entr" presetSubtype="0" fill="hold" grpId="0" nodeType="afterEffect">
                                  <p:stCondLst>
                                    <p:cond delay="0"/>
                                  </p:stCondLst>
                                  <p:childTnLst>
                                    <p:set>
                                      <p:cBhvr>
                                        <p:cTn id="152" dur="1" fill="hold">
                                          <p:stCondLst>
                                            <p:cond delay="0"/>
                                          </p:stCondLst>
                                        </p:cTn>
                                        <p:tgtEl>
                                          <p:spTgt spid="12"/>
                                        </p:tgtEl>
                                        <p:attrNameLst>
                                          <p:attrName>style.visibility</p:attrName>
                                        </p:attrNameLst>
                                      </p:cBhvr>
                                      <p:to>
                                        <p:strVal val="visible"/>
                                      </p:to>
                                    </p:set>
                                    <p:animEffect transition="in" filter="fade">
                                      <p:cBhvr>
                                        <p:cTn id="153" dur="500"/>
                                        <p:tgtEl>
                                          <p:spTgt spid="12"/>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9"/>
                                        </p:tgtEl>
                                        <p:attrNameLst>
                                          <p:attrName>style.visibility</p:attrName>
                                        </p:attrNameLst>
                                      </p:cBhvr>
                                      <p:to>
                                        <p:strVal val="visible"/>
                                      </p:to>
                                    </p:set>
                                    <p:animEffect transition="in" filter="fade">
                                      <p:cBhvr>
                                        <p:cTn id="156" dur="500"/>
                                        <p:tgtEl>
                                          <p:spTgt spid="9"/>
                                        </p:tgtEl>
                                      </p:cBhvr>
                                    </p:animEffect>
                                  </p:childTnLst>
                                </p:cTn>
                              </p:par>
                              <p:par>
                                <p:cTn id="157" presetID="55" presetClass="entr" presetSubtype="0" fill="hold" nodeType="withEffect">
                                  <p:stCondLst>
                                    <p:cond delay="0"/>
                                  </p:stCondLst>
                                  <p:childTnLst>
                                    <p:set>
                                      <p:cBhvr>
                                        <p:cTn id="158" dur="1" fill="hold">
                                          <p:stCondLst>
                                            <p:cond delay="0"/>
                                          </p:stCondLst>
                                        </p:cTn>
                                        <p:tgtEl>
                                          <p:spTgt spid="491"/>
                                        </p:tgtEl>
                                        <p:attrNameLst>
                                          <p:attrName>style.visibility</p:attrName>
                                        </p:attrNameLst>
                                      </p:cBhvr>
                                      <p:to>
                                        <p:strVal val="visible"/>
                                      </p:to>
                                    </p:set>
                                    <p:anim calcmode="lin" valueType="num">
                                      <p:cBhvr>
                                        <p:cTn id="159" dur="500" fill="hold"/>
                                        <p:tgtEl>
                                          <p:spTgt spid="491"/>
                                        </p:tgtEl>
                                        <p:attrNameLst>
                                          <p:attrName>ppt_w</p:attrName>
                                        </p:attrNameLst>
                                      </p:cBhvr>
                                      <p:tavLst>
                                        <p:tav tm="0">
                                          <p:val>
                                            <p:strVal val="#ppt_w*0.70"/>
                                          </p:val>
                                        </p:tav>
                                        <p:tav tm="100000">
                                          <p:val>
                                            <p:strVal val="#ppt_w"/>
                                          </p:val>
                                        </p:tav>
                                      </p:tavLst>
                                    </p:anim>
                                    <p:anim calcmode="lin" valueType="num">
                                      <p:cBhvr>
                                        <p:cTn id="160" dur="500" fill="hold"/>
                                        <p:tgtEl>
                                          <p:spTgt spid="491"/>
                                        </p:tgtEl>
                                        <p:attrNameLst>
                                          <p:attrName>ppt_h</p:attrName>
                                        </p:attrNameLst>
                                      </p:cBhvr>
                                      <p:tavLst>
                                        <p:tav tm="0">
                                          <p:val>
                                            <p:strVal val="#ppt_h"/>
                                          </p:val>
                                        </p:tav>
                                        <p:tav tm="100000">
                                          <p:val>
                                            <p:strVal val="#ppt_h"/>
                                          </p:val>
                                        </p:tav>
                                      </p:tavLst>
                                    </p:anim>
                                    <p:animEffect transition="in" filter="fade">
                                      <p:cBhvr>
                                        <p:cTn id="161" dur="500"/>
                                        <p:tgtEl>
                                          <p:spTgt spid="491"/>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15"/>
                                        </p:tgtEl>
                                        <p:attrNameLst>
                                          <p:attrName>style.visibility</p:attrName>
                                        </p:attrNameLst>
                                      </p:cBhvr>
                                      <p:to>
                                        <p:strVal val="visible"/>
                                      </p:to>
                                    </p:set>
                                    <p:animEffect transition="in" filter="fade">
                                      <p:cBhvr>
                                        <p:cTn id="164" dur="500"/>
                                        <p:tgtEl>
                                          <p:spTgt spid="15"/>
                                        </p:tgtEl>
                                      </p:cBhvr>
                                    </p:animEffect>
                                  </p:childTnLst>
                                </p:cTn>
                              </p:par>
                              <p:par>
                                <p:cTn id="165" presetID="55" presetClass="entr" presetSubtype="0" fill="hold" nodeType="withEffect">
                                  <p:stCondLst>
                                    <p:cond delay="0"/>
                                  </p:stCondLst>
                                  <p:childTnLst>
                                    <p:set>
                                      <p:cBhvr>
                                        <p:cTn id="166" dur="1" fill="hold">
                                          <p:stCondLst>
                                            <p:cond delay="0"/>
                                          </p:stCondLst>
                                        </p:cTn>
                                        <p:tgtEl>
                                          <p:spTgt spid="136"/>
                                        </p:tgtEl>
                                        <p:attrNameLst>
                                          <p:attrName>style.visibility</p:attrName>
                                        </p:attrNameLst>
                                      </p:cBhvr>
                                      <p:to>
                                        <p:strVal val="visible"/>
                                      </p:to>
                                    </p:set>
                                    <p:anim calcmode="lin" valueType="num">
                                      <p:cBhvr>
                                        <p:cTn id="167" dur="500" fill="hold"/>
                                        <p:tgtEl>
                                          <p:spTgt spid="136"/>
                                        </p:tgtEl>
                                        <p:attrNameLst>
                                          <p:attrName>ppt_w</p:attrName>
                                        </p:attrNameLst>
                                      </p:cBhvr>
                                      <p:tavLst>
                                        <p:tav tm="0">
                                          <p:val>
                                            <p:strVal val="#ppt_w*0.70"/>
                                          </p:val>
                                        </p:tav>
                                        <p:tav tm="100000">
                                          <p:val>
                                            <p:strVal val="#ppt_w"/>
                                          </p:val>
                                        </p:tav>
                                      </p:tavLst>
                                    </p:anim>
                                    <p:anim calcmode="lin" valueType="num">
                                      <p:cBhvr>
                                        <p:cTn id="168" dur="500" fill="hold"/>
                                        <p:tgtEl>
                                          <p:spTgt spid="136"/>
                                        </p:tgtEl>
                                        <p:attrNameLst>
                                          <p:attrName>ppt_h</p:attrName>
                                        </p:attrNameLst>
                                      </p:cBhvr>
                                      <p:tavLst>
                                        <p:tav tm="0">
                                          <p:val>
                                            <p:strVal val="#ppt_h"/>
                                          </p:val>
                                        </p:tav>
                                        <p:tav tm="100000">
                                          <p:val>
                                            <p:strVal val="#ppt_h"/>
                                          </p:val>
                                        </p:tav>
                                      </p:tavLst>
                                    </p:anim>
                                    <p:animEffect transition="in" filter="fade">
                                      <p:cBhvr>
                                        <p:cTn id="169" dur="500"/>
                                        <p:tgtEl>
                                          <p:spTgt spid="136"/>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10"/>
                                        </p:tgtEl>
                                        <p:attrNameLst>
                                          <p:attrName>style.visibility</p:attrName>
                                        </p:attrNameLst>
                                      </p:cBhvr>
                                      <p:to>
                                        <p:strVal val="visible"/>
                                      </p:to>
                                    </p:set>
                                    <p:animEffect transition="in" filter="fade">
                                      <p:cBhvr>
                                        <p:cTn id="172" dur="500"/>
                                        <p:tgtEl>
                                          <p:spTgt spid="10"/>
                                        </p:tgtEl>
                                      </p:cBhvr>
                                    </p:animEffect>
                                  </p:childTnLst>
                                </p:cTn>
                              </p:par>
                              <p:par>
                                <p:cTn id="173" presetID="55" presetClass="entr" presetSubtype="0" fill="hold" nodeType="withEffect">
                                  <p:stCondLst>
                                    <p:cond delay="0"/>
                                  </p:stCondLst>
                                  <p:childTnLst>
                                    <p:set>
                                      <p:cBhvr>
                                        <p:cTn id="174" dur="1" fill="hold">
                                          <p:stCondLst>
                                            <p:cond delay="0"/>
                                          </p:stCondLst>
                                        </p:cTn>
                                        <p:tgtEl>
                                          <p:spTgt spid="511"/>
                                        </p:tgtEl>
                                        <p:attrNameLst>
                                          <p:attrName>style.visibility</p:attrName>
                                        </p:attrNameLst>
                                      </p:cBhvr>
                                      <p:to>
                                        <p:strVal val="visible"/>
                                      </p:to>
                                    </p:set>
                                    <p:anim calcmode="lin" valueType="num">
                                      <p:cBhvr>
                                        <p:cTn id="175" dur="500" fill="hold"/>
                                        <p:tgtEl>
                                          <p:spTgt spid="511"/>
                                        </p:tgtEl>
                                        <p:attrNameLst>
                                          <p:attrName>ppt_w</p:attrName>
                                        </p:attrNameLst>
                                      </p:cBhvr>
                                      <p:tavLst>
                                        <p:tav tm="0">
                                          <p:val>
                                            <p:strVal val="#ppt_w*0.70"/>
                                          </p:val>
                                        </p:tav>
                                        <p:tav tm="100000">
                                          <p:val>
                                            <p:strVal val="#ppt_w"/>
                                          </p:val>
                                        </p:tav>
                                      </p:tavLst>
                                    </p:anim>
                                    <p:anim calcmode="lin" valueType="num">
                                      <p:cBhvr>
                                        <p:cTn id="176" dur="500" fill="hold"/>
                                        <p:tgtEl>
                                          <p:spTgt spid="511"/>
                                        </p:tgtEl>
                                        <p:attrNameLst>
                                          <p:attrName>ppt_h</p:attrName>
                                        </p:attrNameLst>
                                      </p:cBhvr>
                                      <p:tavLst>
                                        <p:tav tm="0">
                                          <p:val>
                                            <p:strVal val="#ppt_h"/>
                                          </p:val>
                                        </p:tav>
                                        <p:tav tm="100000">
                                          <p:val>
                                            <p:strVal val="#ppt_h"/>
                                          </p:val>
                                        </p:tav>
                                      </p:tavLst>
                                    </p:anim>
                                    <p:animEffect transition="in" filter="fade">
                                      <p:cBhvr>
                                        <p:cTn id="177" dur="500"/>
                                        <p:tgtEl>
                                          <p:spTgt spid="511"/>
                                        </p:tgtEl>
                                      </p:cBhvr>
                                    </p:animEffect>
                                  </p:childTnLst>
                                </p:cTn>
                              </p:par>
                              <p:par>
                                <p:cTn id="178" presetID="10" presetClass="entr" presetSubtype="0" fill="hold" grpId="0" nodeType="withEffect">
                                  <p:stCondLst>
                                    <p:cond delay="0"/>
                                  </p:stCondLst>
                                  <p:childTnLst>
                                    <p:set>
                                      <p:cBhvr>
                                        <p:cTn id="179" dur="1" fill="hold">
                                          <p:stCondLst>
                                            <p:cond delay="0"/>
                                          </p:stCondLst>
                                        </p:cTn>
                                        <p:tgtEl>
                                          <p:spTgt spid="16"/>
                                        </p:tgtEl>
                                        <p:attrNameLst>
                                          <p:attrName>style.visibility</p:attrName>
                                        </p:attrNameLst>
                                      </p:cBhvr>
                                      <p:to>
                                        <p:strVal val="visible"/>
                                      </p:to>
                                    </p:set>
                                    <p:animEffect transition="in" filter="fade">
                                      <p:cBhvr>
                                        <p:cTn id="180" dur="500"/>
                                        <p:tgtEl>
                                          <p:spTgt spid="16"/>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712"/>
                                        </p:tgtEl>
                                        <p:attrNameLst>
                                          <p:attrName>style.visibility</p:attrName>
                                        </p:attrNameLst>
                                      </p:cBhvr>
                                      <p:to>
                                        <p:strVal val="visible"/>
                                      </p:to>
                                    </p:set>
                                    <p:animEffect transition="in" filter="fade">
                                      <p:cBhvr>
                                        <p:cTn id="183" dur="500"/>
                                        <p:tgtEl>
                                          <p:spTgt spid="712"/>
                                        </p:tgtEl>
                                      </p:cBhvr>
                                    </p:animEffect>
                                  </p:childTnLst>
                                </p:cTn>
                              </p:par>
                              <p:par>
                                <p:cTn id="184" presetID="55" presetClass="entr" presetSubtype="0" fill="hold" nodeType="withEffect">
                                  <p:stCondLst>
                                    <p:cond delay="0"/>
                                  </p:stCondLst>
                                  <p:childTnLst>
                                    <p:set>
                                      <p:cBhvr>
                                        <p:cTn id="185" dur="1" fill="hold">
                                          <p:stCondLst>
                                            <p:cond delay="0"/>
                                          </p:stCondLst>
                                        </p:cTn>
                                        <p:tgtEl>
                                          <p:spTgt spid="705"/>
                                        </p:tgtEl>
                                        <p:attrNameLst>
                                          <p:attrName>style.visibility</p:attrName>
                                        </p:attrNameLst>
                                      </p:cBhvr>
                                      <p:to>
                                        <p:strVal val="visible"/>
                                      </p:to>
                                    </p:set>
                                    <p:anim calcmode="lin" valueType="num">
                                      <p:cBhvr>
                                        <p:cTn id="186" dur="500" fill="hold"/>
                                        <p:tgtEl>
                                          <p:spTgt spid="705"/>
                                        </p:tgtEl>
                                        <p:attrNameLst>
                                          <p:attrName>ppt_w</p:attrName>
                                        </p:attrNameLst>
                                      </p:cBhvr>
                                      <p:tavLst>
                                        <p:tav tm="0">
                                          <p:val>
                                            <p:strVal val="#ppt_w*0.70"/>
                                          </p:val>
                                        </p:tav>
                                        <p:tav tm="100000">
                                          <p:val>
                                            <p:strVal val="#ppt_w"/>
                                          </p:val>
                                        </p:tav>
                                      </p:tavLst>
                                    </p:anim>
                                    <p:anim calcmode="lin" valueType="num">
                                      <p:cBhvr>
                                        <p:cTn id="187" dur="500" fill="hold"/>
                                        <p:tgtEl>
                                          <p:spTgt spid="705"/>
                                        </p:tgtEl>
                                        <p:attrNameLst>
                                          <p:attrName>ppt_h</p:attrName>
                                        </p:attrNameLst>
                                      </p:cBhvr>
                                      <p:tavLst>
                                        <p:tav tm="0">
                                          <p:val>
                                            <p:strVal val="#ppt_h"/>
                                          </p:val>
                                        </p:tav>
                                        <p:tav tm="100000">
                                          <p:val>
                                            <p:strVal val="#ppt_h"/>
                                          </p:val>
                                        </p:tav>
                                      </p:tavLst>
                                    </p:anim>
                                    <p:animEffect transition="in" filter="fade">
                                      <p:cBhvr>
                                        <p:cTn id="188" dur="500"/>
                                        <p:tgtEl>
                                          <p:spTgt spid="705"/>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17"/>
                                        </p:tgtEl>
                                        <p:attrNameLst>
                                          <p:attrName>style.visibility</p:attrName>
                                        </p:attrNameLst>
                                      </p:cBhvr>
                                      <p:to>
                                        <p:strVal val="visible"/>
                                      </p:to>
                                    </p:set>
                                    <p:animEffect transition="in" filter="fade">
                                      <p:cBhvr>
                                        <p:cTn id="191" dur="500"/>
                                        <p:tgtEl>
                                          <p:spTgt spid="17"/>
                                        </p:tgtEl>
                                      </p:cBhvr>
                                    </p:animEffect>
                                  </p:childTnLst>
                                </p:cTn>
                              </p:par>
                              <p:par>
                                <p:cTn id="192" presetID="10" presetClass="entr" presetSubtype="0" fill="hold" grpId="0" nodeType="withEffect">
                                  <p:stCondLst>
                                    <p:cond delay="0"/>
                                  </p:stCondLst>
                                  <p:childTnLst>
                                    <p:set>
                                      <p:cBhvr>
                                        <p:cTn id="193" dur="1" fill="hold">
                                          <p:stCondLst>
                                            <p:cond delay="0"/>
                                          </p:stCondLst>
                                        </p:cTn>
                                        <p:tgtEl>
                                          <p:spTgt spid="393"/>
                                        </p:tgtEl>
                                        <p:attrNameLst>
                                          <p:attrName>style.visibility</p:attrName>
                                        </p:attrNameLst>
                                      </p:cBhvr>
                                      <p:to>
                                        <p:strVal val="visible"/>
                                      </p:to>
                                    </p:set>
                                    <p:animEffect transition="in" filter="fade">
                                      <p:cBhvr>
                                        <p:cTn id="194" dur="500"/>
                                        <p:tgtEl>
                                          <p:spTgt spid="393"/>
                                        </p:tgtEl>
                                      </p:cBhvr>
                                    </p:animEffect>
                                  </p:childTnLst>
                                </p:cTn>
                              </p:par>
                              <p:par>
                                <p:cTn id="195" presetID="55" presetClass="entr" presetSubtype="0" fill="hold" nodeType="withEffect">
                                  <p:stCondLst>
                                    <p:cond delay="0"/>
                                  </p:stCondLst>
                                  <p:childTnLst>
                                    <p:set>
                                      <p:cBhvr>
                                        <p:cTn id="196" dur="1" fill="hold">
                                          <p:stCondLst>
                                            <p:cond delay="0"/>
                                          </p:stCondLst>
                                        </p:cTn>
                                        <p:tgtEl>
                                          <p:spTgt spid="57"/>
                                        </p:tgtEl>
                                        <p:attrNameLst>
                                          <p:attrName>style.visibility</p:attrName>
                                        </p:attrNameLst>
                                      </p:cBhvr>
                                      <p:to>
                                        <p:strVal val="visible"/>
                                      </p:to>
                                    </p:set>
                                    <p:anim calcmode="lin" valueType="num">
                                      <p:cBhvr>
                                        <p:cTn id="197" dur="500" fill="hold"/>
                                        <p:tgtEl>
                                          <p:spTgt spid="57"/>
                                        </p:tgtEl>
                                        <p:attrNameLst>
                                          <p:attrName>ppt_w</p:attrName>
                                        </p:attrNameLst>
                                      </p:cBhvr>
                                      <p:tavLst>
                                        <p:tav tm="0">
                                          <p:val>
                                            <p:strVal val="#ppt_w*0.70"/>
                                          </p:val>
                                        </p:tav>
                                        <p:tav tm="100000">
                                          <p:val>
                                            <p:strVal val="#ppt_w"/>
                                          </p:val>
                                        </p:tav>
                                      </p:tavLst>
                                    </p:anim>
                                    <p:anim calcmode="lin" valueType="num">
                                      <p:cBhvr>
                                        <p:cTn id="198" dur="500" fill="hold"/>
                                        <p:tgtEl>
                                          <p:spTgt spid="57"/>
                                        </p:tgtEl>
                                        <p:attrNameLst>
                                          <p:attrName>ppt_h</p:attrName>
                                        </p:attrNameLst>
                                      </p:cBhvr>
                                      <p:tavLst>
                                        <p:tav tm="0">
                                          <p:val>
                                            <p:strVal val="#ppt_h"/>
                                          </p:val>
                                        </p:tav>
                                        <p:tav tm="100000">
                                          <p:val>
                                            <p:strVal val="#ppt_h"/>
                                          </p:val>
                                        </p:tav>
                                      </p:tavLst>
                                    </p:anim>
                                    <p:animEffect transition="in" filter="fade">
                                      <p:cBhvr>
                                        <p:cTn id="199" dur="500"/>
                                        <p:tgtEl>
                                          <p:spTgt spid="57"/>
                                        </p:tgtEl>
                                      </p:cBhvr>
                                    </p:animEffect>
                                  </p:childTnLst>
                                </p:cTn>
                              </p:par>
                              <p:par>
                                <p:cTn id="200" presetID="10" presetClass="entr" presetSubtype="0" fill="hold" grpId="0" nodeType="withEffect">
                                  <p:stCondLst>
                                    <p:cond delay="0"/>
                                  </p:stCondLst>
                                  <p:childTnLst>
                                    <p:set>
                                      <p:cBhvr>
                                        <p:cTn id="201" dur="1" fill="hold">
                                          <p:stCondLst>
                                            <p:cond delay="0"/>
                                          </p:stCondLst>
                                        </p:cTn>
                                        <p:tgtEl>
                                          <p:spTgt spid="11"/>
                                        </p:tgtEl>
                                        <p:attrNameLst>
                                          <p:attrName>style.visibility</p:attrName>
                                        </p:attrNameLst>
                                      </p:cBhvr>
                                      <p:to>
                                        <p:strVal val="visible"/>
                                      </p:to>
                                    </p:set>
                                    <p:animEffect transition="in" filter="fade">
                                      <p:cBhvr>
                                        <p:cTn id="202" dur="500"/>
                                        <p:tgtEl>
                                          <p:spTgt spid="11"/>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475"/>
                                        </p:tgtEl>
                                        <p:attrNameLst>
                                          <p:attrName>style.visibility</p:attrName>
                                        </p:attrNameLst>
                                      </p:cBhvr>
                                      <p:to>
                                        <p:strVal val="visible"/>
                                      </p:to>
                                    </p:set>
                                    <p:animEffect transition="in" filter="fade">
                                      <p:cBhvr>
                                        <p:cTn id="205" dur="500"/>
                                        <p:tgtEl>
                                          <p:spTgt spid="475"/>
                                        </p:tgtEl>
                                      </p:cBhvr>
                                    </p:animEffect>
                                  </p:childTnLst>
                                </p:cTn>
                              </p:par>
                              <p:par>
                                <p:cTn id="206" presetID="55" presetClass="entr" presetSubtype="0" fill="hold" nodeType="withEffect">
                                  <p:stCondLst>
                                    <p:cond delay="0"/>
                                  </p:stCondLst>
                                  <p:childTnLst>
                                    <p:set>
                                      <p:cBhvr>
                                        <p:cTn id="207" dur="1" fill="hold">
                                          <p:stCondLst>
                                            <p:cond delay="0"/>
                                          </p:stCondLst>
                                        </p:cTn>
                                        <p:tgtEl>
                                          <p:spTgt spid="139"/>
                                        </p:tgtEl>
                                        <p:attrNameLst>
                                          <p:attrName>style.visibility</p:attrName>
                                        </p:attrNameLst>
                                      </p:cBhvr>
                                      <p:to>
                                        <p:strVal val="visible"/>
                                      </p:to>
                                    </p:set>
                                    <p:anim calcmode="lin" valueType="num">
                                      <p:cBhvr>
                                        <p:cTn id="208" dur="500" fill="hold"/>
                                        <p:tgtEl>
                                          <p:spTgt spid="139"/>
                                        </p:tgtEl>
                                        <p:attrNameLst>
                                          <p:attrName>ppt_w</p:attrName>
                                        </p:attrNameLst>
                                      </p:cBhvr>
                                      <p:tavLst>
                                        <p:tav tm="0">
                                          <p:val>
                                            <p:strVal val="#ppt_w*0.70"/>
                                          </p:val>
                                        </p:tav>
                                        <p:tav tm="100000">
                                          <p:val>
                                            <p:strVal val="#ppt_w"/>
                                          </p:val>
                                        </p:tav>
                                      </p:tavLst>
                                    </p:anim>
                                    <p:anim calcmode="lin" valueType="num">
                                      <p:cBhvr>
                                        <p:cTn id="209" dur="500" fill="hold"/>
                                        <p:tgtEl>
                                          <p:spTgt spid="139"/>
                                        </p:tgtEl>
                                        <p:attrNameLst>
                                          <p:attrName>ppt_h</p:attrName>
                                        </p:attrNameLst>
                                      </p:cBhvr>
                                      <p:tavLst>
                                        <p:tav tm="0">
                                          <p:val>
                                            <p:strVal val="#ppt_h"/>
                                          </p:val>
                                        </p:tav>
                                        <p:tav tm="100000">
                                          <p:val>
                                            <p:strVal val="#ppt_h"/>
                                          </p:val>
                                        </p:tav>
                                      </p:tavLst>
                                    </p:anim>
                                    <p:animEffect transition="in" filter="fade">
                                      <p:cBhvr>
                                        <p:cTn id="210" dur="500"/>
                                        <p:tgtEl>
                                          <p:spTgt spid="139"/>
                                        </p:tgtEl>
                                      </p:cBhvr>
                                    </p:animEffect>
                                  </p:childTnLst>
                                </p:cTn>
                              </p:par>
                              <p:par>
                                <p:cTn id="211" presetID="10" presetClass="entr" presetSubtype="0" fill="hold" grpId="0" nodeType="withEffect">
                                  <p:stCondLst>
                                    <p:cond delay="0"/>
                                  </p:stCondLst>
                                  <p:childTnLst>
                                    <p:set>
                                      <p:cBhvr>
                                        <p:cTn id="212" dur="1" fill="hold">
                                          <p:stCondLst>
                                            <p:cond delay="0"/>
                                          </p:stCondLst>
                                        </p:cTn>
                                        <p:tgtEl>
                                          <p:spTgt spid="138"/>
                                        </p:tgtEl>
                                        <p:attrNameLst>
                                          <p:attrName>style.visibility</p:attrName>
                                        </p:attrNameLst>
                                      </p:cBhvr>
                                      <p:to>
                                        <p:strVal val="visible"/>
                                      </p:to>
                                    </p:set>
                                    <p:animEffect transition="in" filter="fade">
                                      <p:cBhvr>
                                        <p:cTn id="213" dur="500"/>
                                        <p:tgtEl>
                                          <p:spTgt spid="138"/>
                                        </p:tgtEl>
                                      </p:cBhvr>
                                    </p:animEffect>
                                  </p:childTnLst>
                                </p:cTn>
                              </p:par>
                              <p:par>
                                <p:cTn id="214" presetID="10" presetClass="entr" presetSubtype="0" fill="hold" grpId="0" nodeType="withEffect">
                                  <p:stCondLst>
                                    <p:cond delay="0"/>
                                  </p:stCondLst>
                                  <p:childTnLst>
                                    <p:set>
                                      <p:cBhvr>
                                        <p:cTn id="215" dur="1" fill="hold">
                                          <p:stCondLst>
                                            <p:cond delay="0"/>
                                          </p:stCondLst>
                                        </p:cTn>
                                        <p:tgtEl>
                                          <p:spTgt spid="455"/>
                                        </p:tgtEl>
                                        <p:attrNameLst>
                                          <p:attrName>style.visibility</p:attrName>
                                        </p:attrNameLst>
                                      </p:cBhvr>
                                      <p:to>
                                        <p:strVal val="visible"/>
                                      </p:to>
                                    </p:set>
                                    <p:animEffect transition="in" filter="fade">
                                      <p:cBhvr>
                                        <p:cTn id="216" dur="500"/>
                                        <p:tgtEl>
                                          <p:spTgt spid="455"/>
                                        </p:tgtEl>
                                      </p:cBhvr>
                                    </p:animEffect>
                                  </p:childTnLst>
                                </p:cTn>
                              </p:par>
                              <p:par>
                                <p:cTn id="217" presetID="55" presetClass="entr" presetSubtype="0" fill="hold" nodeType="withEffect">
                                  <p:stCondLst>
                                    <p:cond delay="0"/>
                                  </p:stCondLst>
                                  <p:childTnLst>
                                    <p:set>
                                      <p:cBhvr>
                                        <p:cTn id="218" dur="1" fill="hold">
                                          <p:stCondLst>
                                            <p:cond delay="0"/>
                                          </p:stCondLst>
                                        </p:cTn>
                                        <p:tgtEl>
                                          <p:spTgt spid="178"/>
                                        </p:tgtEl>
                                        <p:attrNameLst>
                                          <p:attrName>style.visibility</p:attrName>
                                        </p:attrNameLst>
                                      </p:cBhvr>
                                      <p:to>
                                        <p:strVal val="visible"/>
                                      </p:to>
                                    </p:set>
                                    <p:anim calcmode="lin" valueType="num">
                                      <p:cBhvr>
                                        <p:cTn id="219" dur="500" fill="hold"/>
                                        <p:tgtEl>
                                          <p:spTgt spid="178"/>
                                        </p:tgtEl>
                                        <p:attrNameLst>
                                          <p:attrName>ppt_w</p:attrName>
                                        </p:attrNameLst>
                                      </p:cBhvr>
                                      <p:tavLst>
                                        <p:tav tm="0">
                                          <p:val>
                                            <p:strVal val="#ppt_w*0.70"/>
                                          </p:val>
                                        </p:tav>
                                        <p:tav tm="100000">
                                          <p:val>
                                            <p:strVal val="#ppt_w"/>
                                          </p:val>
                                        </p:tav>
                                      </p:tavLst>
                                    </p:anim>
                                    <p:anim calcmode="lin" valueType="num">
                                      <p:cBhvr>
                                        <p:cTn id="220" dur="500" fill="hold"/>
                                        <p:tgtEl>
                                          <p:spTgt spid="178"/>
                                        </p:tgtEl>
                                        <p:attrNameLst>
                                          <p:attrName>ppt_h</p:attrName>
                                        </p:attrNameLst>
                                      </p:cBhvr>
                                      <p:tavLst>
                                        <p:tav tm="0">
                                          <p:val>
                                            <p:strVal val="#ppt_h"/>
                                          </p:val>
                                        </p:tav>
                                        <p:tav tm="100000">
                                          <p:val>
                                            <p:strVal val="#ppt_h"/>
                                          </p:val>
                                        </p:tav>
                                      </p:tavLst>
                                    </p:anim>
                                    <p:animEffect transition="in" filter="fade">
                                      <p:cBhvr>
                                        <p:cTn id="221" dur="500"/>
                                        <p:tgtEl>
                                          <p:spTgt spid="178"/>
                                        </p:tgtEl>
                                      </p:cBhvr>
                                    </p:animEffect>
                                  </p:childTnLst>
                                </p:cTn>
                              </p:par>
                              <p:par>
                                <p:cTn id="222" presetID="10" presetClass="entr" presetSubtype="0" fill="hold" grpId="0" nodeType="withEffect">
                                  <p:stCondLst>
                                    <p:cond delay="0"/>
                                  </p:stCondLst>
                                  <p:childTnLst>
                                    <p:set>
                                      <p:cBhvr>
                                        <p:cTn id="223" dur="1" fill="hold">
                                          <p:stCondLst>
                                            <p:cond delay="0"/>
                                          </p:stCondLst>
                                        </p:cTn>
                                        <p:tgtEl>
                                          <p:spTgt spid="104"/>
                                        </p:tgtEl>
                                        <p:attrNameLst>
                                          <p:attrName>style.visibility</p:attrName>
                                        </p:attrNameLst>
                                      </p:cBhvr>
                                      <p:to>
                                        <p:strVal val="visible"/>
                                      </p:to>
                                    </p:set>
                                    <p:animEffect transition="in" filter="fade">
                                      <p:cBhvr>
                                        <p:cTn id="224" dur="500"/>
                                        <p:tgtEl>
                                          <p:spTgt spid="104"/>
                                        </p:tgtEl>
                                      </p:cBhvr>
                                    </p:animEffect>
                                  </p:childTnLst>
                                </p:cTn>
                              </p:par>
                              <p:par>
                                <p:cTn id="225" presetID="55" presetClass="entr" presetSubtype="0" fill="hold" nodeType="withEffect">
                                  <p:stCondLst>
                                    <p:cond delay="0"/>
                                  </p:stCondLst>
                                  <p:childTnLst>
                                    <p:set>
                                      <p:cBhvr>
                                        <p:cTn id="226" dur="1" fill="hold">
                                          <p:stCondLst>
                                            <p:cond delay="0"/>
                                          </p:stCondLst>
                                        </p:cTn>
                                        <p:tgtEl>
                                          <p:spTgt spid="112"/>
                                        </p:tgtEl>
                                        <p:attrNameLst>
                                          <p:attrName>style.visibility</p:attrName>
                                        </p:attrNameLst>
                                      </p:cBhvr>
                                      <p:to>
                                        <p:strVal val="visible"/>
                                      </p:to>
                                    </p:set>
                                    <p:anim calcmode="lin" valueType="num">
                                      <p:cBhvr>
                                        <p:cTn id="227" dur="500" fill="hold"/>
                                        <p:tgtEl>
                                          <p:spTgt spid="112"/>
                                        </p:tgtEl>
                                        <p:attrNameLst>
                                          <p:attrName>ppt_w</p:attrName>
                                        </p:attrNameLst>
                                      </p:cBhvr>
                                      <p:tavLst>
                                        <p:tav tm="0">
                                          <p:val>
                                            <p:strVal val="#ppt_w*0.70"/>
                                          </p:val>
                                        </p:tav>
                                        <p:tav tm="100000">
                                          <p:val>
                                            <p:strVal val="#ppt_w"/>
                                          </p:val>
                                        </p:tav>
                                      </p:tavLst>
                                    </p:anim>
                                    <p:anim calcmode="lin" valueType="num">
                                      <p:cBhvr>
                                        <p:cTn id="228" dur="500" fill="hold"/>
                                        <p:tgtEl>
                                          <p:spTgt spid="112"/>
                                        </p:tgtEl>
                                        <p:attrNameLst>
                                          <p:attrName>ppt_h</p:attrName>
                                        </p:attrNameLst>
                                      </p:cBhvr>
                                      <p:tavLst>
                                        <p:tav tm="0">
                                          <p:val>
                                            <p:strVal val="#ppt_h"/>
                                          </p:val>
                                        </p:tav>
                                        <p:tav tm="100000">
                                          <p:val>
                                            <p:strVal val="#ppt_h"/>
                                          </p:val>
                                        </p:tav>
                                      </p:tavLst>
                                    </p:anim>
                                    <p:animEffect transition="in" filter="fade">
                                      <p:cBhvr>
                                        <p:cTn id="229" dur="500"/>
                                        <p:tgtEl>
                                          <p:spTgt spid="112"/>
                                        </p:tgtEl>
                                      </p:cBhvr>
                                    </p:animEffect>
                                  </p:childTnLst>
                                </p:cTn>
                              </p:par>
                              <p:par>
                                <p:cTn id="230" presetID="55" presetClass="entr" presetSubtype="0" fill="hold" nodeType="withEffect">
                                  <p:stCondLst>
                                    <p:cond delay="0"/>
                                  </p:stCondLst>
                                  <p:childTnLst>
                                    <p:set>
                                      <p:cBhvr>
                                        <p:cTn id="231" dur="1" fill="hold">
                                          <p:stCondLst>
                                            <p:cond delay="0"/>
                                          </p:stCondLst>
                                        </p:cTn>
                                        <p:tgtEl>
                                          <p:spTgt spid="127"/>
                                        </p:tgtEl>
                                        <p:attrNameLst>
                                          <p:attrName>style.visibility</p:attrName>
                                        </p:attrNameLst>
                                      </p:cBhvr>
                                      <p:to>
                                        <p:strVal val="visible"/>
                                      </p:to>
                                    </p:set>
                                    <p:anim calcmode="lin" valueType="num">
                                      <p:cBhvr>
                                        <p:cTn id="232" dur="500" fill="hold"/>
                                        <p:tgtEl>
                                          <p:spTgt spid="127"/>
                                        </p:tgtEl>
                                        <p:attrNameLst>
                                          <p:attrName>ppt_w</p:attrName>
                                        </p:attrNameLst>
                                      </p:cBhvr>
                                      <p:tavLst>
                                        <p:tav tm="0">
                                          <p:val>
                                            <p:strVal val="#ppt_w*0.70"/>
                                          </p:val>
                                        </p:tav>
                                        <p:tav tm="100000">
                                          <p:val>
                                            <p:strVal val="#ppt_w"/>
                                          </p:val>
                                        </p:tav>
                                      </p:tavLst>
                                    </p:anim>
                                    <p:anim calcmode="lin" valueType="num">
                                      <p:cBhvr>
                                        <p:cTn id="233" dur="500" fill="hold"/>
                                        <p:tgtEl>
                                          <p:spTgt spid="127"/>
                                        </p:tgtEl>
                                        <p:attrNameLst>
                                          <p:attrName>ppt_h</p:attrName>
                                        </p:attrNameLst>
                                      </p:cBhvr>
                                      <p:tavLst>
                                        <p:tav tm="0">
                                          <p:val>
                                            <p:strVal val="#ppt_h"/>
                                          </p:val>
                                        </p:tav>
                                        <p:tav tm="100000">
                                          <p:val>
                                            <p:strVal val="#ppt_h"/>
                                          </p:val>
                                        </p:tav>
                                      </p:tavLst>
                                    </p:anim>
                                    <p:animEffect transition="in" filter="fade">
                                      <p:cBhvr>
                                        <p:cTn id="234" dur="500"/>
                                        <p:tgtEl>
                                          <p:spTgt spid="127"/>
                                        </p:tgtEl>
                                      </p:cBhvr>
                                    </p:animEffect>
                                  </p:childTnLst>
                                </p:cTn>
                              </p:par>
                              <p:par>
                                <p:cTn id="235" presetID="55" presetClass="entr" presetSubtype="0" fill="hold" nodeType="withEffect">
                                  <p:stCondLst>
                                    <p:cond delay="0"/>
                                  </p:stCondLst>
                                  <p:childTnLst>
                                    <p:set>
                                      <p:cBhvr>
                                        <p:cTn id="236" dur="1" fill="hold">
                                          <p:stCondLst>
                                            <p:cond delay="0"/>
                                          </p:stCondLst>
                                        </p:cTn>
                                        <p:tgtEl>
                                          <p:spTgt spid="131"/>
                                        </p:tgtEl>
                                        <p:attrNameLst>
                                          <p:attrName>style.visibility</p:attrName>
                                        </p:attrNameLst>
                                      </p:cBhvr>
                                      <p:to>
                                        <p:strVal val="visible"/>
                                      </p:to>
                                    </p:set>
                                    <p:anim calcmode="lin" valueType="num">
                                      <p:cBhvr>
                                        <p:cTn id="237" dur="500" fill="hold"/>
                                        <p:tgtEl>
                                          <p:spTgt spid="131"/>
                                        </p:tgtEl>
                                        <p:attrNameLst>
                                          <p:attrName>ppt_w</p:attrName>
                                        </p:attrNameLst>
                                      </p:cBhvr>
                                      <p:tavLst>
                                        <p:tav tm="0">
                                          <p:val>
                                            <p:strVal val="#ppt_w*0.70"/>
                                          </p:val>
                                        </p:tav>
                                        <p:tav tm="100000">
                                          <p:val>
                                            <p:strVal val="#ppt_w"/>
                                          </p:val>
                                        </p:tav>
                                      </p:tavLst>
                                    </p:anim>
                                    <p:anim calcmode="lin" valueType="num">
                                      <p:cBhvr>
                                        <p:cTn id="238" dur="500" fill="hold"/>
                                        <p:tgtEl>
                                          <p:spTgt spid="131"/>
                                        </p:tgtEl>
                                        <p:attrNameLst>
                                          <p:attrName>ppt_h</p:attrName>
                                        </p:attrNameLst>
                                      </p:cBhvr>
                                      <p:tavLst>
                                        <p:tav tm="0">
                                          <p:val>
                                            <p:strVal val="#ppt_h"/>
                                          </p:val>
                                        </p:tav>
                                        <p:tav tm="100000">
                                          <p:val>
                                            <p:strVal val="#ppt_h"/>
                                          </p:val>
                                        </p:tav>
                                      </p:tavLst>
                                    </p:anim>
                                    <p:animEffect transition="in" filter="fade">
                                      <p:cBhvr>
                                        <p:cTn id="239" dur="500"/>
                                        <p:tgtEl>
                                          <p:spTgt spid="131"/>
                                        </p:tgtEl>
                                      </p:cBhvr>
                                    </p:animEffect>
                                  </p:childTnLst>
                                </p:cTn>
                              </p:par>
                            </p:childTnLst>
                          </p:cTn>
                        </p:par>
                        <p:par>
                          <p:cTn id="240" fill="hold">
                            <p:stCondLst>
                              <p:cond delay="1000"/>
                            </p:stCondLst>
                            <p:childTnLst>
                              <p:par>
                                <p:cTn id="241" presetID="22" presetClass="entr" presetSubtype="4" fill="hold" nodeType="afterEffect">
                                  <p:stCondLst>
                                    <p:cond delay="0"/>
                                  </p:stCondLst>
                                  <p:childTnLst>
                                    <p:set>
                                      <p:cBhvr>
                                        <p:cTn id="242" dur="1" fill="hold">
                                          <p:stCondLst>
                                            <p:cond delay="0"/>
                                          </p:stCondLst>
                                        </p:cTn>
                                        <p:tgtEl>
                                          <p:spTgt spid="129"/>
                                        </p:tgtEl>
                                        <p:attrNameLst>
                                          <p:attrName>style.visibility</p:attrName>
                                        </p:attrNameLst>
                                      </p:cBhvr>
                                      <p:to>
                                        <p:strVal val="visible"/>
                                      </p:to>
                                    </p:set>
                                    <p:animEffect transition="in" filter="wipe(down)">
                                      <p:cBhvr>
                                        <p:cTn id="243" dur="500"/>
                                        <p:tgtEl>
                                          <p:spTgt spid="129"/>
                                        </p:tgtEl>
                                      </p:cBhvr>
                                    </p:animEffect>
                                  </p:childTnLst>
                                </p:cTn>
                              </p:par>
                              <p:par>
                                <p:cTn id="244" presetID="22" presetClass="entr" presetSubtype="4" fill="hold" nodeType="withEffect">
                                  <p:stCondLst>
                                    <p:cond delay="0"/>
                                  </p:stCondLst>
                                  <p:childTnLst>
                                    <p:set>
                                      <p:cBhvr>
                                        <p:cTn id="245" dur="1" fill="hold">
                                          <p:stCondLst>
                                            <p:cond delay="0"/>
                                          </p:stCondLst>
                                        </p:cTn>
                                        <p:tgtEl>
                                          <p:spTgt spid="179"/>
                                        </p:tgtEl>
                                        <p:attrNameLst>
                                          <p:attrName>style.visibility</p:attrName>
                                        </p:attrNameLst>
                                      </p:cBhvr>
                                      <p:to>
                                        <p:strVal val="visible"/>
                                      </p:to>
                                    </p:set>
                                    <p:animEffect transition="in" filter="wipe(down)">
                                      <p:cBhvr>
                                        <p:cTn id="246" dur="500"/>
                                        <p:tgtEl>
                                          <p:spTgt spid="179"/>
                                        </p:tgtEl>
                                      </p:cBhvr>
                                    </p:animEffect>
                                  </p:childTnLst>
                                </p:cTn>
                              </p:par>
                              <p:par>
                                <p:cTn id="247" presetID="22" presetClass="entr" presetSubtype="2" fill="hold" nodeType="withEffect">
                                  <p:stCondLst>
                                    <p:cond delay="0"/>
                                  </p:stCondLst>
                                  <p:childTnLst>
                                    <p:set>
                                      <p:cBhvr>
                                        <p:cTn id="248" dur="1" fill="hold">
                                          <p:stCondLst>
                                            <p:cond delay="0"/>
                                          </p:stCondLst>
                                        </p:cTn>
                                        <p:tgtEl>
                                          <p:spTgt spid="412"/>
                                        </p:tgtEl>
                                        <p:attrNameLst>
                                          <p:attrName>style.visibility</p:attrName>
                                        </p:attrNameLst>
                                      </p:cBhvr>
                                      <p:to>
                                        <p:strVal val="visible"/>
                                      </p:to>
                                    </p:set>
                                    <p:animEffect transition="in" filter="wipe(right)">
                                      <p:cBhvr>
                                        <p:cTn id="249" dur="500"/>
                                        <p:tgtEl>
                                          <p:spTgt spid="412"/>
                                        </p:tgtEl>
                                      </p:cBhvr>
                                    </p:animEffect>
                                  </p:childTnLst>
                                </p:cTn>
                              </p:par>
                              <p:par>
                                <p:cTn id="250" presetID="22" presetClass="entr" presetSubtype="4" fill="hold" nodeType="withEffect">
                                  <p:stCondLst>
                                    <p:cond delay="0"/>
                                  </p:stCondLst>
                                  <p:childTnLst>
                                    <p:set>
                                      <p:cBhvr>
                                        <p:cTn id="251" dur="1" fill="hold">
                                          <p:stCondLst>
                                            <p:cond delay="0"/>
                                          </p:stCondLst>
                                        </p:cTn>
                                        <p:tgtEl>
                                          <p:spTgt spid="106"/>
                                        </p:tgtEl>
                                        <p:attrNameLst>
                                          <p:attrName>style.visibility</p:attrName>
                                        </p:attrNameLst>
                                      </p:cBhvr>
                                      <p:to>
                                        <p:strVal val="visible"/>
                                      </p:to>
                                    </p:set>
                                    <p:animEffect transition="in" filter="wipe(down)">
                                      <p:cBhvr>
                                        <p:cTn id="252" dur="500"/>
                                        <p:tgtEl>
                                          <p:spTgt spid="106"/>
                                        </p:tgtEl>
                                      </p:cBhvr>
                                    </p:animEffect>
                                  </p:childTnLst>
                                </p:cTn>
                              </p:par>
                            </p:childTnLst>
                          </p:cTn>
                        </p:par>
                        <p:par>
                          <p:cTn id="253" fill="hold">
                            <p:stCondLst>
                              <p:cond delay="1500"/>
                            </p:stCondLst>
                            <p:childTnLst>
                              <p:par>
                                <p:cTn id="254" presetID="10" presetClass="entr" presetSubtype="0" fill="hold" grpId="0" nodeType="afterEffect">
                                  <p:stCondLst>
                                    <p:cond delay="0"/>
                                  </p:stCondLst>
                                  <p:childTnLst>
                                    <p:set>
                                      <p:cBhvr>
                                        <p:cTn id="255" dur="1" fill="hold">
                                          <p:stCondLst>
                                            <p:cond delay="0"/>
                                          </p:stCondLst>
                                        </p:cTn>
                                        <p:tgtEl>
                                          <p:spTgt spid="466"/>
                                        </p:tgtEl>
                                        <p:attrNameLst>
                                          <p:attrName>style.visibility</p:attrName>
                                        </p:attrNameLst>
                                      </p:cBhvr>
                                      <p:to>
                                        <p:strVal val="visible"/>
                                      </p:to>
                                    </p:set>
                                    <p:animEffect transition="in" filter="fade">
                                      <p:cBhvr>
                                        <p:cTn id="256" dur="500"/>
                                        <p:tgtEl>
                                          <p:spTgt spid="466"/>
                                        </p:tgtEl>
                                      </p:cBhvr>
                                    </p:animEffect>
                                  </p:childTnLst>
                                </p:cTn>
                              </p:par>
                              <p:par>
                                <p:cTn id="257" presetID="10" presetClass="entr" presetSubtype="0" fill="hold" nodeType="withEffect">
                                  <p:stCondLst>
                                    <p:cond delay="0"/>
                                  </p:stCondLst>
                                  <p:childTnLst>
                                    <p:set>
                                      <p:cBhvr>
                                        <p:cTn id="258" dur="1" fill="hold">
                                          <p:stCondLst>
                                            <p:cond delay="0"/>
                                          </p:stCondLst>
                                        </p:cTn>
                                        <p:tgtEl>
                                          <p:spTgt spid="479"/>
                                        </p:tgtEl>
                                        <p:attrNameLst>
                                          <p:attrName>style.visibility</p:attrName>
                                        </p:attrNameLst>
                                      </p:cBhvr>
                                      <p:to>
                                        <p:strVal val="visible"/>
                                      </p:to>
                                    </p:set>
                                    <p:animEffect transition="in" filter="fade">
                                      <p:cBhvr>
                                        <p:cTn id="259" dur="500"/>
                                        <p:tgtEl>
                                          <p:spTgt spid="479"/>
                                        </p:tgtEl>
                                      </p:cBhvr>
                                    </p:animEffect>
                                  </p:childTnLst>
                                </p:cTn>
                              </p:par>
                              <p:par>
                                <p:cTn id="260" presetID="10" presetClass="entr" presetSubtype="0" fill="hold" grpId="0" nodeType="withEffect">
                                  <p:stCondLst>
                                    <p:cond delay="0"/>
                                  </p:stCondLst>
                                  <p:childTnLst>
                                    <p:set>
                                      <p:cBhvr>
                                        <p:cTn id="261" dur="1" fill="hold">
                                          <p:stCondLst>
                                            <p:cond delay="0"/>
                                          </p:stCondLst>
                                        </p:cTn>
                                        <p:tgtEl>
                                          <p:spTgt spid="465"/>
                                        </p:tgtEl>
                                        <p:attrNameLst>
                                          <p:attrName>style.visibility</p:attrName>
                                        </p:attrNameLst>
                                      </p:cBhvr>
                                      <p:to>
                                        <p:strVal val="visible"/>
                                      </p:to>
                                    </p:set>
                                    <p:animEffect transition="in" filter="fade">
                                      <p:cBhvr>
                                        <p:cTn id="262" dur="500"/>
                                        <p:tgtEl>
                                          <p:spTgt spid="465"/>
                                        </p:tgtEl>
                                      </p:cBhvr>
                                    </p:animEffect>
                                  </p:childTnLst>
                                </p:cTn>
                              </p:par>
                              <p:par>
                                <p:cTn id="263" presetID="10" presetClass="entr" presetSubtype="0" fill="hold" nodeType="withEffect">
                                  <p:stCondLst>
                                    <p:cond delay="0"/>
                                  </p:stCondLst>
                                  <p:childTnLst>
                                    <p:set>
                                      <p:cBhvr>
                                        <p:cTn id="264" dur="1" fill="hold">
                                          <p:stCondLst>
                                            <p:cond delay="0"/>
                                          </p:stCondLst>
                                        </p:cTn>
                                        <p:tgtEl>
                                          <p:spTgt spid="114"/>
                                        </p:tgtEl>
                                        <p:attrNameLst>
                                          <p:attrName>style.visibility</p:attrName>
                                        </p:attrNameLst>
                                      </p:cBhvr>
                                      <p:to>
                                        <p:strVal val="visible"/>
                                      </p:to>
                                    </p:set>
                                    <p:animEffect transition="in" filter="fade">
                                      <p:cBhvr>
                                        <p:cTn id="265" dur="500"/>
                                        <p:tgtEl>
                                          <p:spTgt spid="114"/>
                                        </p:tgtEl>
                                      </p:cBhvr>
                                    </p:animEffect>
                                  </p:childTnLst>
                                </p:cTn>
                              </p:par>
                              <p:par>
                                <p:cTn id="266" presetID="10" presetClass="entr" presetSubtype="0" fill="hold" nodeType="withEffect">
                                  <p:stCondLst>
                                    <p:cond delay="0"/>
                                  </p:stCondLst>
                                  <p:childTnLst>
                                    <p:set>
                                      <p:cBhvr>
                                        <p:cTn id="267" dur="1" fill="hold">
                                          <p:stCondLst>
                                            <p:cond delay="0"/>
                                          </p:stCondLst>
                                        </p:cTn>
                                        <p:tgtEl>
                                          <p:spTgt spid="115"/>
                                        </p:tgtEl>
                                        <p:attrNameLst>
                                          <p:attrName>style.visibility</p:attrName>
                                        </p:attrNameLst>
                                      </p:cBhvr>
                                      <p:to>
                                        <p:strVal val="visible"/>
                                      </p:to>
                                    </p:set>
                                    <p:animEffect transition="in" filter="fade">
                                      <p:cBhvr>
                                        <p:cTn id="268" dur="500"/>
                                        <p:tgtEl>
                                          <p:spTgt spid="115"/>
                                        </p:tgtEl>
                                      </p:cBhvr>
                                    </p:animEffect>
                                  </p:childTnLst>
                                </p:cTn>
                              </p:par>
                              <p:par>
                                <p:cTn id="269" presetID="10" presetClass="entr" presetSubtype="0" fill="hold" nodeType="withEffect">
                                  <p:stCondLst>
                                    <p:cond delay="0"/>
                                  </p:stCondLst>
                                  <p:childTnLst>
                                    <p:set>
                                      <p:cBhvr>
                                        <p:cTn id="270" dur="1" fill="hold">
                                          <p:stCondLst>
                                            <p:cond delay="0"/>
                                          </p:stCondLst>
                                        </p:cTn>
                                        <p:tgtEl>
                                          <p:spTgt spid="116"/>
                                        </p:tgtEl>
                                        <p:attrNameLst>
                                          <p:attrName>style.visibility</p:attrName>
                                        </p:attrNameLst>
                                      </p:cBhvr>
                                      <p:to>
                                        <p:strVal val="visible"/>
                                      </p:to>
                                    </p:set>
                                    <p:animEffect transition="in" filter="fade">
                                      <p:cBhvr>
                                        <p:cTn id="271" dur="500"/>
                                        <p:tgtEl>
                                          <p:spTgt spid="116"/>
                                        </p:tgtEl>
                                      </p:cBhvr>
                                    </p:animEffect>
                                  </p:childTnLst>
                                </p:cTn>
                              </p:par>
                              <p:par>
                                <p:cTn id="272" presetID="10" presetClass="entr" presetSubtype="0" fill="hold" nodeType="withEffect">
                                  <p:stCondLst>
                                    <p:cond delay="0"/>
                                  </p:stCondLst>
                                  <p:childTnLst>
                                    <p:set>
                                      <p:cBhvr>
                                        <p:cTn id="273" dur="1" fill="hold">
                                          <p:stCondLst>
                                            <p:cond delay="0"/>
                                          </p:stCondLst>
                                        </p:cTn>
                                        <p:tgtEl>
                                          <p:spTgt spid="117"/>
                                        </p:tgtEl>
                                        <p:attrNameLst>
                                          <p:attrName>style.visibility</p:attrName>
                                        </p:attrNameLst>
                                      </p:cBhvr>
                                      <p:to>
                                        <p:strVal val="visible"/>
                                      </p:to>
                                    </p:set>
                                    <p:animEffect transition="in" filter="fade">
                                      <p:cBhvr>
                                        <p:cTn id="274" dur="500"/>
                                        <p:tgtEl>
                                          <p:spTgt spid="117"/>
                                        </p:tgtEl>
                                      </p:cBhvr>
                                    </p:animEffect>
                                  </p:childTnLst>
                                </p:cTn>
                              </p:par>
                              <p:par>
                                <p:cTn id="275" presetID="10" presetClass="entr" presetSubtype="0" fill="hold" nodeType="withEffect">
                                  <p:stCondLst>
                                    <p:cond delay="0"/>
                                  </p:stCondLst>
                                  <p:childTnLst>
                                    <p:set>
                                      <p:cBhvr>
                                        <p:cTn id="276" dur="1" fill="hold">
                                          <p:stCondLst>
                                            <p:cond delay="0"/>
                                          </p:stCondLst>
                                        </p:cTn>
                                        <p:tgtEl>
                                          <p:spTgt spid="118"/>
                                        </p:tgtEl>
                                        <p:attrNameLst>
                                          <p:attrName>style.visibility</p:attrName>
                                        </p:attrNameLst>
                                      </p:cBhvr>
                                      <p:to>
                                        <p:strVal val="visible"/>
                                      </p:to>
                                    </p:set>
                                    <p:animEffect transition="in" filter="fade">
                                      <p:cBhvr>
                                        <p:cTn id="277" dur="500"/>
                                        <p:tgtEl>
                                          <p:spTgt spid="118"/>
                                        </p:tgtEl>
                                      </p:cBhvr>
                                    </p:animEffect>
                                  </p:childTnLst>
                                </p:cTn>
                              </p:par>
                              <p:par>
                                <p:cTn id="278" presetID="10" presetClass="entr" presetSubtype="0" fill="hold" nodeType="withEffect">
                                  <p:stCondLst>
                                    <p:cond delay="0"/>
                                  </p:stCondLst>
                                  <p:childTnLst>
                                    <p:set>
                                      <p:cBhvr>
                                        <p:cTn id="279" dur="1" fill="hold">
                                          <p:stCondLst>
                                            <p:cond delay="0"/>
                                          </p:stCondLst>
                                        </p:cTn>
                                        <p:tgtEl>
                                          <p:spTgt spid="119"/>
                                        </p:tgtEl>
                                        <p:attrNameLst>
                                          <p:attrName>style.visibility</p:attrName>
                                        </p:attrNameLst>
                                      </p:cBhvr>
                                      <p:to>
                                        <p:strVal val="visible"/>
                                      </p:to>
                                    </p:set>
                                    <p:animEffect transition="in" filter="fade">
                                      <p:cBhvr>
                                        <p:cTn id="280" dur="500"/>
                                        <p:tgtEl>
                                          <p:spTgt spid="119"/>
                                        </p:tgtEl>
                                      </p:cBhvr>
                                    </p:animEffect>
                                  </p:childTnLst>
                                </p:cTn>
                              </p:par>
                              <p:par>
                                <p:cTn id="281" presetID="10" presetClass="entr" presetSubtype="0" fill="hold" nodeType="withEffect">
                                  <p:stCondLst>
                                    <p:cond delay="0"/>
                                  </p:stCondLst>
                                  <p:childTnLst>
                                    <p:set>
                                      <p:cBhvr>
                                        <p:cTn id="282" dur="1" fill="hold">
                                          <p:stCondLst>
                                            <p:cond delay="0"/>
                                          </p:stCondLst>
                                        </p:cTn>
                                        <p:tgtEl>
                                          <p:spTgt spid="120"/>
                                        </p:tgtEl>
                                        <p:attrNameLst>
                                          <p:attrName>style.visibility</p:attrName>
                                        </p:attrNameLst>
                                      </p:cBhvr>
                                      <p:to>
                                        <p:strVal val="visible"/>
                                      </p:to>
                                    </p:set>
                                    <p:animEffect transition="in" filter="fade">
                                      <p:cBhvr>
                                        <p:cTn id="283" dur="500"/>
                                        <p:tgtEl>
                                          <p:spTgt spid="120"/>
                                        </p:tgtEl>
                                      </p:cBhvr>
                                    </p:animEffect>
                                  </p:childTnLst>
                                </p:cTn>
                              </p:par>
                              <p:par>
                                <p:cTn id="284" presetID="10" presetClass="entr" presetSubtype="0" fill="hold" nodeType="withEffect">
                                  <p:stCondLst>
                                    <p:cond delay="0"/>
                                  </p:stCondLst>
                                  <p:childTnLst>
                                    <p:set>
                                      <p:cBhvr>
                                        <p:cTn id="285" dur="1" fill="hold">
                                          <p:stCondLst>
                                            <p:cond delay="0"/>
                                          </p:stCondLst>
                                        </p:cTn>
                                        <p:tgtEl>
                                          <p:spTgt spid="121"/>
                                        </p:tgtEl>
                                        <p:attrNameLst>
                                          <p:attrName>style.visibility</p:attrName>
                                        </p:attrNameLst>
                                      </p:cBhvr>
                                      <p:to>
                                        <p:strVal val="visible"/>
                                      </p:to>
                                    </p:set>
                                    <p:animEffect transition="in" filter="fade">
                                      <p:cBhvr>
                                        <p:cTn id="286" dur="500"/>
                                        <p:tgtEl>
                                          <p:spTgt spid="121"/>
                                        </p:tgtEl>
                                      </p:cBhvr>
                                    </p:animEffect>
                                  </p:childTnLst>
                                </p:cTn>
                              </p:par>
                              <p:par>
                                <p:cTn id="287" presetID="10" presetClass="entr" presetSubtype="0" fill="hold" nodeType="withEffect">
                                  <p:stCondLst>
                                    <p:cond delay="0"/>
                                  </p:stCondLst>
                                  <p:childTnLst>
                                    <p:set>
                                      <p:cBhvr>
                                        <p:cTn id="288" dur="1" fill="hold">
                                          <p:stCondLst>
                                            <p:cond delay="0"/>
                                          </p:stCondLst>
                                        </p:cTn>
                                        <p:tgtEl>
                                          <p:spTgt spid="122"/>
                                        </p:tgtEl>
                                        <p:attrNameLst>
                                          <p:attrName>style.visibility</p:attrName>
                                        </p:attrNameLst>
                                      </p:cBhvr>
                                      <p:to>
                                        <p:strVal val="visible"/>
                                      </p:to>
                                    </p:set>
                                    <p:animEffect transition="in" filter="fade">
                                      <p:cBhvr>
                                        <p:cTn id="289" dur="500"/>
                                        <p:tgtEl>
                                          <p:spTgt spid="122"/>
                                        </p:tgtEl>
                                      </p:cBhvr>
                                    </p:animEffect>
                                  </p:childTnLst>
                                </p:cTn>
                              </p:par>
                              <p:par>
                                <p:cTn id="290" presetID="10" presetClass="entr" presetSubtype="0" fill="hold" nodeType="withEffect">
                                  <p:stCondLst>
                                    <p:cond delay="0"/>
                                  </p:stCondLst>
                                  <p:childTnLst>
                                    <p:set>
                                      <p:cBhvr>
                                        <p:cTn id="291" dur="1" fill="hold">
                                          <p:stCondLst>
                                            <p:cond delay="0"/>
                                          </p:stCondLst>
                                        </p:cTn>
                                        <p:tgtEl>
                                          <p:spTgt spid="123"/>
                                        </p:tgtEl>
                                        <p:attrNameLst>
                                          <p:attrName>style.visibility</p:attrName>
                                        </p:attrNameLst>
                                      </p:cBhvr>
                                      <p:to>
                                        <p:strVal val="visible"/>
                                      </p:to>
                                    </p:set>
                                    <p:animEffect transition="in" filter="fade">
                                      <p:cBhvr>
                                        <p:cTn id="292" dur="500"/>
                                        <p:tgtEl>
                                          <p:spTgt spid="123"/>
                                        </p:tgtEl>
                                      </p:cBhvr>
                                    </p:animEffect>
                                  </p:childTnLst>
                                </p:cTn>
                              </p:par>
                              <p:par>
                                <p:cTn id="293" presetID="10" presetClass="entr" presetSubtype="0" fill="hold" nodeType="withEffect">
                                  <p:stCondLst>
                                    <p:cond delay="0"/>
                                  </p:stCondLst>
                                  <p:childTnLst>
                                    <p:set>
                                      <p:cBhvr>
                                        <p:cTn id="294" dur="1" fill="hold">
                                          <p:stCondLst>
                                            <p:cond delay="0"/>
                                          </p:stCondLst>
                                        </p:cTn>
                                        <p:tgtEl>
                                          <p:spTgt spid="124"/>
                                        </p:tgtEl>
                                        <p:attrNameLst>
                                          <p:attrName>style.visibility</p:attrName>
                                        </p:attrNameLst>
                                      </p:cBhvr>
                                      <p:to>
                                        <p:strVal val="visible"/>
                                      </p:to>
                                    </p:set>
                                    <p:animEffect transition="in" filter="fade">
                                      <p:cBhvr>
                                        <p:cTn id="295" dur="500"/>
                                        <p:tgtEl>
                                          <p:spTgt spid="124"/>
                                        </p:tgtEl>
                                      </p:cBhvr>
                                    </p:animEffect>
                                  </p:childTnLst>
                                </p:cTn>
                              </p:par>
                              <p:par>
                                <p:cTn id="296" presetID="10" presetClass="entr" presetSubtype="0" fill="hold" nodeType="withEffect">
                                  <p:stCondLst>
                                    <p:cond delay="0"/>
                                  </p:stCondLst>
                                  <p:childTnLst>
                                    <p:set>
                                      <p:cBhvr>
                                        <p:cTn id="297" dur="1" fill="hold">
                                          <p:stCondLst>
                                            <p:cond delay="0"/>
                                          </p:stCondLst>
                                        </p:cTn>
                                        <p:tgtEl>
                                          <p:spTgt spid="125"/>
                                        </p:tgtEl>
                                        <p:attrNameLst>
                                          <p:attrName>style.visibility</p:attrName>
                                        </p:attrNameLst>
                                      </p:cBhvr>
                                      <p:to>
                                        <p:strVal val="visible"/>
                                      </p:to>
                                    </p:set>
                                    <p:animEffect transition="in" filter="fade">
                                      <p:cBhvr>
                                        <p:cTn id="298" dur="500"/>
                                        <p:tgtEl>
                                          <p:spTgt spid="125"/>
                                        </p:tgtEl>
                                      </p:cBhvr>
                                    </p:animEffect>
                                  </p:childTnLst>
                                </p:cTn>
                              </p:par>
                              <p:par>
                                <p:cTn id="299" presetID="10" presetClass="entr" presetSubtype="0" fill="hold" nodeType="withEffect">
                                  <p:stCondLst>
                                    <p:cond delay="0"/>
                                  </p:stCondLst>
                                  <p:childTnLst>
                                    <p:set>
                                      <p:cBhvr>
                                        <p:cTn id="300" dur="1" fill="hold">
                                          <p:stCondLst>
                                            <p:cond delay="0"/>
                                          </p:stCondLst>
                                        </p:cTn>
                                        <p:tgtEl>
                                          <p:spTgt spid="126"/>
                                        </p:tgtEl>
                                        <p:attrNameLst>
                                          <p:attrName>style.visibility</p:attrName>
                                        </p:attrNameLst>
                                      </p:cBhvr>
                                      <p:to>
                                        <p:strVal val="visible"/>
                                      </p:to>
                                    </p:set>
                                    <p:animEffect transition="in" filter="fade">
                                      <p:cBhvr>
                                        <p:cTn id="301" dur="500"/>
                                        <p:tgtEl>
                                          <p:spTgt spid="126"/>
                                        </p:tgtEl>
                                      </p:cBhvr>
                                    </p:animEffect>
                                  </p:childTnLst>
                                </p:cTn>
                              </p:par>
                              <p:par>
                                <p:cTn id="302" presetID="10" presetClass="entr" presetSubtype="0" fill="hold" nodeType="withEffect">
                                  <p:stCondLst>
                                    <p:cond delay="0"/>
                                  </p:stCondLst>
                                  <p:childTnLst>
                                    <p:set>
                                      <p:cBhvr>
                                        <p:cTn id="303" dur="1" fill="hold">
                                          <p:stCondLst>
                                            <p:cond delay="0"/>
                                          </p:stCondLst>
                                        </p:cTn>
                                        <p:tgtEl>
                                          <p:spTgt spid="128"/>
                                        </p:tgtEl>
                                        <p:attrNameLst>
                                          <p:attrName>style.visibility</p:attrName>
                                        </p:attrNameLst>
                                      </p:cBhvr>
                                      <p:to>
                                        <p:strVal val="visible"/>
                                      </p:to>
                                    </p:set>
                                    <p:animEffect transition="in" filter="fade">
                                      <p:cBhvr>
                                        <p:cTn id="304"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8" grpId="0"/>
      <p:bldP spid="400" grpId="0"/>
      <p:bldP spid="7" grpId="0"/>
      <p:bldP spid="10" grpId="0"/>
      <p:bldP spid="11" grpId="0"/>
      <p:bldP spid="12" grpId="0"/>
      <p:bldP spid="16" grpId="0"/>
      <p:bldP spid="17" grpId="0"/>
      <p:bldP spid="9" grpId="0"/>
      <p:bldP spid="15" grpId="0"/>
      <p:bldP spid="4" grpId="0"/>
      <p:bldP spid="34" grpId="0" animBg="1"/>
      <p:bldP spid="35" grpId="0"/>
      <p:bldP spid="465" grpId="0" animBg="1"/>
      <p:bldP spid="466" grpId="0" animBg="1"/>
      <p:bldP spid="471" grpId="0"/>
      <p:bldP spid="475" grpId="0"/>
      <p:bldP spid="712" grpId="0"/>
      <p:bldP spid="390" grpId="0" animBg="1"/>
      <p:bldP spid="393" grpId="0"/>
      <p:bldP spid="19" grpId="0"/>
      <p:bldP spid="458" grpId="0"/>
      <p:bldP spid="468" grpId="0"/>
      <p:bldP spid="138" grpId="0"/>
      <p:bldP spid="455" grpId="0"/>
      <p:bldP spid="448" grpId="0"/>
      <p:bldP spid="467" grpId="0"/>
      <p:bldP spid="477" grpId="0"/>
      <p:bldP spid="478" grpId="0"/>
      <p:bldP spid="53" grpId="0"/>
      <p:bldP spid="56" grpId="0"/>
      <p:bldP spid="10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4" name="Прямоугольник 16">
            <a:extLst>
              <a:ext uri="{FF2B5EF4-FFF2-40B4-BE49-F238E27FC236}">
                <a16:creationId xmlns:a16="http://schemas.microsoft.com/office/drawing/2014/main" id="{3B2B4EBE-E439-0FBA-2A5B-E03D8A24D7C5}"/>
              </a:ext>
            </a:extLst>
          </p:cNvPr>
          <p:cNvSpPr/>
          <p:nvPr/>
        </p:nvSpPr>
        <p:spPr>
          <a:xfrm>
            <a:off x="3860883" y="6191227"/>
            <a:ext cx="643384" cy="1315208"/>
          </a:xfrm>
          <a:prstGeom prst="rect">
            <a:avLst/>
          </a:prstGeom>
          <a:solidFill>
            <a:srgbClr val="A7D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63">
            <a:extLst>
              <a:ext uri="{FF2B5EF4-FFF2-40B4-BE49-F238E27FC236}">
                <a16:creationId xmlns:a16="http://schemas.microsoft.com/office/drawing/2014/main" id="{F1C2520B-0389-6870-2694-C4FB4E4B7DF4}"/>
              </a:ext>
            </a:extLst>
          </p:cNvPr>
          <p:cNvSpPr/>
          <p:nvPr/>
        </p:nvSpPr>
        <p:spPr>
          <a:xfrm>
            <a:off x="16480613" y="3192651"/>
            <a:ext cx="1488254" cy="705691"/>
          </a:xfrm>
          <a:prstGeom prst="rect">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1" name="Прямоугольник 63">
            <a:extLst>
              <a:ext uri="{FF2B5EF4-FFF2-40B4-BE49-F238E27FC236}">
                <a16:creationId xmlns:a16="http://schemas.microsoft.com/office/drawing/2014/main" id="{D7A96207-61E7-C2EF-3E1E-42D9DF5376FA}"/>
              </a:ext>
            </a:extLst>
          </p:cNvPr>
          <p:cNvSpPr/>
          <p:nvPr/>
        </p:nvSpPr>
        <p:spPr>
          <a:xfrm>
            <a:off x="11104616" y="2608346"/>
            <a:ext cx="1488254" cy="2085245"/>
          </a:xfrm>
          <a:prstGeom prst="rect">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56">
            <a:extLst>
              <a:ext uri="{FF2B5EF4-FFF2-40B4-BE49-F238E27FC236}">
                <a16:creationId xmlns:a16="http://schemas.microsoft.com/office/drawing/2014/main" id="{63E71815-29C2-BCC5-03AF-9FD9BBD5B936}"/>
              </a:ext>
            </a:extLst>
          </p:cNvPr>
          <p:cNvSpPr/>
          <p:nvPr/>
        </p:nvSpPr>
        <p:spPr>
          <a:xfrm>
            <a:off x="11138721" y="5747646"/>
            <a:ext cx="7162800" cy="988973"/>
          </a:xfrm>
          <a:prstGeom prst="rect">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7" name="Прямоугольник 56"/>
          <p:cNvSpPr/>
          <p:nvPr/>
        </p:nvSpPr>
        <p:spPr>
          <a:xfrm>
            <a:off x="11131961" y="6772233"/>
            <a:ext cx="7162800" cy="2746964"/>
          </a:xfrm>
          <a:prstGeom prst="rect">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Google Shape;171;p3">
            <a:extLst>
              <a:ext uri="{FF2B5EF4-FFF2-40B4-BE49-F238E27FC236}">
                <a16:creationId xmlns:a16="http://schemas.microsoft.com/office/drawing/2014/main" id="{C663BE40-710E-5925-85F5-1DE4355784E0}"/>
              </a:ext>
            </a:extLst>
          </p:cNvPr>
          <p:cNvSpPr txBox="1">
            <a:spLocks noGrp="1"/>
          </p:cNvSpPr>
          <p:nvPr>
            <p:ph type="title"/>
          </p:nvPr>
        </p:nvSpPr>
        <p:spPr>
          <a:xfrm>
            <a:off x="904449" y="528204"/>
            <a:ext cx="13882361" cy="601649"/>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SASB Work Program 2024</a:t>
            </a:r>
            <a:endParaRPr dirty="0">
              <a:solidFill>
                <a:schemeClr val="accent1"/>
              </a:solidFill>
            </a:endParaRPr>
          </a:p>
        </p:txBody>
      </p:sp>
      <p:sp>
        <p:nvSpPr>
          <p:cNvPr id="3" name="Google Shape;153;p2">
            <a:extLst>
              <a:ext uri="{FF2B5EF4-FFF2-40B4-BE49-F238E27FC236}">
                <a16:creationId xmlns:a16="http://schemas.microsoft.com/office/drawing/2014/main" id="{C090E042-E3B2-AE7A-25B2-EEDF959C6668}"/>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 name="Прямая соединительная линия 4"/>
          <p:cNvCxnSpPr>
            <a:cxnSpLocks/>
          </p:cNvCxnSpPr>
          <p:nvPr/>
        </p:nvCxnSpPr>
        <p:spPr>
          <a:xfrm>
            <a:off x="952284" y="6466095"/>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a:cxnSpLocks/>
          </p:cNvCxnSpPr>
          <p:nvPr/>
        </p:nvCxnSpPr>
        <p:spPr>
          <a:xfrm>
            <a:off x="952284" y="6814109"/>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a:cxnSpLocks/>
          </p:cNvCxnSpPr>
          <p:nvPr/>
        </p:nvCxnSpPr>
        <p:spPr>
          <a:xfrm>
            <a:off x="952284" y="7162123"/>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952284" y="7510137"/>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952284" y="7858151"/>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a:cxnSpLocks/>
          </p:cNvCxnSpPr>
          <p:nvPr/>
        </p:nvCxnSpPr>
        <p:spPr>
          <a:xfrm>
            <a:off x="952284" y="8206165"/>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a:cxnSpLocks/>
          </p:cNvCxnSpPr>
          <p:nvPr/>
        </p:nvCxnSpPr>
        <p:spPr>
          <a:xfrm>
            <a:off x="952284" y="8554179"/>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a:cxnSpLocks/>
          </p:cNvCxnSpPr>
          <p:nvPr/>
        </p:nvCxnSpPr>
        <p:spPr>
          <a:xfrm>
            <a:off x="952284" y="8902193"/>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a:cxnSpLocks/>
          </p:cNvCxnSpPr>
          <p:nvPr/>
        </p:nvCxnSpPr>
        <p:spPr>
          <a:xfrm>
            <a:off x="952284" y="9250207"/>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a:cxnSpLocks/>
          </p:cNvCxnSpPr>
          <p:nvPr/>
        </p:nvCxnSpPr>
        <p:spPr>
          <a:xfrm>
            <a:off x="952284" y="9946237"/>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Прямоугольник 16"/>
          <p:cNvSpPr/>
          <p:nvPr/>
        </p:nvSpPr>
        <p:spPr>
          <a:xfrm>
            <a:off x="948722" y="5734119"/>
            <a:ext cx="9672390" cy="452101"/>
          </a:xfrm>
          <a:prstGeom prst="rect">
            <a:avLst/>
          </a:prstGeom>
          <a:solidFill>
            <a:srgbClr val="D9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a:extLst>
              <a:ext uri="{FF2B5EF4-FFF2-40B4-BE49-F238E27FC236}">
                <a16:creationId xmlns:a16="http://schemas.microsoft.com/office/drawing/2014/main" id="{68F7F37C-2BA1-9DBB-F407-E4B69C66C983}"/>
              </a:ext>
            </a:extLst>
          </p:cNvPr>
          <p:cNvSpPr txBox="1"/>
          <p:nvPr/>
        </p:nvSpPr>
        <p:spPr>
          <a:xfrm>
            <a:off x="992849" y="4979841"/>
            <a:ext cx="9065551" cy="523220"/>
          </a:xfrm>
          <a:prstGeom prst="rect">
            <a:avLst/>
          </a:prstGeom>
          <a:noFill/>
        </p:spPr>
        <p:txBody>
          <a:bodyPr wrap="square">
            <a:spAutoFit/>
          </a:bodyPr>
          <a:lstStyle/>
          <a:p>
            <a:pPr>
              <a:buSzPts val="2400"/>
            </a:pPr>
            <a:r>
              <a:rPr lang="en-US" sz="2800" b="1" dirty="0">
                <a:solidFill>
                  <a:srgbClr val="3A396D"/>
                </a:solidFill>
                <a:latin typeface="Kanit Medium" panose="020B0604020202020204" charset="-34"/>
                <a:ea typeface="Kanit SemiBold"/>
                <a:cs typeface="Kanit Medium" panose="020B0604020202020204" charset="-34"/>
                <a:sym typeface="Kanit SemiBold"/>
              </a:rPr>
              <a:t>Program Timeline</a:t>
            </a:r>
          </a:p>
        </p:txBody>
      </p:sp>
      <p:sp>
        <p:nvSpPr>
          <p:cNvPr id="20" name="TextBox 19">
            <a:extLst>
              <a:ext uri="{FF2B5EF4-FFF2-40B4-BE49-F238E27FC236}">
                <a16:creationId xmlns:a16="http://schemas.microsoft.com/office/drawing/2014/main" id="{C63F2DE0-3550-DBD4-97C5-CAFAA3FE3EBB}"/>
              </a:ext>
            </a:extLst>
          </p:cNvPr>
          <p:cNvSpPr txBox="1"/>
          <p:nvPr/>
        </p:nvSpPr>
        <p:spPr>
          <a:xfrm>
            <a:off x="4217051" y="5719485"/>
            <a:ext cx="1473696" cy="461665"/>
          </a:xfrm>
          <a:prstGeom prst="rect">
            <a:avLst/>
          </a:prstGeom>
          <a:noFill/>
        </p:spPr>
        <p:txBody>
          <a:bodyPr wrap="square">
            <a:spAutoFit/>
          </a:bodyPr>
          <a:lstStyle/>
          <a:p>
            <a:pPr algn="ctr"/>
            <a:r>
              <a:rPr lang="en-US" sz="2400" b="1" dirty="0">
                <a:solidFill>
                  <a:srgbClr val="3A396D"/>
                </a:solidFill>
                <a:latin typeface="Kanit" panose="020B0604020202020204" charset="-34"/>
                <a:ea typeface="KaiTi" panose="02010609060101010101" pitchFamily="49" charset="-122"/>
                <a:cs typeface="Kanit" panose="020B0604020202020204" charset="-34"/>
              </a:rPr>
              <a:t>Q2 ‘24</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21" name="TextBox 20">
            <a:extLst>
              <a:ext uri="{FF2B5EF4-FFF2-40B4-BE49-F238E27FC236}">
                <a16:creationId xmlns:a16="http://schemas.microsoft.com/office/drawing/2014/main" id="{C63F2DE0-3550-DBD4-97C5-CAFAA3FE3EBB}"/>
              </a:ext>
            </a:extLst>
          </p:cNvPr>
          <p:cNvSpPr txBox="1"/>
          <p:nvPr/>
        </p:nvSpPr>
        <p:spPr>
          <a:xfrm>
            <a:off x="6524723" y="5719485"/>
            <a:ext cx="1473696" cy="461665"/>
          </a:xfrm>
          <a:prstGeom prst="rect">
            <a:avLst/>
          </a:prstGeom>
          <a:noFill/>
        </p:spPr>
        <p:txBody>
          <a:bodyPr wrap="square">
            <a:spAutoFit/>
          </a:bodyPr>
          <a:lstStyle/>
          <a:p>
            <a:pPr algn="ctr"/>
            <a:r>
              <a:rPr lang="en-US" sz="2400" b="1" dirty="0">
                <a:solidFill>
                  <a:srgbClr val="3A396D"/>
                </a:solidFill>
                <a:latin typeface="Kanit" panose="020B0604020202020204" charset="-34"/>
                <a:ea typeface="KaiTi" panose="02010609060101010101" pitchFamily="49" charset="-122"/>
                <a:cs typeface="Kanit" panose="020B0604020202020204" charset="-34"/>
              </a:rPr>
              <a:t>Q3 ‘24</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22" name="TextBox 21">
            <a:extLst>
              <a:ext uri="{FF2B5EF4-FFF2-40B4-BE49-F238E27FC236}">
                <a16:creationId xmlns:a16="http://schemas.microsoft.com/office/drawing/2014/main" id="{C63F2DE0-3550-DBD4-97C5-CAFAA3FE3EBB}"/>
              </a:ext>
            </a:extLst>
          </p:cNvPr>
          <p:cNvSpPr txBox="1"/>
          <p:nvPr/>
        </p:nvSpPr>
        <p:spPr>
          <a:xfrm>
            <a:off x="8756363" y="5719485"/>
            <a:ext cx="1473696" cy="461665"/>
          </a:xfrm>
          <a:prstGeom prst="rect">
            <a:avLst/>
          </a:prstGeom>
          <a:noFill/>
        </p:spPr>
        <p:txBody>
          <a:bodyPr wrap="square">
            <a:spAutoFit/>
          </a:bodyPr>
          <a:lstStyle/>
          <a:p>
            <a:pPr algn="ctr"/>
            <a:r>
              <a:rPr lang="en-US" sz="2400" b="1" dirty="0">
                <a:solidFill>
                  <a:srgbClr val="3A396D"/>
                </a:solidFill>
                <a:latin typeface="Kanit" panose="020B0604020202020204" charset="-34"/>
                <a:ea typeface="KaiTi" panose="02010609060101010101" pitchFamily="49" charset="-122"/>
                <a:cs typeface="Kanit" panose="020B0604020202020204" charset="-34"/>
              </a:rPr>
              <a:t>Q4 ‘24</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cxnSp>
        <p:nvCxnSpPr>
          <p:cNvPr id="25" name="Прямая соединительная линия 24"/>
          <p:cNvCxnSpPr>
            <a:cxnSpLocks/>
          </p:cNvCxnSpPr>
          <p:nvPr/>
        </p:nvCxnSpPr>
        <p:spPr>
          <a:xfrm>
            <a:off x="6106016" y="5734119"/>
            <a:ext cx="0" cy="1813133"/>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a:cxnSpLocks/>
          </p:cNvCxnSpPr>
          <p:nvPr/>
        </p:nvCxnSpPr>
        <p:spPr>
          <a:xfrm>
            <a:off x="3848468" y="5734119"/>
            <a:ext cx="0" cy="4212118"/>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C63F2DE0-3550-DBD4-97C5-CAFAA3FE3EBB}"/>
              </a:ext>
            </a:extLst>
          </p:cNvPr>
          <p:cNvSpPr txBox="1"/>
          <p:nvPr/>
        </p:nvSpPr>
        <p:spPr>
          <a:xfrm>
            <a:off x="948723" y="5735419"/>
            <a:ext cx="1807178" cy="400110"/>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Wells:</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28" name="TextBox 27">
            <a:extLst>
              <a:ext uri="{FF2B5EF4-FFF2-40B4-BE49-F238E27FC236}">
                <a16:creationId xmlns:a16="http://schemas.microsoft.com/office/drawing/2014/main" id="{C63F2DE0-3550-DBD4-97C5-CAFAA3FE3EBB}"/>
              </a:ext>
            </a:extLst>
          </p:cNvPr>
          <p:cNvSpPr txBox="1"/>
          <p:nvPr/>
        </p:nvSpPr>
        <p:spPr>
          <a:xfrm>
            <a:off x="985854" y="6147090"/>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Guluc-2</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29" name="TextBox 28">
            <a:extLst>
              <a:ext uri="{FF2B5EF4-FFF2-40B4-BE49-F238E27FC236}">
                <a16:creationId xmlns:a16="http://schemas.microsoft.com/office/drawing/2014/main" id="{C63F2DE0-3550-DBD4-97C5-CAFAA3FE3EBB}"/>
              </a:ext>
            </a:extLst>
          </p:cNvPr>
          <p:cNvSpPr txBox="1"/>
          <p:nvPr/>
        </p:nvSpPr>
        <p:spPr>
          <a:xfrm>
            <a:off x="985854" y="6490700"/>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South Akcakoca-2</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0" name="TextBox 29">
            <a:extLst>
              <a:ext uri="{FF2B5EF4-FFF2-40B4-BE49-F238E27FC236}">
                <a16:creationId xmlns:a16="http://schemas.microsoft.com/office/drawing/2014/main" id="{C63F2DE0-3550-DBD4-97C5-CAFAA3FE3EBB}"/>
              </a:ext>
            </a:extLst>
          </p:cNvPr>
          <p:cNvSpPr txBox="1"/>
          <p:nvPr/>
        </p:nvSpPr>
        <p:spPr>
          <a:xfrm>
            <a:off x="985854" y="6834310"/>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West Akcakoca-1</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1" name="TextBox 30">
            <a:extLst>
              <a:ext uri="{FF2B5EF4-FFF2-40B4-BE49-F238E27FC236}">
                <a16:creationId xmlns:a16="http://schemas.microsoft.com/office/drawing/2014/main" id="{C63F2DE0-3550-DBD4-97C5-CAFAA3FE3EBB}"/>
              </a:ext>
            </a:extLst>
          </p:cNvPr>
          <p:cNvSpPr txBox="1"/>
          <p:nvPr/>
        </p:nvSpPr>
        <p:spPr>
          <a:xfrm>
            <a:off x="985854" y="7177920"/>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Akcakoca-3</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2" name="TextBox 31">
            <a:extLst>
              <a:ext uri="{FF2B5EF4-FFF2-40B4-BE49-F238E27FC236}">
                <a16:creationId xmlns:a16="http://schemas.microsoft.com/office/drawing/2014/main" id="{C63F2DE0-3550-DBD4-97C5-CAFAA3FE3EBB}"/>
              </a:ext>
            </a:extLst>
          </p:cNvPr>
          <p:cNvSpPr txBox="1"/>
          <p:nvPr/>
        </p:nvSpPr>
        <p:spPr>
          <a:xfrm>
            <a:off x="985854" y="7521530"/>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Alapli-2</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3" name="TextBox 32">
            <a:extLst>
              <a:ext uri="{FF2B5EF4-FFF2-40B4-BE49-F238E27FC236}">
                <a16:creationId xmlns:a16="http://schemas.microsoft.com/office/drawing/2014/main" id="{C63F2DE0-3550-DBD4-97C5-CAFAA3FE3EBB}"/>
              </a:ext>
            </a:extLst>
          </p:cNvPr>
          <p:cNvSpPr txBox="1"/>
          <p:nvPr/>
        </p:nvSpPr>
        <p:spPr>
          <a:xfrm>
            <a:off x="985854" y="7865140"/>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Bayhanli-2</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4" name="TextBox 33">
            <a:extLst>
              <a:ext uri="{FF2B5EF4-FFF2-40B4-BE49-F238E27FC236}">
                <a16:creationId xmlns:a16="http://schemas.microsoft.com/office/drawing/2014/main" id="{C63F2DE0-3550-DBD4-97C5-CAFAA3FE3EBB}"/>
              </a:ext>
            </a:extLst>
          </p:cNvPr>
          <p:cNvSpPr txBox="1"/>
          <p:nvPr/>
        </p:nvSpPr>
        <p:spPr>
          <a:xfrm>
            <a:off x="985854" y="8208750"/>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East Ayazli-1</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5" name="TextBox 34">
            <a:extLst>
              <a:ext uri="{FF2B5EF4-FFF2-40B4-BE49-F238E27FC236}">
                <a16:creationId xmlns:a16="http://schemas.microsoft.com/office/drawing/2014/main" id="{C63F2DE0-3550-DBD4-97C5-CAFAA3FE3EBB}"/>
              </a:ext>
            </a:extLst>
          </p:cNvPr>
          <p:cNvSpPr txBox="1"/>
          <p:nvPr/>
        </p:nvSpPr>
        <p:spPr>
          <a:xfrm>
            <a:off x="985854" y="8552360"/>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East Ayazli-2</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6" name="TextBox 35">
            <a:extLst>
              <a:ext uri="{FF2B5EF4-FFF2-40B4-BE49-F238E27FC236}">
                <a16:creationId xmlns:a16="http://schemas.microsoft.com/office/drawing/2014/main" id="{C63F2DE0-3550-DBD4-97C5-CAFAA3FE3EBB}"/>
              </a:ext>
            </a:extLst>
          </p:cNvPr>
          <p:cNvSpPr txBox="1"/>
          <p:nvPr/>
        </p:nvSpPr>
        <p:spPr>
          <a:xfrm>
            <a:off x="985854" y="8895971"/>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Akcakoca-5</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7" name="TextBox 36">
            <a:extLst>
              <a:ext uri="{FF2B5EF4-FFF2-40B4-BE49-F238E27FC236}">
                <a16:creationId xmlns:a16="http://schemas.microsoft.com/office/drawing/2014/main" id="{C63F2DE0-3550-DBD4-97C5-CAFAA3FE3EBB}"/>
              </a:ext>
            </a:extLst>
          </p:cNvPr>
          <p:cNvSpPr txBox="1"/>
          <p:nvPr/>
        </p:nvSpPr>
        <p:spPr>
          <a:xfrm>
            <a:off x="985853" y="9280398"/>
            <a:ext cx="3154029" cy="646331"/>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Side-Track program commencement</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3" name="TextBox 42">
            <a:extLst>
              <a:ext uri="{FF2B5EF4-FFF2-40B4-BE49-F238E27FC236}">
                <a16:creationId xmlns:a16="http://schemas.microsoft.com/office/drawing/2014/main" id="{C63F2DE0-3550-DBD4-97C5-CAFAA3FE3EBB}"/>
              </a:ext>
            </a:extLst>
          </p:cNvPr>
          <p:cNvSpPr txBox="1"/>
          <p:nvPr/>
        </p:nvSpPr>
        <p:spPr>
          <a:xfrm>
            <a:off x="5237618" y="7569609"/>
            <a:ext cx="1729902" cy="307777"/>
          </a:xfrm>
          <a:prstGeom prst="rect">
            <a:avLst/>
          </a:prstGeom>
          <a:noFill/>
        </p:spPr>
        <p:txBody>
          <a:bodyPr wrap="square">
            <a:spAutoFit/>
          </a:bodyPr>
          <a:lstStyle/>
          <a:p>
            <a:pPr algn="ctr"/>
            <a:r>
              <a:rPr lang="en-US" dirty="0">
                <a:solidFill>
                  <a:srgbClr val="3A396D"/>
                </a:solidFill>
                <a:latin typeface="Kanit" panose="020B0604020202020204" charset="-34"/>
                <a:ea typeface="KaiTi" panose="02010609060101010101" pitchFamily="49" charset="-122"/>
                <a:cs typeface="Kanit" panose="020B0604020202020204" charset="-34"/>
              </a:rPr>
              <a:t>Velocity String</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1" name="TextBox 50">
            <a:extLst>
              <a:ext uri="{FF2B5EF4-FFF2-40B4-BE49-F238E27FC236}">
                <a16:creationId xmlns:a16="http://schemas.microsoft.com/office/drawing/2014/main" id="{C63F2DE0-3550-DBD4-97C5-CAFAA3FE3EBB}"/>
              </a:ext>
            </a:extLst>
          </p:cNvPr>
          <p:cNvSpPr txBox="1"/>
          <p:nvPr/>
        </p:nvSpPr>
        <p:spPr>
          <a:xfrm>
            <a:off x="8794463" y="9416497"/>
            <a:ext cx="1608455" cy="369332"/>
          </a:xfrm>
          <a:prstGeom prst="rect">
            <a:avLst/>
          </a:prstGeom>
          <a:noFill/>
        </p:spPr>
        <p:txBody>
          <a:bodyPr wrap="square">
            <a:spAutoFit/>
          </a:bodyPr>
          <a:lstStyle/>
          <a:p>
            <a:pPr algn="ctr"/>
            <a:r>
              <a:rPr lang="en-US" sz="1800" dirty="0">
                <a:solidFill>
                  <a:srgbClr val="3A396D"/>
                </a:solidFill>
                <a:latin typeface="Kanit" panose="020B0604020202020204" charset="-34"/>
                <a:ea typeface="KaiTi" panose="02010609060101010101" pitchFamily="49" charset="-122"/>
                <a:cs typeface="Kanit" panose="020B0604020202020204" charset="-34"/>
              </a:rPr>
              <a:t>1 sidetrack</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2" name="TextBox 51">
            <a:extLst>
              <a:ext uri="{FF2B5EF4-FFF2-40B4-BE49-F238E27FC236}">
                <a16:creationId xmlns:a16="http://schemas.microsoft.com/office/drawing/2014/main" id="{C63F2DE0-3550-DBD4-97C5-CAFAA3FE3EBB}"/>
              </a:ext>
            </a:extLst>
          </p:cNvPr>
          <p:cNvSpPr txBox="1"/>
          <p:nvPr/>
        </p:nvSpPr>
        <p:spPr>
          <a:xfrm>
            <a:off x="3998082" y="6523151"/>
            <a:ext cx="1998442" cy="307777"/>
          </a:xfrm>
          <a:prstGeom prst="rect">
            <a:avLst/>
          </a:prstGeom>
          <a:noFill/>
        </p:spPr>
        <p:txBody>
          <a:bodyPr wrap="square">
            <a:spAutoFit/>
          </a:bodyPr>
          <a:lstStyle/>
          <a:p>
            <a:pPr algn="ctr"/>
            <a:r>
              <a:rPr lang="en-US" dirty="0" err="1">
                <a:solidFill>
                  <a:srgbClr val="3A396D"/>
                </a:solidFill>
                <a:latin typeface="Kanit" panose="020B0604020202020204" charset="-34"/>
                <a:ea typeface="KaiTi" panose="02010609060101010101" pitchFamily="49" charset="-122"/>
                <a:cs typeface="Kanit" panose="020B0604020202020204" charset="-34"/>
              </a:rPr>
              <a:t>Perf</a:t>
            </a:r>
            <a:r>
              <a:rPr lang="en-US" dirty="0">
                <a:solidFill>
                  <a:srgbClr val="3A396D"/>
                </a:solidFill>
                <a:latin typeface="Kanit" panose="020B0604020202020204" charset="-34"/>
                <a:ea typeface="KaiTi" panose="02010609060101010101" pitchFamily="49" charset="-122"/>
                <a:cs typeface="Kanit" panose="020B0604020202020204" charset="-34"/>
              </a:rPr>
              <a:t>. &amp; Velocity String</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3" name="TextBox 52">
            <a:extLst>
              <a:ext uri="{FF2B5EF4-FFF2-40B4-BE49-F238E27FC236}">
                <a16:creationId xmlns:a16="http://schemas.microsoft.com/office/drawing/2014/main" id="{C63F2DE0-3550-DBD4-97C5-CAFAA3FE3EBB}"/>
              </a:ext>
            </a:extLst>
          </p:cNvPr>
          <p:cNvSpPr txBox="1"/>
          <p:nvPr/>
        </p:nvSpPr>
        <p:spPr>
          <a:xfrm>
            <a:off x="3929124" y="7207987"/>
            <a:ext cx="2136359" cy="307777"/>
          </a:xfrm>
          <a:prstGeom prst="rect">
            <a:avLst/>
          </a:prstGeom>
          <a:noFill/>
        </p:spPr>
        <p:txBody>
          <a:bodyPr wrap="square">
            <a:spAutoFit/>
          </a:bodyPr>
          <a:lstStyle/>
          <a:p>
            <a:pPr algn="ctr"/>
            <a:r>
              <a:rPr lang="en-US" dirty="0" err="1">
                <a:solidFill>
                  <a:srgbClr val="3A396D"/>
                </a:solidFill>
                <a:latin typeface="Kanit" panose="020B0604020202020204" charset="-34"/>
                <a:ea typeface="KaiTi" panose="02010609060101010101" pitchFamily="49" charset="-122"/>
                <a:cs typeface="Kanit" panose="020B0604020202020204" charset="-34"/>
              </a:rPr>
              <a:t>Perf</a:t>
            </a:r>
            <a:r>
              <a:rPr lang="en-US" dirty="0">
                <a:solidFill>
                  <a:srgbClr val="3A396D"/>
                </a:solidFill>
                <a:latin typeface="Kanit" panose="020B0604020202020204" charset="-34"/>
                <a:ea typeface="KaiTi" panose="02010609060101010101" pitchFamily="49" charset="-122"/>
                <a:cs typeface="Kanit" panose="020B0604020202020204" charset="-34"/>
              </a:rPr>
              <a:t>. &amp; Velocity String</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4" name="TextBox 53">
            <a:extLst>
              <a:ext uri="{FF2B5EF4-FFF2-40B4-BE49-F238E27FC236}">
                <a16:creationId xmlns:a16="http://schemas.microsoft.com/office/drawing/2014/main" id="{C63F2DE0-3550-DBD4-97C5-CAFAA3FE3EBB}"/>
              </a:ext>
            </a:extLst>
          </p:cNvPr>
          <p:cNvSpPr txBox="1"/>
          <p:nvPr/>
        </p:nvSpPr>
        <p:spPr>
          <a:xfrm>
            <a:off x="1051469" y="2450619"/>
            <a:ext cx="7456428" cy="2092881"/>
          </a:xfrm>
          <a:prstGeom prst="rect">
            <a:avLst/>
          </a:prstGeom>
          <a:noFill/>
        </p:spPr>
        <p:txBody>
          <a:bodyPr wrap="square">
            <a:spAutoFit/>
          </a:bodyPr>
          <a:lstStyle/>
          <a:p>
            <a:pPr>
              <a:spcBef>
                <a:spcPts val="600"/>
              </a:spcBef>
              <a:spcAft>
                <a:spcPts val="600"/>
              </a:spcAft>
            </a:pPr>
            <a:r>
              <a:rPr lang="en-CA" sz="2400" dirty="0">
                <a:solidFill>
                  <a:srgbClr val="3A396D"/>
                </a:solidFill>
                <a:latin typeface="Kanit" panose="020B0604020202020204" charset="-34"/>
                <a:ea typeface="KaiTi" panose="02010609060101010101" pitchFamily="49" charset="-122"/>
                <a:cs typeface="Kanit" panose="020B0604020202020204" charset="-34"/>
              </a:rPr>
              <a:t>Increase production on existing </a:t>
            </a:r>
            <a:r>
              <a:rPr lang="en-CA" sz="2400" b="1" dirty="0">
                <a:solidFill>
                  <a:srgbClr val="3A396D"/>
                </a:solidFill>
                <a:latin typeface="Kanit" panose="020B0604020202020204" charset="-34"/>
                <a:ea typeface="KaiTi" panose="02010609060101010101" pitchFamily="49" charset="-122"/>
                <a:cs typeface="Kanit" panose="020B0604020202020204" charset="-34"/>
              </a:rPr>
              <a:t>8-9 wells </a:t>
            </a:r>
            <a:r>
              <a:rPr lang="en-CA" sz="2400" dirty="0">
                <a:solidFill>
                  <a:srgbClr val="3A396D"/>
                </a:solidFill>
                <a:latin typeface="Kanit" panose="020B0604020202020204" charset="-34"/>
                <a:ea typeface="KaiTi" panose="02010609060101010101" pitchFamily="49" charset="-122"/>
                <a:cs typeface="Kanit" panose="020B0604020202020204" charset="-34"/>
              </a:rPr>
              <a:t>by installing artificial lift (water pumps) - </a:t>
            </a:r>
            <a:r>
              <a:rPr lang="en-CA" sz="2400" b="1" dirty="0">
                <a:solidFill>
                  <a:srgbClr val="3A396D"/>
                </a:solidFill>
                <a:latin typeface="Kanit" panose="020B0604020202020204" charset="-34"/>
                <a:ea typeface="KaiTi" panose="02010609060101010101" pitchFamily="49" charset="-122"/>
                <a:cs typeface="Kanit" panose="020B0604020202020204" charset="-34"/>
              </a:rPr>
              <a:t>Cost $2.7m</a:t>
            </a:r>
          </a:p>
          <a:p>
            <a:pPr>
              <a:spcBef>
                <a:spcPts val="600"/>
              </a:spcBef>
              <a:spcAft>
                <a:spcPts val="600"/>
              </a:spcAft>
            </a:pPr>
            <a:r>
              <a:rPr lang="en-CA" sz="2400" dirty="0">
                <a:solidFill>
                  <a:srgbClr val="3A396D"/>
                </a:solidFill>
                <a:latin typeface="Kanit" panose="020B0604020202020204" charset="-34"/>
                <a:ea typeface="KaiTi" panose="02010609060101010101" pitchFamily="49" charset="-122"/>
                <a:cs typeface="Kanit" panose="020B0604020202020204" charset="-34"/>
              </a:rPr>
              <a:t>Add </a:t>
            </a:r>
            <a:r>
              <a:rPr lang="en-CA" sz="2400" b="1" dirty="0">
                <a:solidFill>
                  <a:srgbClr val="3A396D"/>
                </a:solidFill>
                <a:latin typeface="Kanit" panose="020B0604020202020204" charset="-34"/>
                <a:ea typeface="KaiTi" panose="02010609060101010101" pitchFamily="49" charset="-122"/>
                <a:cs typeface="Kanit" panose="020B0604020202020204" charset="-34"/>
              </a:rPr>
              <a:t>1+ new sidetrack well </a:t>
            </a:r>
            <a:r>
              <a:rPr lang="en-CA" sz="2400" dirty="0">
                <a:solidFill>
                  <a:srgbClr val="3A396D"/>
                </a:solidFill>
                <a:latin typeface="Kanit" panose="020B0604020202020204" charset="-34"/>
                <a:ea typeface="KaiTi" panose="02010609060101010101" pitchFamily="49" charset="-122"/>
                <a:cs typeface="Kanit" panose="020B0604020202020204" charset="-34"/>
              </a:rPr>
              <a:t>to SASB to commence in Q4 ’24 - </a:t>
            </a:r>
            <a:r>
              <a:rPr lang="en-CA" sz="2400" b="1" dirty="0">
                <a:solidFill>
                  <a:srgbClr val="3A396D"/>
                </a:solidFill>
                <a:latin typeface="Kanit" panose="020B0604020202020204" charset="-34"/>
                <a:ea typeface="KaiTi" panose="02010609060101010101" pitchFamily="49" charset="-122"/>
                <a:cs typeface="Kanit" panose="020B0604020202020204" charset="-34"/>
              </a:rPr>
              <a:t>Cost: $4m each</a:t>
            </a:r>
            <a:r>
              <a:rPr lang="en-CA" sz="2400" dirty="0">
                <a:solidFill>
                  <a:srgbClr val="3A396D"/>
                </a:solidFill>
                <a:latin typeface="Kanit" panose="020B0604020202020204" charset="-34"/>
                <a:ea typeface="KaiTi" panose="02010609060101010101" pitchFamily="49" charset="-122"/>
                <a:cs typeface="Kanit" panose="020B0604020202020204" charset="-34"/>
              </a:rPr>
              <a:t> (49% interest) + additional sidetracks to be drilled in 2025</a:t>
            </a:r>
          </a:p>
        </p:txBody>
      </p:sp>
      <p:sp>
        <p:nvSpPr>
          <p:cNvPr id="56" name="Google Shape;763;p16">
            <a:extLst>
              <a:ext uri="{FF2B5EF4-FFF2-40B4-BE49-F238E27FC236}">
                <a16:creationId xmlns:a16="http://schemas.microsoft.com/office/drawing/2014/main" id="{9704E4EC-CA9A-0348-3224-6BED86E6AEF4}"/>
              </a:ext>
            </a:extLst>
          </p:cNvPr>
          <p:cNvSpPr/>
          <p:nvPr/>
        </p:nvSpPr>
        <p:spPr>
          <a:xfrm flipV="1">
            <a:off x="723900" y="2527489"/>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 name="Google Shape;763;p16">
            <a:extLst>
              <a:ext uri="{FF2B5EF4-FFF2-40B4-BE49-F238E27FC236}">
                <a16:creationId xmlns:a16="http://schemas.microsoft.com/office/drawing/2014/main" id="{9704E4EC-CA9A-0348-3224-6BED86E6AEF4}"/>
              </a:ext>
            </a:extLst>
          </p:cNvPr>
          <p:cNvSpPr/>
          <p:nvPr/>
        </p:nvSpPr>
        <p:spPr>
          <a:xfrm flipV="1">
            <a:off x="723900" y="3402687"/>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 name="Прямоугольник 89"/>
          <p:cNvSpPr/>
          <p:nvPr/>
        </p:nvSpPr>
        <p:spPr>
          <a:xfrm>
            <a:off x="11104733" y="6885221"/>
            <a:ext cx="3615387" cy="461665"/>
          </a:xfrm>
          <a:prstGeom prst="rect">
            <a:avLst/>
          </a:prstGeom>
        </p:spPr>
        <p:txBody>
          <a:bodyPr wrap="square">
            <a:spAutoFit/>
          </a:bodyPr>
          <a:lstStyle/>
          <a:p>
            <a:pPr algn="ctr"/>
            <a:r>
              <a:rPr lang="en-CA" sz="2400" b="1" dirty="0">
                <a:solidFill>
                  <a:srgbClr val="3A396D"/>
                </a:solidFill>
                <a:latin typeface="Kanit" panose="020B0604020202020204" charset="-34"/>
                <a:cs typeface="Kanit" panose="020B0604020202020204" charset="-34"/>
              </a:rPr>
              <a:t>2022-2023</a:t>
            </a:r>
          </a:p>
        </p:txBody>
      </p:sp>
      <p:sp>
        <p:nvSpPr>
          <p:cNvPr id="91" name="Прямоугольник 90"/>
          <p:cNvSpPr/>
          <p:nvPr/>
        </p:nvSpPr>
        <p:spPr>
          <a:xfrm>
            <a:off x="11125200" y="8867682"/>
            <a:ext cx="3588160" cy="369320"/>
          </a:xfrm>
          <a:prstGeom prst="rect">
            <a:avLst/>
          </a:prstGeom>
        </p:spPr>
        <p:txBody>
          <a:bodyPr wrap="square">
            <a:spAutoFit/>
          </a:bodyPr>
          <a:lstStyle/>
          <a:p>
            <a:pPr algn="ctr"/>
            <a:r>
              <a:rPr lang="en-CA" sz="1800" dirty="0">
                <a:solidFill>
                  <a:srgbClr val="3A396D"/>
                </a:solidFill>
                <a:latin typeface="Kanit Medium" panose="020B0604020202020204" charset="-34"/>
                <a:cs typeface="Kanit Medium" panose="020B0604020202020204" charset="-34"/>
              </a:rPr>
              <a:t>Production started 2024</a:t>
            </a:r>
          </a:p>
        </p:txBody>
      </p:sp>
      <p:sp>
        <p:nvSpPr>
          <p:cNvPr id="92" name="Прямоугольник 91"/>
          <p:cNvSpPr/>
          <p:nvPr/>
        </p:nvSpPr>
        <p:spPr>
          <a:xfrm>
            <a:off x="11138721" y="7644729"/>
            <a:ext cx="3581401" cy="1077218"/>
          </a:xfrm>
          <a:prstGeom prst="rect">
            <a:avLst/>
          </a:prstGeom>
        </p:spPr>
        <p:txBody>
          <a:bodyPr wrap="square">
            <a:spAutoFit/>
          </a:bodyPr>
          <a:lstStyle/>
          <a:p>
            <a:pPr algn="ctr"/>
            <a:r>
              <a:rPr lang="en-CA" sz="3200" b="1" dirty="0">
                <a:solidFill>
                  <a:srgbClr val="3A396D"/>
                </a:solidFill>
                <a:latin typeface="Kanit Medium" panose="020B0604020202020204" charset="-34"/>
                <a:cs typeface="Kanit Medium" panose="020B0604020202020204" charset="-34"/>
              </a:rPr>
              <a:t>6 wells </a:t>
            </a:r>
          </a:p>
          <a:p>
            <a:pPr algn="ctr"/>
            <a:r>
              <a:rPr lang="en-CA" sz="3200" b="1" dirty="0">
                <a:solidFill>
                  <a:srgbClr val="3A396D"/>
                </a:solidFill>
                <a:latin typeface="Kanit Medium" panose="020B0604020202020204" charset="-34"/>
                <a:cs typeface="Kanit Medium" panose="020B0604020202020204" charset="-34"/>
              </a:rPr>
              <a:t>drilled</a:t>
            </a:r>
          </a:p>
        </p:txBody>
      </p:sp>
      <p:cxnSp>
        <p:nvCxnSpPr>
          <p:cNvPr id="93" name="Straight Connector 2049">
            <a:extLst>
              <a:ext uri="{FF2B5EF4-FFF2-40B4-BE49-F238E27FC236}">
                <a16:creationId xmlns:a16="http://schemas.microsoft.com/office/drawing/2014/main" id="{F5FF632F-D5AF-C547-ED54-C12ECDBEEA9B}"/>
              </a:ext>
            </a:extLst>
          </p:cNvPr>
          <p:cNvCxnSpPr>
            <a:cxnSpLocks/>
            <a:stCxn id="57" idx="0"/>
            <a:endCxn id="57" idx="2"/>
          </p:cNvCxnSpPr>
          <p:nvPr/>
        </p:nvCxnSpPr>
        <p:spPr>
          <a:xfrm>
            <a:off x="14713361" y="6772233"/>
            <a:ext cx="0" cy="27469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6" name="Прямоугольник 95"/>
          <p:cNvSpPr/>
          <p:nvPr/>
        </p:nvSpPr>
        <p:spPr>
          <a:xfrm>
            <a:off x="14713362" y="8749211"/>
            <a:ext cx="3663376" cy="646331"/>
          </a:xfrm>
          <a:prstGeom prst="rect">
            <a:avLst/>
          </a:prstGeom>
        </p:spPr>
        <p:txBody>
          <a:bodyPr wrap="square">
            <a:spAutoFit/>
          </a:bodyPr>
          <a:lstStyle/>
          <a:p>
            <a:pPr algn="ctr"/>
            <a:r>
              <a:rPr lang="en-CA" sz="1800" dirty="0">
                <a:solidFill>
                  <a:srgbClr val="3A396D"/>
                </a:solidFill>
                <a:latin typeface="Kanit Medium" panose="020B0604020202020204" charset="-34"/>
                <a:cs typeface="Kanit Medium" panose="020B0604020202020204" charset="-34"/>
              </a:rPr>
              <a:t>for long-term production + compressor upgrades</a:t>
            </a:r>
          </a:p>
        </p:txBody>
      </p:sp>
      <p:sp>
        <p:nvSpPr>
          <p:cNvPr id="97" name="Прямоугольник 96"/>
          <p:cNvSpPr/>
          <p:nvPr/>
        </p:nvSpPr>
        <p:spPr>
          <a:xfrm>
            <a:off x="14720122" y="7635001"/>
            <a:ext cx="3581397" cy="1077218"/>
          </a:xfrm>
          <a:prstGeom prst="rect">
            <a:avLst/>
          </a:prstGeom>
        </p:spPr>
        <p:txBody>
          <a:bodyPr wrap="square">
            <a:spAutoFit/>
          </a:bodyPr>
          <a:lstStyle/>
          <a:p>
            <a:pPr algn="ctr"/>
            <a:r>
              <a:rPr lang="en-CA" sz="3200" b="1" dirty="0">
                <a:solidFill>
                  <a:srgbClr val="3A396D"/>
                </a:solidFill>
                <a:latin typeface="Kanit Medium" panose="020B0604020202020204" charset="-34"/>
                <a:cs typeface="Kanit Medium" panose="020B0604020202020204" charset="-34"/>
              </a:rPr>
              <a:t>9-10 </a:t>
            </a:r>
          </a:p>
          <a:p>
            <a:pPr algn="ctr"/>
            <a:r>
              <a:rPr lang="en-CA" sz="3200" b="1" dirty="0">
                <a:solidFill>
                  <a:srgbClr val="3A396D"/>
                </a:solidFill>
                <a:latin typeface="Kanit Medium" panose="020B0604020202020204" charset="-34"/>
                <a:cs typeface="Kanit Medium" panose="020B0604020202020204" charset="-34"/>
              </a:rPr>
              <a:t>workovers </a:t>
            </a:r>
          </a:p>
        </p:txBody>
      </p:sp>
      <p:sp>
        <p:nvSpPr>
          <p:cNvPr id="98" name="Прямоугольник 97"/>
          <p:cNvSpPr/>
          <p:nvPr/>
        </p:nvSpPr>
        <p:spPr>
          <a:xfrm>
            <a:off x="14875827" y="6885221"/>
            <a:ext cx="3179028" cy="461665"/>
          </a:xfrm>
          <a:prstGeom prst="rect">
            <a:avLst/>
          </a:prstGeom>
        </p:spPr>
        <p:txBody>
          <a:bodyPr wrap="square">
            <a:spAutoFit/>
          </a:bodyPr>
          <a:lstStyle/>
          <a:p>
            <a:pPr algn="ctr"/>
            <a:r>
              <a:rPr lang="en-CA" sz="2400" b="1" dirty="0">
                <a:solidFill>
                  <a:srgbClr val="3A396D"/>
                </a:solidFill>
                <a:latin typeface="Kanit" panose="020B0604020202020204" charset="-34"/>
                <a:cs typeface="Kanit" panose="020B0604020202020204" charset="-34"/>
              </a:rPr>
              <a:t>2024</a:t>
            </a:r>
          </a:p>
        </p:txBody>
      </p:sp>
      <p:cxnSp>
        <p:nvCxnSpPr>
          <p:cNvPr id="94" name="Straight Connector 2049">
            <a:extLst>
              <a:ext uri="{FF2B5EF4-FFF2-40B4-BE49-F238E27FC236}">
                <a16:creationId xmlns:a16="http://schemas.microsoft.com/office/drawing/2014/main" id="{F5FF632F-D5AF-C547-ED54-C12ECDBEEA9B}"/>
              </a:ext>
            </a:extLst>
          </p:cNvPr>
          <p:cNvCxnSpPr>
            <a:cxnSpLocks/>
          </p:cNvCxnSpPr>
          <p:nvPr/>
        </p:nvCxnSpPr>
        <p:spPr>
          <a:xfrm>
            <a:off x="11138721" y="7428589"/>
            <a:ext cx="714928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4" name="Google Shape;361;p38">
            <a:extLst>
              <a:ext uri="{FF2B5EF4-FFF2-40B4-BE49-F238E27FC236}">
                <a16:creationId xmlns:a16="http://schemas.microsoft.com/office/drawing/2014/main" id="{DA80C178-2429-8EA9-8D96-41D04FBFC74D}"/>
              </a:ext>
            </a:extLst>
          </p:cNvPr>
          <p:cNvSpPr txBox="1"/>
          <p:nvPr/>
        </p:nvSpPr>
        <p:spPr>
          <a:xfrm>
            <a:off x="811049" y="991394"/>
            <a:ext cx="9192229" cy="923299"/>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bg1">
                    <a:lumMod val="65000"/>
                  </a:schemeClr>
                </a:solidFill>
                <a:latin typeface="Kanit SemiBold"/>
                <a:ea typeface="Kanit SemiBold"/>
                <a:cs typeface="Kanit SemiBold"/>
                <a:sym typeface="Kanit SemiBold"/>
              </a:rPr>
              <a:t>Ramping up production through ALS, new perforations and sidetrack wells</a:t>
            </a:r>
            <a:endParaRPr sz="2400" b="0" i="0" u="none" strike="noStrike" cap="none" dirty="0">
              <a:solidFill>
                <a:schemeClr val="bg1">
                  <a:lumMod val="65000"/>
                </a:schemeClr>
              </a:solidFill>
              <a:latin typeface="Kanit SemiBold"/>
              <a:ea typeface="Kanit SemiBold"/>
              <a:cs typeface="Kanit SemiBold"/>
              <a:sym typeface="Kanit SemiBold"/>
            </a:endParaRPr>
          </a:p>
        </p:txBody>
      </p:sp>
      <p:sp>
        <p:nvSpPr>
          <p:cNvPr id="75" name="TextBox 74">
            <a:extLst>
              <a:ext uri="{FF2B5EF4-FFF2-40B4-BE49-F238E27FC236}">
                <a16:creationId xmlns:a16="http://schemas.microsoft.com/office/drawing/2014/main" id="{945B2EE2-201B-563E-EC6F-03781A1AE1AC}"/>
              </a:ext>
            </a:extLst>
          </p:cNvPr>
          <p:cNvSpPr txBox="1"/>
          <p:nvPr/>
        </p:nvSpPr>
        <p:spPr>
          <a:xfrm>
            <a:off x="5237618" y="7912530"/>
            <a:ext cx="1729902" cy="307777"/>
          </a:xfrm>
          <a:prstGeom prst="rect">
            <a:avLst/>
          </a:prstGeom>
          <a:noFill/>
        </p:spPr>
        <p:txBody>
          <a:bodyPr wrap="square">
            <a:spAutoFit/>
          </a:bodyPr>
          <a:lstStyle/>
          <a:p>
            <a:pPr algn="ctr"/>
            <a:r>
              <a:rPr lang="en-US" dirty="0">
                <a:solidFill>
                  <a:srgbClr val="3A396D"/>
                </a:solidFill>
                <a:latin typeface="Kanit" panose="020B0604020202020204" charset="-34"/>
                <a:ea typeface="KaiTi" panose="02010609060101010101" pitchFamily="49" charset="-122"/>
                <a:cs typeface="Kanit" panose="020B0604020202020204" charset="-34"/>
              </a:rPr>
              <a:t>Velocity String</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cxnSp>
        <p:nvCxnSpPr>
          <p:cNvPr id="77" name="Прямая соединительная линия 23">
            <a:extLst>
              <a:ext uri="{FF2B5EF4-FFF2-40B4-BE49-F238E27FC236}">
                <a16:creationId xmlns:a16="http://schemas.microsoft.com/office/drawing/2014/main" id="{4B84986B-E639-9C35-62C8-55E970852409}"/>
              </a:ext>
            </a:extLst>
          </p:cNvPr>
          <p:cNvCxnSpPr>
            <a:cxnSpLocks/>
          </p:cNvCxnSpPr>
          <p:nvPr/>
        </p:nvCxnSpPr>
        <p:spPr>
          <a:xfrm>
            <a:off x="8363564" y="5736780"/>
            <a:ext cx="0" cy="4209457"/>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80" name="Прямая соединительная линия 24">
            <a:extLst>
              <a:ext uri="{FF2B5EF4-FFF2-40B4-BE49-F238E27FC236}">
                <a16:creationId xmlns:a16="http://schemas.microsoft.com/office/drawing/2014/main" id="{30C78AB2-4523-387B-6197-BEF130FFBE10}"/>
              </a:ext>
            </a:extLst>
          </p:cNvPr>
          <p:cNvCxnSpPr>
            <a:cxnSpLocks/>
          </p:cNvCxnSpPr>
          <p:nvPr/>
        </p:nvCxnSpPr>
        <p:spPr>
          <a:xfrm>
            <a:off x="6106016" y="9246082"/>
            <a:ext cx="0" cy="719611"/>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6B01496F-6441-1958-63DF-7D656E76CF0F}"/>
              </a:ext>
            </a:extLst>
          </p:cNvPr>
          <p:cNvSpPr txBox="1"/>
          <p:nvPr/>
        </p:nvSpPr>
        <p:spPr>
          <a:xfrm>
            <a:off x="4968592" y="8255451"/>
            <a:ext cx="2267955" cy="307777"/>
          </a:xfrm>
          <a:prstGeom prst="rect">
            <a:avLst/>
          </a:prstGeom>
          <a:noFill/>
        </p:spPr>
        <p:txBody>
          <a:bodyPr wrap="square">
            <a:spAutoFit/>
          </a:bodyPr>
          <a:lstStyle/>
          <a:p>
            <a:pPr algn="ctr"/>
            <a:r>
              <a:rPr lang="en-US" dirty="0">
                <a:solidFill>
                  <a:srgbClr val="3A396D"/>
                </a:solidFill>
                <a:latin typeface="Kanit" panose="020B0604020202020204" charset="-34"/>
                <a:ea typeface="KaiTi" panose="02010609060101010101" pitchFamily="49" charset="-122"/>
                <a:cs typeface="Kanit" panose="020B0604020202020204" charset="-34"/>
              </a:rPr>
              <a:t>Velocity String &amp; Gas Lift</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4" name="TextBox 83">
            <a:extLst>
              <a:ext uri="{FF2B5EF4-FFF2-40B4-BE49-F238E27FC236}">
                <a16:creationId xmlns:a16="http://schemas.microsoft.com/office/drawing/2014/main" id="{A3090460-79A9-392F-EEB8-774CF0205555}"/>
              </a:ext>
            </a:extLst>
          </p:cNvPr>
          <p:cNvSpPr txBox="1"/>
          <p:nvPr/>
        </p:nvSpPr>
        <p:spPr>
          <a:xfrm>
            <a:off x="4963206" y="8598372"/>
            <a:ext cx="2278727" cy="307777"/>
          </a:xfrm>
          <a:prstGeom prst="rect">
            <a:avLst/>
          </a:prstGeom>
          <a:noFill/>
        </p:spPr>
        <p:txBody>
          <a:bodyPr wrap="square">
            <a:spAutoFit/>
          </a:bodyPr>
          <a:lstStyle/>
          <a:p>
            <a:pPr algn="ctr"/>
            <a:r>
              <a:rPr lang="en-US" dirty="0">
                <a:solidFill>
                  <a:srgbClr val="3A396D"/>
                </a:solidFill>
                <a:latin typeface="Kanit" panose="020B0604020202020204" charset="-34"/>
                <a:ea typeface="KaiTi" panose="02010609060101010101" pitchFamily="49" charset="-122"/>
                <a:cs typeface="Kanit" panose="020B0604020202020204" charset="-34"/>
              </a:rPr>
              <a:t>Velocity String &amp; Gas Lift</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9" name="TextBox 88">
            <a:extLst>
              <a:ext uri="{FF2B5EF4-FFF2-40B4-BE49-F238E27FC236}">
                <a16:creationId xmlns:a16="http://schemas.microsoft.com/office/drawing/2014/main" id="{8F0533B8-C782-35B6-23AF-8792340A9ABD}"/>
              </a:ext>
            </a:extLst>
          </p:cNvPr>
          <p:cNvSpPr txBox="1"/>
          <p:nvPr/>
        </p:nvSpPr>
        <p:spPr>
          <a:xfrm>
            <a:off x="4961950" y="8941293"/>
            <a:ext cx="2281239" cy="307777"/>
          </a:xfrm>
          <a:prstGeom prst="rect">
            <a:avLst/>
          </a:prstGeom>
          <a:noFill/>
        </p:spPr>
        <p:txBody>
          <a:bodyPr wrap="square">
            <a:spAutoFit/>
          </a:bodyPr>
          <a:lstStyle/>
          <a:p>
            <a:pPr algn="ctr"/>
            <a:r>
              <a:rPr lang="en-US" dirty="0">
                <a:solidFill>
                  <a:srgbClr val="3A396D"/>
                </a:solidFill>
                <a:latin typeface="Kanit" panose="020B0604020202020204" charset="-34"/>
                <a:ea typeface="KaiTi" panose="02010609060101010101" pitchFamily="49" charset="-122"/>
                <a:cs typeface="Kanit" panose="020B0604020202020204" charset="-34"/>
              </a:rPr>
              <a:t>Velocity String &amp; Gas Lift</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95" name="TextBox 94">
            <a:extLst>
              <a:ext uri="{FF2B5EF4-FFF2-40B4-BE49-F238E27FC236}">
                <a16:creationId xmlns:a16="http://schemas.microsoft.com/office/drawing/2014/main" id="{25DA5B79-9DC0-79AA-17DC-0E0476FA6594}"/>
              </a:ext>
            </a:extLst>
          </p:cNvPr>
          <p:cNvSpPr txBox="1"/>
          <p:nvPr/>
        </p:nvSpPr>
        <p:spPr>
          <a:xfrm>
            <a:off x="3898836" y="6865569"/>
            <a:ext cx="2196934" cy="307777"/>
          </a:xfrm>
          <a:prstGeom prst="rect">
            <a:avLst/>
          </a:prstGeom>
          <a:noFill/>
        </p:spPr>
        <p:txBody>
          <a:bodyPr wrap="square">
            <a:spAutoFit/>
          </a:bodyPr>
          <a:lstStyle/>
          <a:p>
            <a:pPr algn="ctr"/>
            <a:r>
              <a:rPr lang="en-US" dirty="0" err="1">
                <a:solidFill>
                  <a:srgbClr val="3A396D"/>
                </a:solidFill>
                <a:latin typeface="Kanit" panose="020B0604020202020204" charset="-34"/>
                <a:ea typeface="KaiTi" panose="02010609060101010101" pitchFamily="49" charset="-122"/>
                <a:cs typeface="Kanit" panose="020B0604020202020204" charset="-34"/>
              </a:rPr>
              <a:t>Perf</a:t>
            </a:r>
            <a:r>
              <a:rPr lang="en-US" dirty="0">
                <a:solidFill>
                  <a:srgbClr val="3A396D"/>
                </a:solidFill>
                <a:latin typeface="Kanit" panose="020B0604020202020204" charset="-34"/>
                <a:ea typeface="KaiTi" panose="02010609060101010101" pitchFamily="49" charset="-122"/>
                <a:cs typeface="Kanit" panose="020B0604020202020204" charset="-34"/>
              </a:rPr>
              <a:t>. &amp; Velocity String</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99" name="TextBox 98">
            <a:extLst>
              <a:ext uri="{FF2B5EF4-FFF2-40B4-BE49-F238E27FC236}">
                <a16:creationId xmlns:a16="http://schemas.microsoft.com/office/drawing/2014/main" id="{B65DD197-50B5-59CB-0042-E25764328E37}"/>
              </a:ext>
            </a:extLst>
          </p:cNvPr>
          <p:cNvSpPr txBox="1"/>
          <p:nvPr/>
        </p:nvSpPr>
        <p:spPr>
          <a:xfrm>
            <a:off x="3929429" y="6180733"/>
            <a:ext cx="2135749" cy="307777"/>
          </a:xfrm>
          <a:prstGeom prst="rect">
            <a:avLst/>
          </a:prstGeom>
          <a:noFill/>
        </p:spPr>
        <p:txBody>
          <a:bodyPr wrap="square">
            <a:spAutoFit/>
          </a:bodyPr>
          <a:lstStyle/>
          <a:p>
            <a:pPr algn="ctr"/>
            <a:r>
              <a:rPr lang="en-US" dirty="0" err="1">
                <a:solidFill>
                  <a:srgbClr val="3A396D"/>
                </a:solidFill>
                <a:latin typeface="Kanit" panose="020B0604020202020204" charset="-34"/>
                <a:ea typeface="KaiTi" panose="02010609060101010101" pitchFamily="49" charset="-122"/>
                <a:cs typeface="Kanit" panose="020B0604020202020204" charset="-34"/>
              </a:rPr>
              <a:t>Perf</a:t>
            </a:r>
            <a:r>
              <a:rPr lang="en-US" dirty="0">
                <a:solidFill>
                  <a:srgbClr val="3A396D"/>
                </a:solidFill>
                <a:latin typeface="Kanit" panose="020B0604020202020204" charset="-34"/>
                <a:ea typeface="KaiTi" panose="02010609060101010101" pitchFamily="49" charset="-122"/>
                <a:cs typeface="Kanit" panose="020B0604020202020204" charset="-34"/>
              </a:rPr>
              <a:t>. &amp; Velocity String</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9" name="TextBox 38">
            <a:extLst>
              <a:ext uri="{FF2B5EF4-FFF2-40B4-BE49-F238E27FC236}">
                <a16:creationId xmlns:a16="http://schemas.microsoft.com/office/drawing/2014/main" id="{C63F2DE0-3550-DBD4-97C5-CAFAA3FE3EBB}"/>
              </a:ext>
            </a:extLst>
          </p:cNvPr>
          <p:cNvSpPr txBox="1"/>
          <p:nvPr/>
        </p:nvSpPr>
        <p:spPr>
          <a:xfrm>
            <a:off x="9847030" y="1535525"/>
            <a:ext cx="6226558" cy="400110"/>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Anticipated Production Exit Rates</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0" name="Google Shape;361;p38">
            <a:extLst>
              <a:ext uri="{FF2B5EF4-FFF2-40B4-BE49-F238E27FC236}">
                <a16:creationId xmlns:a16="http://schemas.microsoft.com/office/drawing/2014/main" id="{5F8DA410-870B-09C1-7085-E82A91E08FAB}"/>
              </a:ext>
            </a:extLst>
          </p:cNvPr>
          <p:cNvSpPr txBox="1"/>
          <p:nvPr/>
        </p:nvSpPr>
        <p:spPr>
          <a:xfrm>
            <a:off x="11212170" y="5942318"/>
            <a:ext cx="7149279" cy="584745"/>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600" b="1" dirty="0">
                <a:solidFill>
                  <a:srgbClr val="3A396D"/>
                </a:solidFill>
                <a:latin typeface="Kanit" panose="020B0604020202020204" charset="-34"/>
                <a:ea typeface="Kanit SemiBold"/>
                <a:cs typeface="Kanit" panose="020B0604020202020204" charset="-34"/>
                <a:sym typeface="Kanit SemiBold"/>
              </a:rPr>
              <a:t>6-7 Sidetrack Wells planned for 2025</a:t>
            </a:r>
            <a:endParaRPr lang="en-US" sz="2600" b="1" i="0" u="none" strike="noStrike" cap="none" dirty="0">
              <a:solidFill>
                <a:srgbClr val="3A396D"/>
              </a:solidFill>
              <a:latin typeface="Kanit" panose="020B0604020202020204" charset="-34"/>
              <a:ea typeface="Kanit SemiBold"/>
              <a:cs typeface="Kanit" panose="020B0604020202020204" charset="-34"/>
              <a:sym typeface="Kanit SemiBold"/>
            </a:endParaRPr>
          </a:p>
        </p:txBody>
      </p:sp>
      <p:cxnSp>
        <p:nvCxnSpPr>
          <p:cNvPr id="55" name="Прямая соединительная линия 41">
            <a:extLst>
              <a:ext uri="{FF2B5EF4-FFF2-40B4-BE49-F238E27FC236}">
                <a16:creationId xmlns:a16="http://schemas.microsoft.com/office/drawing/2014/main" id="{4B811D8A-47F9-2726-DD4D-429F8B81F39F}"/>
              </a:ext>
            </a:extLst>
          </p:cNvPr>
          <p:cNvCxnSpPr>
            <a:cxnSpLocks/>
          </p:cNvCxnSpPr>
          <p:nvPr/>
        </p:nvCxnSpPr>
        <p:spPr>
          <a:xfrm>
            <a:off x="9917487" y="3984623"/>
            <a:ext cx="6252987"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42">
            <a:extLst>
              <a:ext uri="{FF2B5EF4-FFF2-40B4-BE49-F238E27FC236}">
                <a16:creationId xmlns:a16="http://schemas.microsoft.com/office/drawing/2014/main" id="{19FBA227-9043-E657-35D1-A51F3062AE16}"/>
              </a:ext>
            </a:extLst>
          </p:cNvPr>
          <p:cNvCxnSpPr>
            <a:cxnSpLocks/>
          </p:cNvCxnSpPr>
          <p:nvPr/>
        </p:nvCxnSpPr>
        <p:spPr>
          <a:xfrm>
            <a:off x="9917487" y="3280453"/>
            <a:ext cx="6279723"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9" name="Прямоугольник 63">
            <a:extLst>
              <a:ext uri="{FF2B5EF4-FFF2-40B4-BE49-F238E27FC236}">
                <a16:creationId xmlns:a16="http://schemas.microsoft.com/office/drawing/2014/main" id="{23C78924-DF68-3666-C1A4-61904755DB09}"/>
              </a:ext>
            </a:extLst>
          </p:cNvPr>
          <p:cNvSpPr/>
          <p:nvPr/>
        </p:nvSpPr>
        <p:spPr>
          <a:xfrm>
            <a:off x="13746482" y="2319704"/>
            <a:ext cx="1488254" cy="2373887"/>
          </a:xfrm>
          <a:prstGeom prst="rect">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0" name="Прямоугольник 63">
            <a:extLst>
              <a:ext uri="{FF2B5EF4-FFF2-40B4-BE49-F238E27FC236}">
                <a16:creationId xmlns:a16="http://schemas.microsoft.com/office/drawing/2014/main" id="{48DA9830-FD50-4FD7-700F-B1F9470D7CAC}"/>
              </a:ext>
            </a:extLst>
          </p:cNvPr>
          <p:cNvSpPr/>
          <p:nvPr/>
        </p:nvSpPr>
        <p:spPr>
          <a:xfrm>
            <a:off x="11108897" y="3610250"/>
            <a:ext cx="1488254" cy="10833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61" name="Прямая соединительная линия 45">
            <a:extLst>
              <a:ext uri="{FF2B5EF4-FFF2-40B4-BE49-F238E27FC236}">
                <a16:creationId xmlns:a16="http://schemas.microsoft.com/office/drawing/2014/main" id="{16FBCCA5-B337-0DD6-1AC7-67ADE2BBB190}"/>
              </a:ext>
            </a:extLst>
          </p:cNvPr>
          <p:cNvCxnSpPr>
            <a:cxnSpLocks/>
          </p:cNvCxnSpPr>
          <p:nvPr/>
        </p:nvCxnSpPr>
        <p:spPr>
          <a:xfrm>
            <a:off x="9917487" y="2532245"/>
            <a:ext cx="6359236" cy="44038"/>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F3E52057-9242-0997-E322-DF6A1E7BAF4F}"/>
              </a:ext>
            </a:extLst>
          </p:cNvPr>
          <p:cNvSpPr txBox="1"/>
          <p:nvPr/>
        </p:nvSpPr>
        <p:spPr>
          <a:xfrm>
            <a:off x="10901894" y="2174528"/>
            <a:ext cx="1790515"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10-14 </a:t>
            </a:r>
            <a:r>
              <a:rPr lang="en-US" sz="2000" dirty="0" err="1">
                <a:solidFill>
                  <a:srgbClr val="3A396D"/>
                </a:solidFill>
                <a:latin typeface="Kanit" panose="020B0604020202020204" charset="-34"/>
                <a:ea typeface="KaiTi" panose="02010609060101010101" pitchFamily="49" charset="-122"/>
                <a:cs typeface="Kanit" panose="020B0604020202020204" charset="-34"/>
              </a:rPr>
              <a:t>MMcf</a:t>
            </a:r>
            <a:r>
              <a:rPr lang="en-US" sz="2000" dirty="0">
                <a:solidFill>
                  <a:srgbClr val="3A396D"/>
                </a:solidFill>
                <a:latin typeface="Kanit" panose="020B0604020202020204" charset="-34"/>
                <a:ea typeface="KaiTi" panose="02010609060101010101" pitchFamily="49" charset="-122"/>
                <a:cs typeface="Kanit" panose="020B0604020202020204" charset="-34"/>
              </a:rPr>
              <a:t>/d</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00" name="TextBox 99">
            <a:extLst>
              <a:ext uri="{FF2B5EF4-FFF2-40B4-BE49-F238E27FC236}">
                <a16:creationId xmlns:a16="http://schemas.microsoft.com/office/drawing/2014/main" id="{DE7E5C90-1553-14D2-B988-BE82CB52360D}"/>
              </a:ext>
            </a:extLst>
          </p:cNvPr>
          <p:cNvSpPr txBox="1"/>
          <p:nvPr/>
        </p:nvSpPr>
        <p:spPr>
          <a:xfrm>
            <a:off x="13509076" y="1903996"/>
            <a:ext cx="193445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14-16 </a:t>
            </a:r>
            <a:r>
              <a:rPr lang="en-US" sz="2000" dirty="0" err="1">
                <a:solidFill>
                  <a:srgbClr val="3A396D"/>
                </a:solidFill>
                <a:latin typeface="Kanit" panose="020B0604020202020204" charset="-34"/>
                <a:ea typeface="KaiTi" panose="02010609060101010101" pitchFamily="49" charset="-122"/>
                <a:cs typeface="Kanit" panose="020B0604020202020204" charset="-34"/>
              </a:rPr>
              <a:t>MMcf</a:t>
            </a:r>
            <a:r>
              <a:rPr lang="en-US" sz="2000" dirty="0">
                <a:solidFill>
                  <a:srgbClr val="3A396D"/>
                </a:solidFill>
                <a:latin typeface="Kanit" panose="020B0604020202020204" charset="-34"/>
                <a:ea typeface="KaiTi" panose="02010609060101010101" pitchFamily="49" charset="-122"/>
                <a:cs typeface="Kanit" panose="020B0604020202020204" charset="-34"/>
              </a:rPr>
              <a:t>/d</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07" name="TextBox 106">
            <a:extLst>
              <a:ext uri="{FF2B5EF4-FFF2-40B4-BE49-F238E27FC236}">
                <a16:creationId xmlns:a16="http://schemas.microsoft.com/office/drawing/2014/main" id="{30C5753F-82D2-D965-8A73-ACD330CBBABE}"/>
              </a:ext>
            </a:extLst>
          </p:cNvPr>
          <p:cNvSpPr txBox="1"/>
          <p:nvPr/>
        </p:nvSpPr>
        <p:spPr>
          <a:xfrm>
            <a:off x="10972319" y="4701548"/>
            <a:ext cx="1680334" cy="461665"/>
          </a:xfrm>
          <a:prstGeom prst="rect">
            <a:avLst/>
          </a:prstGeom>
          <a:noFill/>
        </p:spPr>
        <p:txBody>
          <a:bodyPr wrap="square">
            <a:spAutoFit/>
          </a:bodyPr>
          <a:lstStyle/>
          <a:p>
            <a:pPr algn="ctr"/>
            <a:r>
              <a:rPr lang="en-US" sz="2400" b="1" dirty="0">
                <a:solidFill>
                  <a:srgbClr val="3A396D"/>
                </a:solidFill>
                <a:latin typeface="Kanit" panose="020B0604020202020204" charset="-34"/>
                <a:ea typeface="KaiTi" panose="02010609060101010101" pitchFamily="49" charset="-122"/>
                <a:cs typeface="Kanit" panose="020B0604020202020204" charset="-34"/>
              </a:rPr>
              <a:t>Q1-Q2 ‘24</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08" name="TextBox 107">
            <a:extLst>
              <a:ext uri="{FF2B5EF4-FFF2-40B4-BE49-F238E27FC236}">
                <a16:creationId xmlns:a16="http://schemas.microsoft.com/office/drawing/2014/main" id="{764C629C-090D-05DD-701D-467DF09B7CB7}"/>
              </a:ext>
            </a:extLst>
          </p:cNvPr>
          <p:cNvSpPr txBox="1"/>
          <p:nvPr/>
        </p:nvSpPr>
        <p:spPr>
          <a:xfrm>
            <a:off x="13549615" y="4739778"/>
            <a:ext cx="1893915" cy="461665"/>
          </a:xfrm>
          <a:prstGeom prst="rect">
            <a:avLst/>
          </a:prstGeom>
          <a:noFill/>
        </p:spPr>
        <p:txBody>
          <a:bodyPr wrap="square">
            <a:spAutoFit/>
          </a:bodyPr>
          <a:lstStyle/>
          <a:p>
            <a:pPr algn="ctr"/>
            <a:r>
              <a:rPr lang="en-US" sz="2400" b="1" dirty="0">
                <a:solidFill>
                  <a:srgbClr val="3A396D"/>
                </a:solidFill>
                <a:latin typeface="Kanit" panose="020B0604020202020204" charset="-34"/>
                <a:ea typeface="KaiTi" panose="02010609060101010101" pitchFamily="49" charset="-122"/>
                <a:cs typeface="Kanit" panose="020B0604020202020204" charset="-34"/>
              </a:rPr>
              <a:t>Q3-Q4 ‘24</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09" name="TextBox 108">
            <a:extLst>
              <a:ext uri="{FF2B5EF4-FFF2-40B4-BE49-F238E27FC236}">
                <a16:creationId xmlns:a16="http://schemas.microsoft.com/office/drawing/2014/main" id="{D58F23E9-5E92-47EF-7EF5-A5DD4AF96655}"/>
              </a:ext>
            </a:extLst>
          </p:cNvPr>
          <p:cNvSpPr txBox="1"/>
          <p:nvPr/>
        </p:nvSpPr>
        <p:spPr>
          <a:xfrm>
            <a:off x="11051779" y="3624320"/>
            <a:ext cx="1593927" cy="707886"/>
          </a:xfrm>
          <a:prstGeom prst="rect">
            <a:avLst/>
          </a:prstGeom>
          <a:noFill/>
        </p:spPr>
        <p:txBody>
          <a:bodyPr wrap="square">
            <a:spAutoFit/>
          </a:bodyPr>
          <a:lstStyle/>
          <a:p>
            <a:pPr algn="ctr"/>
            <a:r>
              <a:rPr lang="en-US" sz="2000" dirty="0">
                <a:solidFill>
                  <a:schemeClr val="bg1"/>
                </a:solidFill>
                <a:latin typeface="Kanit Medium" panose="020B0604020202020204" charset="-34"/>
                <a:ea typeface="KaiTi" panose="02010609060101010101" pitchFamily="49" charset="-122"/>
                <a:cs typeface="Kanit Medium" panose="020B0604020202020204" charset="-34"/>
              </a:rPr>
              <a:t>5-7 </a:t>
            </a:r>
            <a:r>
              <a:rPr lang="en-US" sz="2000" dirty="0" err="1">
                <a:solidFill>
                  <a:schemeClr val="bg1"/>
                </a:solidFill>
                <a:latin typeface="Kanit Medium" panose="020B0604020202020204" charset="-34"/>
                <a:ea typeface="KaiTi" panose="02010609060101010101" pitchFamily="49" charset="-122"/>
                <a:cs typeface="Kanit Medium" panose="020B0604020202020204" charset="-34"/>
              </a:rPr>
              <a:t>MMcf</a:t>
            </a:r>
            <a:r>
              <a:rPr lang="en-US" sz="2000" dirty="0">
                <a:solidFill>
                  <a:schemeClr val="bg1"/>
                </a:solidFill>
                <a:latin typeface="Kanit Medium" panose="020B0604020202020204" charset="-34"/>
                <a:ea typeface="KaiTi" panose="02010609060101010101" pitchFamily="49" charset="-122"/>
                <a:cs typeface="Kanit Medium" panose="020B0604020202020204" charset="-34"/>
              </a:rPr>
              <a:t>/d**</a:t>
            </a:r>
            <a:endParaRPr lang="en-CA" sz="2000" dirty="0">
              <a:solidFill>
                <a:schemeClr val="bg1"/>
              </a:solidFill>
              <a:latin typeface="Kanit Medium" panose="020B0604020202020204" charset="-34"/>
              <a:ea typeface="KaiTi" panose="02010609060101010101" pitchFamily="49" charset="-122"/>
              <a:cs typeface="Kanit Medium" panose="020B0604020202020204" charset="-34"/>
            </a:endParaRPr>
          </a:p>
        </p:txBody>
      </p:sp>
      <p:sp>
        <p:nvSpPr>
          <p:cNvPr id="111" name="Прямоугольник 63">
            <a:extLst>
              <a:ext uri="{FF2B5EF4-FFF2-40B4-BE49-F238E27FC236}">
                <a16:creationId xmlns:a16="http://schemas.microsoft.com/office/drawing/2014/main" id="{4F7F35DF-3DE8-35AB-BE43-62E8EB2B833A}"/>
              </a:ext>
            </a:extLst>
          </p:cNvPr>
          <p:cNvSpPr/>
          <p:nvPr/>
        </p:nvSpPr>
        <p:spPr>
          <a:xfrm>
            <a:off x="13747347" y="3432770"/>
            <a:ext cx="1488254" cy="12459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5" name="TextBox 114">
            <a:extLst>
              <a:ext uri="{FF2B5EF4-FFF2-40B4-BE49-F238E27FC236}">
                <a16:creationId xmlns:a16="http://schemas.microsoft.com/office/drawing/2014/main" id="{70584801-3B68-BC45-0AF3-BB2F8C05F60C}"/>
              </a:ext>
            </a:extLst>
          </p:cNvPr>
          <p:cNvSpPr txBox="1"/>
          <p:nvPr/>
        </p:nvSpPr>
        <p:spPr>
          <a:xfrm>
            <a:off x="16465278" y="3263557"/>
            <a:ext cx="1488254" cy="584775"/>
          </a:xfrm>
          <a:prstGeom prst="rect">
            <a:avLst/>
          </a:prstGeom>
          <a:noFill/>
        </p:spPr>
        <p:txBody>
          <a:bodyPr wrap="square">
            <a:spAutoFit/>
          </a:bodyPr>
          <a:lstStyle/>
          <a:p>
            <a:pPr algn="ctr"/>
            <a:r>
              <a:rPr lang="en-US" sz="1600" dirty="0">
                <a:solidFill>
                  <a:srgbClr val="3A396D"/>
                </a:solidFill>
                <a:latin typeface="Kanit" panose="020B0604020202020204" charset="-34"/>
                <a:ea typeface="KaiTi" panose="02010609060101010101" pitchFamily="49" charset="-122"/>
                <a:cs typeface="Kanit" panose="020B0604020202020204" charset="-34"/>
              </a:rPr>
              <a:t>100% </a:t>
            </a:r>
            <a:r>
              <a:rPr lang="en-US" sz="1600" dirty="0" err="1">
                <a:solidFill>
                  <a:srgbClr val="3A396D"/>
                </a:solidFill>
                <a:latin typeface="Kanit" panose="020B0604020202020204" charset="-34"/>
                <a:ea typeface="KaiTi" panose="02010609060101010101" pitchFamily="49" charset="-122"/>
                <a:cs typeface="Kanit" panose="020B0604020202020204" charset="-34"/>
              </a:rPr>
              <a:t>MMcf</a:t>
            </a:r>
            <a:r>
              <a:rPr lang="en-US" sz="1600" dirty="0">
                <a:solidFill>
                  <a:srgbClr val="3A396D"/>
                </a:solidFill>
                <a:latin typeface="Kanit" panose="020B0604020202020204" charset="-34"/>
                <a:ea typeface="KaiTi" panose="02010609060101010101" pitchFamily="49" charset="-122"/>
                <a:cs typeface="Kanit" panose="020B0604020202020204" charset="-34"/>
              </a:rPr>
              <a:t>/d Gross</a:t>
            </a:r>
            <a:endParaRPr lang="en-CA" sz="16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10" name="TextBox 109">
            <a:extLst>
              <a:ext uri="{FF2B5EF4-FFF2-40B4-BE49-F238E27FC236}">
                <a16:creationId xmlns:a16="http://schemas.microsoft.com/office/drawing/2014/main" id="{41037263-67DA-52D9-02CC-886EDD4584E3}"/>
              </a:ext>
            </a:extLst>
          </p:cNvPr>
          <p:cNvSpPr txBox="1"/>
          <p:nvPr/>
        </p:nvSpPr>
        <p:spPr>
          <a:xfrm>
            <a:off x="13682987" y="3473622"/>
            <a:ext cx="1593927" cy="707886"/>
          </a:xfrm>
          <a:prstGeom prst="rect">
            <a:avLst/>
          </a:prstGeom>
          <a:noFill/>
        </p:spPr>
        <p:txBody>
          <a:bodyPr wrap="square">
            <a:spAutoFit/>
          </a:bodyPr>
          <a:lstStyle/>
          <a:p>
            <a:pPr algn="ctr"/>
            <a:r>
              <a:rPr lang="en-US" sz="2000" dirty="0">
                <a:solidFill>
                  <a:schemeClr val="bg1"/>
                </a:solidFill>
                <a:latin typeface="Kanit Medium" panose="020B0604020202020204" charset="-34"/>
                <a:ea typeface="KaiTi" panose="02010609060101010101" pitchFamily="49" charset="-122"/>
                <a:cs typeface="Kanit Medium" panose="020B0604020202020204" charset="-34"/>
              </a:rPr>
              <a:t>7-8 </a:t>
            </a:r>
            <a:r>
              <a:rPr lang="en-US" sz="2000" dirty="0" err="1">
                <a:solidFill>
                  <a:schemeClr val="bg1"/>
                </a:solidFill>
                <a:latin typeface="Kanit Medium" panose="020B0604020202020204" charset="-34"/>
                <a:ea typeface="KaiTi" panose="02010609060101010101" pitchFamily="49" charset="-122"/>
                <a:cs typeface="Kanit Medium" panose="020B0604020202020204" charset="-34"/>
              </a:rPr>
              <a:t>MMcf</a:t>
            </a:r>
            <a:r>
              <a:rPr lang="en-US" sz="2000" dirty="0">
                <a:solidFill>
                  <a:schemeClr val="bg1"/>
                </a:solidFill>
                <a:latin typeface="Kanit Medium" panose="020B0604020202020204" charset="-34"/>
                <a:ea typeface="KaiTi" panose="02010609060101010101" pitchFamily="49" charset="-122"/>
                <a:cs typeface="Kanit Medium" panose="020B0604020202020204" charset="-34"/>
              </a:rPr>
              <a:t>/d**</a:t>
            </a:r>
            <a:endParaRPr lang="en-CA" sz="2000" dirty="0">
              <a:solidFill>
                <a:schemeClr val="bg1"/>
              </a:solidFill>
              <a:latin typeface="Kanit Medium" panose="020B0604020202020204" charset="-34"/>
              <a:ea typeface="KaiTi" panose="02010609060101010101" pitchFamily="49" charset="-122"/>
              <a:cs typeface="Kanit Medium" panose="020B0604020202020204" charset="-34"/>
            </a:endParaRPr>
          </a:p>
        </p:txBody>
      </p:sp>
      <p:sp>
        <p:nvSpPr>
          <p:cNvPr id="41" name="Прямоугольник 63">
            <a:extLst>
              <a:ext uri="{FF2B5EF4-FFF2-40B4-BE49-F238E27FC236}">
                <a16:creationId xmlns:a16="http://schemas.microsoft.com/office/drawing/2014/main" id="{CF718551-9B60-0AF6-22A9-A8E04A05EE07}"/>
              </a:ext>
            </a:extLst>
          </p:cNvPr>
          <p:cNvSpPr/>
          <p:nvPr/>
        </p:nvSpPr>
        <p:spPr>
          <a:xfrm>
            <a:off x="16490997" y="3943913"/>
            <a:ext cx="1488254" cy="70569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3" name="TextBox 112">
            <a:extLst>
              <a:ext uri="{FF2B5EF4-FFF2-40B4-BE49-F238E27FC236}">
                <a16:creationId xmlns:a16="http://schemas.microsoft.com/office/drawing/2014/main" id="{D2109D74-F89D-95DA-EC79-D37A007911B0}"/>
              </a:ext>
            </a:extLst>
          </p:cNvPr>
          <p:cNvSpPr txBox="1"/>
          <p:nvPr/>
        </p:nvSpPr>
        <p:spPr>
          <a:xfrm>
            <a:off x="16411475" y="4127501"/>
            <a:ext cx="1712716" cy="347325"/>
          </a:xfrm>
          <a:prstGeom prst="rect">
            <a:avLst/>
          </a:prstGeom>
          <a:noFill/>
        </p:spPr>
        <p:txBody>
          <a:bodyPr wrap="square">
            <a:spAutoFit/>
          </a:bodyPr>
          <a:lstStyle/>
          <a:p>
            <a:r>
              <a:rPr lang="en-US" sz="1600" dirty="0">
                <a:solidFill>
                  <a:schemeClr val="bg1"/>
                </a:solidFill>
                <a:latin typeface="Kanit" panose="020B0604020202020204" charset="-34"/>
                <a:ea typeface="KaiTi" panose="02010609060101010101" pitchFamily="49" charset="-122"/>
                <a:cs typeface="Kanit" panose="020B0604020202020204" charset="-34"/>
              </a:rPr>
              <a:t>**Company 49%</a:t>
            </a:r>
            <a:endParaRPr lang="en-CA" sz="1600" dirty="0">
              <a:solidFill>
                <a:schemeClr val="bg1"/>
              </a:solidFill>
              <a:latin typeface="Kanit" panose="020B0604020202020204" charset="-34"/>
              <a:ea typeface="KaiTi" panose="02010609060101010101" pitchFamily="49" charset="-122"/>
              <a:cs typeface="Kanit" panose="020B0604020202020204" charset="-34"/>
            </a:endParaRPr>
          </a:p>
        </p:txBody>
      </p:sp>
      <p:cxnSp>
        <p:nvCxnSpPr>
          <p:cNvPr id="66" name="Прямая соединительная линия 56">
            <a:extLst>
              <a:ext uri="{FF2B5EF4-FFF2-40B4-BE49-F238E27FC236}">
                <a16:creationId xmlns:a16="http://schemas.microsoft.com/office/drawing/2014/main" id="{2CA139DC-5291-E8F5-6B7B-32B583F431DF}"/>
              </a:ext>
            </a:extLst>
          </p:cNvPr>
          <p:cNvCxnSpPr>
            <a:cxnSpLocks/>
          </p:cNvCxnSpPr>
          <p:nvPr/>
        </p:nvCxnSpPr>
        <p:spPr>
          <a:xfrm>
            <a:off x="9917487" y="4688792"/>
            <a:ext cx="6359236"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pic>
        <p:nvPicPr>
          <p:cNvPr id="44" name="Google Shape;757;p16">
            <a:extLst>
              <a:ext uri="{FF2B5EF4-FFF2-40B4-BE49-F238E27FC236}">
                <a16:creationId xmlns:a16="http://schemas.microsoft.com/office/drawing/2014/main" id="{BBD0356D-A04F-8318-C265-C2B89EFA65EE}"/>
              </a:ext>
            </a:extLst>
          </p:cNvPr>
          <p:cNvPicPr preferRelativeResize="0"/>
          <p:nvPr/>
        </p:nvPicPr>
        <p:blipFill rotWithShape="1">
          <a:blip r:embed="rId3">
            <a:alphaModFix/>
          </a:blip>
          <a:srcRect l="6307" t="2375" r="6306" b="18958"/>
          <a:stretch/>
        </p:blipFill>
        <p:spPr>
          <a:xfrm>
            <a:off x="16073588" y="551891"/>
            <a:ext cx="1647852" cy="601649"/>
          </a:xfrm>
          <a:prstGeom prst="rect">
            <a:avLst/>
          </a:prstGeom>
          <a:noFill/>
          <a:ln>
            <a:noFill/>
          </a:ln>
        </p:spPr>
      </p:pic>
    </p:spTree>
    <p:extLst>
      <p:ext uri="{BB962C8B-B14F-4D97-AF65-F5344CB8AC3E}">
        <p14:creationId xmlns:p14="http://schemas.microsoft.com/office/powerpoint/2010/main" val="1394599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500"/>
                                        <p:tgtEl>
                                          <p:spTgt spid="64"/>
                                        </p:tgtEl>
                                      </p:cBhvr>
                                    </p:animEffect>
                                    <p:anim calcmode="lin" valueType="num">
                                      <p:cBhvr>
                                        <p:cTn id="13" dur="500" fill="hold"/>
                                        <p:tgtEl>
                                          <p:spTgt spid="64"/>
                                        </p:tgtEl>
                                        <p:attrNameLst>
                                          <p:attrName>ppt_x</p:attrName>
                                        </p:attrNameLst>
                                      </p:cBhvr>
                                      <p:tavLst>
                                        <p:tav tm="0">
                                          <p:val>
                                            <p:strVal val="#ppt_x"/>
                                          </p:val>
                                        </p:tav>
                                        <p:tav tm="100000">
                                          <p:val>
                                            <p:strVal val="#ppt_x"/>
                                          </p:val>
                                        </p:tav>
                                      </p:tavLst>
                                    </p:anim>
                                    <p:anim calcmode="lin" valueType="num">
                                      <p:cBhvr>
                                        <p:cTn id="14" dur="500" fill="hold"/>
                                        <p:tgtEl>
                                          <p:spTgt spid="64"/>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500"/>
                                        <p:tgtEl>
                                          <p:spTgt spid="56"/>
                                        </p:tgtEl>
                                      </p:cBhvr>
                                    </p:animEffect>
                                    <p:anim calcmode="lin" valueType="num">
                                      <p:cBhvr>
                                        <p:cTn id="19" dur="500" fill="hold"/>
                                        <p:tgtEl>
                                          <p:spTgt spid="56"/>
                                        </p:tgtEl>
                                        <p:attrNameLst>
                                          <p:attrName>ppt_x</p:attrName>
                                        </p:attrNameLst>
                                      </p:cBhvr>
                                      <p:tavLst>
                                        <p:tav tm="0">
                                          <p:val>
                                            <p:strVal val="#ppt_x"/>
                                          </p:val>
                                        </p:tav>
                                        <p:tav tm="100000">
                                          <p:val>
                                            <p:strVal val="#ppt_x"/>
                                          </p:val>
                                        </p:tav>
                                      </p:tavLst>
                                    </p:anim>
                                    <p:anim calcmode="lin" valueType="num">
                                      <p:cBhvr>
                                        <p:cTn id="20" dur="500" fill="hold"/>
                                        <p:tgtEl>
                                          <p:spTgt spid="5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500"/>
                                        <p:tgtEl>
                                          <p:spTgt spid="74"/>
                                        </p:tgtEl>
                                      </p:cBhvr>
                                    </p:animEffect>
                                    <p:anim calcmode="lin" valueType="num">
                                      <p:cBhvr>
                                        <p:cTn id="24" dur="500" fill="hold"/>
                                        <p:tgtEl>
                                          <p:spTgt spid="74"/>
                                        </p:tgtEl>
                                        <p:attrNameLst>
                                          <p:attrName>ppt_x</p:attrName>
                                        </p:attrNameLst>
                                      </p:cBhvr>
                                      <p:tavLst>
                                        <p:tav tm="0">
                                          <p:val>
                                            <p:strVal val="#ppt_x"/>
                                          </p:val>
                                        </p:tav>
                                        <p:tav tm="100000">
                                          <p:val>
                                            <p:strVal val="#ppt_x"/>
                                          </p:val>
                                        </p:tav>
                                      </p:tavLst>
                                    </p:anim>
                                    <p:anim calcmode="lin" valueType="num">
                                      <p:cBhvr>
                                        <p:cTn id="25" dur="500" fill="hold"/>
                                        <p:tgtEl>
                                          <p:spTgt spid="7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500"/>
                                        <p:tgtEl>
                                          <p:spTgt spid="54"/>
                                        </p:tgtEl>
                                      </p:cBhvr>
                                    </p:animEffect>
                                    <p:anim calcmode="lin" valueType="num">
                                      <p:cBhvr>
                                        <p:cTn id="29" dur="500" fill="hold"/>
                                        <p:tgtEl>
                                          <p:spTgt spid="54"/>
                                        </p:tgtEl>
                                        <p:attrNameLst>
                                          <p:attrName>ppt_x</p:attrName>
                                        </p:attrNameLst>
                                      </p:cBhvr>
                                      <p:tavLst>
                                        <p:tav tm="0">
                                          <p:val>
                                            <p:strVal val="#ppt_x"/>
                                          </p:val>
                                        </p:tav>
                                        <p:tav tm="100000">
                                          <p:val>
                                            <p:strVal val="#ppt_x"/>
                                          </p:val>
                                        </p:tav>
                                      </p:tavLst>
                                    </p:anim>
                                    <p:anim calcmode="lin" valueType="num">
                                      <p:cBhvr>
                                        <p:cTn id="30" dur="500" fill="hold"/>
                                        <p:tgtEl>
                                          <p:spTgt spid="54"/>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anim calcmode="lin" valueType="num">
                                      <p:cBhvr>
                                        <p:cTn id="34" dur="500" fill="hold"/>
                                        <p:tgtEl>
                                          <p:spTgt spid="5"/>
                                        </p:tgtEl>
                                        <p:attrNameLst>
                                          <p:attrName>ppt_x</p:attrName>
                                        </p:attrNameLst>
                                      </p:cBhvr>
                                      <p:tavLst>
                                        <p:tav tm="0">
                                          <p:val>
                                            <p:strVal val="#ppt_x"/>
                                          </p:val>
                                        </p:tav>
                                        <p:tav tm="100000">
                                          <p:val>
                                            <p:strVal val="#ppt_x"/>
                                          </p:val>
                                        </p:tav>
                                      </p:tavLst>
                                    </p:anim>
                                    <p:anim calcmode="lin" valueType="num">
                                      <p:cBhvr>
                                        <p:cTn id="35" dur="500" fill="hold"/>
                                        <p:tgtEl>
                                          <p:spTgt spid="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anim calcmode="lin" valueType="num">
                                      <p:cBhvr>
                                        <p:cTn id="39" dur="500" fill="hold"/>
                                        <p:tgtEl>
                                          <p:spTgt spid="6"/>
                                        </p:tgtEl>
                                        <p:attrNameLst>
                                          <p:attrName>ppt_x</p:attrName>
                                        </p:attrNameLst>
                                      </p:cBhvr>
                                      <p:tavLst>
                                        <p:tav tm="0">
                                          <p:val>
                                            <p:strVal val="#ppt_x"/>
                                          </p:val>
                                        </p:tav>
                                        <p:tav tm="100000">
                                          <p:val>
                                            <p:strVal val="#ppt_x"/>
                                          </p:val>
                                        </p:tav>
                                      </p:tavLst>
                                    </p:anim>
                                    <p:anim calcmode="lin" valueType="num">
                                      <p:cBhvr>
                                        <p:cTn id="40" dur="500" fill="hold"/>
                                        <p:tgtEl>
                                          <p:spTgt spid="6"/>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anim calcmode="lin" valueType="num">
                                      <p:cBhvr>
                                        <p:cTn id="44" dur="500" fill="hold"/>
                                        <p:tgtEl>
                                          <p:spTgt spid="7"/>
                                        </p:tgtEl>
                                        <p:attrNameLst>
                                          <p:attrName>ppt_x</p:attrName>
                                        </p:attrNameLst>
                                      </p:cBhvr>
                                      <p:tavLst>
                                        <p:tav tm="0">
                                          <p:val>
                                            <p:strVal val="#ppt_x"/>
                                          </p:val>
                                        </p:tav>
                                        <p:tav tm="100000">
                                          <p:val>
                                            <p:strVal val="#ppt_x"/>
                                          </p:val>
                                        </p:tav>
                                      </p:tavLst>
                                    </p:anim>
                                    <p:anim calcmode="lin" valueType="num">
                                      <p:cBhvr>
                                        <p:cTn id="45" dur="500" fill="hold"/>
                                        <p:tgtEl>
                                          <p:spTgt spid="7"/>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anim calcmode="lin" valueType="num">
                                      <p:cBhvr>
                                        <p:cTn id="49" dur="500" fill="hold"/>
                                        <p:tgtEl>
                                          <p:spTgt spid="8"/>
                                        </p:tgtEl>
                                        <p:attrNameLst>
                                          <p:attrName>ppt_x</p:attrName>
                                        </p:attrNameLst>
                                      </p:cBhvr>
                                      <p:tavLst>
                                        <p:tav tm="0">
                                          <p:val>
                                            <p:strVal val="#ppt_x"/>
                                          </p:val>
                                        </p:tav>
                                        <p:tav tm="100000">
                                          <p:val>
                                            <p:strVal val="#ppt_x"/>
                                          </p:val>
                                        </p:tav>
                                      </p:tavLst>
                                    </p:anim>
                                    <p:anim calcmode="lin" valueType="num">
                                      <p:cBhvr>
                                        <p:cTn id="50" dur="500" fill="hold"/>
                                        <p:tgtEl>
                                          <p:spTgt spid="8"/>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500"/>
                                        <p:tgtEl>
                                          <p:spTgt spid="9"/>
                                        </p:tgtEl>
                                      </p:cBhvr>
                                    </p:animEffect>
                                    <p:anim calcmode="lin" valueType="num">
                                      <p:cBhvr>
                                        <p:cTn id="54" dur="500" fill="hold"/>
                                        <p:tgtEl>
                                          <p:spTgt spid="9"/>
                                        </p:tgtEl>
                                        <p:attrNameLst>
                                          <p:attrName>ppt_x</p:attrName>
                                        </p:attrNameLst>
                                      </p:cBhvr>
                                      <p:tavLst>
                                        <p:tav tm="0">
                                          <p:val>
                                            <p:strVal val="#ppt_x"/>
                                          </p:val>
                                        </p:tav>
                                        <p:tav tm="100000">
                                          <p:val>
                                            <p:strVal val="#ppt_x"/>
                                          </p:val>
                                        </p:tav>
                                      </p:tavLst>
                                    </p:anim>
                                    <p:anim calcmode="lin" valueType="num">
                                      <p:cBhvr>
                                        <p:cTn id="55" dur="500" fill="hold"/>
                                        <p:tgtEl>
                                          <p:spTgt spid="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500"/>
                                        <p:tgtEl>
                                          <p:spTgt spid="10"/>
                                        </p:tgtEl>
                                      </p:cBhvr>
                                    </p:animEffect>
                                    <p:anim calcmode="lin" valueType="num">
                                      <p:cBhvr>
                                        <p:cTn id="59" dur="500" fill="hold"/>
                                        <p:tgtEl>
                                          <p:spTgt spid="10"/>
                                        </p:tgtEl>
                                        <p:attrNameLst>
                                          <p:attrName>ppt_x</p:attrName>
                                        </p:attrNameLst>
                                      </p:cBhvr>
                                      <p:tavLst>
                                        <p:tav tm="0">
                                          <p:val>
                                            <p:strVal val="#ppt_x"/>
                                          </p:val>
                                        </p:tav>
                                        <p:tav tm="100000">
                                          <p:val>
                                            <p:strVal val="#ppt_x"/>
                                          </p:val>
                                        </p:tav>
                                      </p:tavLst>
                                    </p:anim>
                                    <p:anim calcmode="lin" valueType="num">
                                      <p:cBhvr>
                                        <p:cTn id="60" dur="500" fill="hold"/>
                                        <p:tgtEl>
                                          <p:spTgt spid="10"/>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500"/>
                                        <p:tgtEl>
                                          <p:spTgt spid="11"/>
                                        </p:tgtEl>
                                      </p:cBhvr>
                                    </p:animEffect>
                                    <p:anim calcmode="lin" valueType="num">
                                      <p:cBhvr>
                                        <p:cTn id="64" dur="500" fill="hold"/>
                                        <p:tgtEl>
                                          <p:spTgt spid="11"/>
                                        </p:tgtEl>
                                        <p:attrNameLst>
                                          <p:attrName>ppt_x</p:attrName>
                                        </p:attrNameLst>
                                      </p:cBhvr>
                                      <p:tavLst>
                                        <p:tav tm="0">
                                          <p:val>
                                            <p:strVal val="#ppt_x"/>
                                          </p:val>
                                        </p:tav>
                                        <p:tav tm="100000">
                                          <p:val>
                                            <p:strVal val="#ppt_x"/>
                                          </p:val>
                                        </p:tav>
                                      </p:tavLst>
                                    </p:anim>
                                    <p:anim calcmode="lin" valueType="num">
                                      <p:cBhvr>
                                        <p:cTn id="65" dur="500" fill="hold"/>
                                        <p:tgtEl>
                                          <p:spTgt spid="11"/>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500"/>
                                        <p:tgtEl>
                                          <p:spTgt spid="12"/>
                                        </p:tgtEl>
                                      </p:cBhvr>
                                    </p:animEffect>
                                    <p:anim calcmode="lin" valueType="num">
                                      <p:cBhvr>
                                        <p:cTn id="69" dur="500" fill="hold"/>
                                        <p:tgtEl>
                                          <p:spTgt spid="12"/>
                                        </p:tgtEl>
                                        <p:attrNameLst>
                                          <p:attrName>ppt_x</p:attrName>
                                        </p:attrNameLst>
                                      </p:cBhvr>
                                      <p:tavLst>
                                        <p:tav tm="0">
                                          <p:val>
                                            <p:strVal val="#ppt_x"/>
                                          </p:val>
                                        </p:tav>
                                        <p:tav tm="100000">
                                          <p:val>
                                            <p:strVal val="#ppt_x"/>
                                          </p:val>
                                        </p:tav>
                                      </p:tavLst>
                                    </p:anim>
                                    <p:anim calcmode="lin" valueType="num">
                                      <p:cBhvr>
                                        <p:cTn id="70" dur="500" fill="hold"/>
                                        <p:tgtEl>
                                          <p:spTgt spid="1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500"/>
                                        <p:tgtEl>
                                          <p:spTgt spid="13"/>
                                        </p:tgtEl>
                                      </p:cBhvr>
                                    </p:animEffect>
                                    <p:anim calcmode="lin" valueType="num">
                                      <p:cBhvr>
                                        <p:cTn id="74" dur="500" fill="hold"/>
                                        <p:tgtEl>
                                          <p:spTgt spid="13"/>
                                        </p:tgtEl>
                                        <p:attrNameLst>
                                          <p:attrName>ppt_x</p:attrName>
                                        </p:attrNameLst>
                                      </p:cBhvr>
                                      <p:tavLst>
                                        <p:tav tm="0">
                                          <p:val>
                                            <p:strVal val="#ppt_x"/>
                                          </p:val>
                                        </p:tav>
                                        <p:tav tm="100000">
                                          <p:val>
                                            <p:strVal val="#ppt_x"/>
                                          </p:val>
                                        </p:tav>
                                      </p:tavLst>
                                    </p:anim>
                                    <p:anim calcmode="lin" valueType="num">
                                      <p:cBhvr>
                                        <p:cTn id="75" dur="500" fill="hold"/>
                                        <p:tgtEl>
                                          <p:spTgt spid="13"/>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500"/>
                                        <p:tgtEl>
                                          <p:spTgt spid="15"/>
                                        </p:tgtEl>
                                      </p:cBhvr>
                                    </p:animEffect>
                                    <p:anim calcmode="lin" valueType="num">
                                      <p:cBhvr>
                                        <p:cTn id="79" dur="500" fill="hold"/>
                                        <p:tgtEl>
                                          <p:spTgt spid="15"/>
                                        </p:tgtEl>
                                        <p:attrNameLst>
                                          <p:attrName>ppt_x</p:attrName>
                                        </p:attrNameLst>
                                      </p:cBhvr>
                                      <p:tavLst>
                                        <p:tav tm="0">
                                          <p:val>
                                            <p:strVal val="#ppt_x"/>
                                          </p:val>
                                        </p:tav>
                                        <p:tav tm="100000">
                                          <p:val>
                                            <p:strVal val="#ppt_x"/>
                                          </p:val>
                                        </p:tav>
                                      </p:tavLst>
                                    </p:anim>
                                    <p:anim calcmode="lin" valueType="num">
                                      <p:cBhvr>
                                        <p:cTn id="80" dur="500" fill="hold"/>
                                        <p:tgtEl>
                                          <p:spTgt spid="15"/>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500"/>
                                        <p:tgtEl>
                                          <p:spTgt spid="17"/>
                                        </p:tgtEl>
                                      </p:cBhvr>
                                    </p:animEffect>
                                    <p:anim calcmode="lin" valueType="num">
                                      <p:cBhvr>
                                        <p:cTn id="84" dur="500" fill="hold"/>
                                        <p:tgtEl>
                                          <p:spTgt spid="17"/>
                                        </p:tgtEl>
                                        <p:attrNameLst>
                                          <p:attrName>ppt_x</p:attrName>
                                        </p:attrNameLst>
                                      </p:cBhvr>
                                      <p:tavLst>
                                        <p:tav tm="0">
                                          <p:val>
                                            <p:strVal val="#ppt_x"/>
                                          </p:val>
                                        </p:tav>
                                        <p:tav tm="100000">
                                          <p:val>
                                            <p:strVal val="#ppt_x"/>
                                          </p:val>
                                        </p:tav>
                                      </p:tavLst>
                                    </p:anim>
                                    <p:anim calcmode="lin" valueType="num">
                                      <p:cBhvr>
                                        <p:cTn id="85" dur="500" fill="hold"/>
                                        <p:tgtEl>
                                          <p:spTgt spid="1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500"/>
                                        <p:tgtEl>
                                          <p:spTgt spid="18"/>
                                        </p:tgtEl>
                                      </p:cBhvr>
                                    </p:animEffect>
                                    <p:anim calcmode="lin" valueType="num">
                                      <p:cBhvr>
                                        <p:cTn id="89" dur="500" fill="hold"/>
                                        <p:tgtEl>
                                          <p:spTgt spid="18"/>
                                        </p:tgtEl>
                                        <p:attrNameLst>
                                          <p:attrName>ppt_x</p:attrName>
                                        </p:attrNameLst>
                                      </p:cBhvr>
                                      <p:tavLst>
                                        <p:tav tm="0">
                                          <p:val>
                                            <p:strVal val="#ppt_x"/>
                                          </p:val>
                                        </p:tav>
                                        <p:tav tm="100000">
                                          <p:val>
                                            <p:strVal val="#ppt_x"/>
                                          </p:val>
                                        </p:tav>
                                      </p:tavLst>
                                    </p:anim>
                                    <p:anim calcmode="lin" valueType="num">
                                      <p:cBhvr>
                                        <p:cTn id="90" dur="500" fill="hold"/>
                                        <p:tgtEl>
                                          <p:spTgt spid="1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fade">
                                      <p:cBhvr>
                                        <p:cTn id="93" dur="500"/>
                                        <p:tgtEl>
                                          <p:spTgt spid="20"/>
                                        </p:tgtEl>
                                      </p:cBhvr>
                                    </p:animEffect>
                                    <p:anim calcmode="lin" valueType="num">
                                      <p:cBhvr>
                                        <p:cTn id="94" dur="500" fill="hold"/>
                                        <p:tgtEl>
                                          <p:spTgt spid="20"/>
                                        </p:tgtEl>
                                        <p:attrNameLst>
                                          <p:attrName>ppt_x</p:attrName>
                                        </p:attrNameLst>
                                      </p:cBhvr>
                                      <p:tavLst>
                                        <p:tav tm="0">
                                          <p:val>
                                            <p:strVal val="#ppt_x"/>
                                          </p:val>
                                        </p:tav>
                                        <p:tav tm="100000">
                                          <p:val>
                                            <p:strVal val="#ppt_x"/>
                                          </p:val>
                                        </p:tav>
                                      </p:tavLst>
                                    </p:anim>
                                    <p:anim calcmode="lin" valueType="num">
                                      <p:cBhvr>
                                        <p:cTn id="95" dur="500" fill="hold"/>
                                        <p:tgtEl>
                                          <p:spTgt spid="20"/>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1"/>
                                        </p:tgtEl>
                                        <p:attrNameLst>
                                          <p:attrName>style.visibility</p:attrName>
                                        </p:attrNameLst>
                                      </p:cBhvr>
                                      <p:to>
                                        <p:strVal val="visible"/>
                                      </p:to>
                                    </p:set>
                                    <p:animEffect transition="in" filter="fade">
                                      <p:cBhvr>
                                        <p:cTn id="98" dur="500"/>
                                        <p:tgtEl>
                                          <p:spTgt spid="21"/>
                                        </p:tgtEl>
                                      </p:cBhvr>
                                    </p:animEffect>
                                    <p:anim calcmode="lin" valueType="num">
                                      <p:cBhvr>
                                        <p:cTn id="99" dur="500" fill="hold"/>
                                        <p:tgtEl>
                                          <p:spTgt spid="21"/>
                                        </p:tgtEl>
                                        <p:attrNameLst>
                                          <p:attrName>ppt_x</p:attrName>
                                        </p:attrNameLst>
                                      </p:cBhvr>
                                      <p:tavLst>
                                        <p:tav tm="0">
                                          <p:val>
                                            <p:strVal val="#ppt_x"/>
                                          </p:val>
                                        </p:tav>
                                        <p:tav tm="100000">
                                          <p:val>
                                            <p:strVal val="#ppt_x"/>
                                          </p:val>
                                        </p:tav>
                                      </p:tavLst>
                                    </p:anim>
                                    <p:anim calcmode="lin" valueType="num">
                                      <p:cBhvr>
                                        <p:cTn id="100" dur="500" fill="hold"/>
                                        <p:tgtEl>
                                          <p:spTgt spid="21"/>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anim calcmode="lin" valueType="num">
                                      <p:cBhvr>
                                        <p:cTn id="104" dur="500" fill="hold"/>
                                        <p:tgtEl>
                                          <p:spTgt spid="22"/>
                                        </p:tgtEl>
                                        <p:attrNameLst>
                                          <p:attrName>ppt_x</p:attrName>
                                        </p:attrNameLst>
                                      </p:cBhvr>
                                      <p:tavLst>
                                        <p:tav tm="0">
                                          <p:val>
                                            <p:strVal val="#ppt_x"/>
                                          </p:val>
                                        </p:tav>
                                        <p:tav tm="100000">
                                          <p:val>
                                            <p:strVal val="#ppt_x"/>
                                          </p:val>
                                        </p:tav>
                                      </p:tavLst>
                                    </p:anim>
                                    <p:anim calcmode="lin" valueType="num">
                                      <p:cBhvr>
                                        <p:cTn id="105" dur="500" fill="hold"/>
                                        <p:tgtEl>
                                          <p:spTgt spid="22"/>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anim calcmode="lin" valueType="num">
                                      <p:cBhvr>
                                        <p:cTn id="109" dur="500" fill="hold"/>
                                        <p:tgtEl>
                                          <p:spTgt spid="25"/>
                                        </p:tgtEl>
                                        <p:attrNameLst>
                                          <p:attrName>ppt_x</p:attrName>
                                        </p:attrNameLst>
                                      </p:cBhvr>
                                      <p:tavLst>
                                        <p:tav tm="0">
                                          <p:val>
                                            <p:strVal val="#ppt_x"/>
                                          </p:val>
                                        </p:tav>
                                        <p:tav tm="100000">
                                          <p:val>
                                            <p:strVal val="#ppt_x"/>
                                          </p:val>
                                        </p:tav>
                                      </p:tavLst>
                                    </p:anim>
                                    <p:anim calcmode="lin" valueType="num">
                                      <p:cBhvr>
                                        <p:cTn id="110" dur="500" fill="hold"/>
                                        <p:tgtEl>
                                          <p:spTgt spid="25"/>
                                        </p:tgtEl>
                                        <p:attrNameLst>
                                          <p:attrName>ppt_y</p:attrName>
                                        </p:attrNameLst>
                                      </p:cBhvr>
                                      <p:tavLst>
                                        <p:tav tm="0">
                                          <p:val>
                                            <p:strVal val="#ppt_y+.1"/>
                                          </p:val>
                                        </p:tav>
                                        <p:tav tm="100000">
                                          <p:val>
                                            <p:strVal val="#ppt_y"/>
                                          </p:val>
                                        </p:tav>
                                      </p:tavLst>
                                    </p:anim>
                                  </p:childTnLst>
                                </p:cTn>
                              </p:par>
                              <p:par>
                                <p:cTn id="111" presetID="42" presetClass="entr" presetSubtype="0" fill="hold" nodeType="withEffect">
                                  <p:stCondLst>
                                    <p:cond delay="0"/>
                                  </p:stCondLst>
                                  <p:childTnLst>
                                    <p:set>
                                      <p:cBhvr>
                                        <p:cTn id="112" dur="1" fill="hold">
                                          <p:stCondLst>
                                            <p:cond delay="0"/>
                                          </p:stCondLst>
                                        </p:cTn>
                                        <p:tgtEl>
                                          <p:spTgt spid="26"/>
                                        </p:tgtEl>
                                        <p:attrNameLst>
                                          <p:attrName>style.visibility</p:attrName>
                                        </p:attrNameLst>
                                      </p:cBhvr>
                                      <p:to>
                                        <p:strVal val="visible"/>
                                      </p:to>
                                    </p:set>
                                    <p:animEffect transition="in" filter="fade">
                                      <p:cBhvr>
                                        <p:cTn id="113" dur="500"/>
                                        <p:tgtEl>
                                          <p:spTgt spid="26"/>
                                        </p:tgtEl>
                                      </p:cBhvr>
                                    </p:animEffect>
                                    <p:anim calcmode="lin" valueType="num">
                                      <p:cBhvr>
                                        <p:cTn id="114" dur="500" fill="hold"/>
                                        <p:tgtEl>
                                          <p:spTgt spid="26"/>
                                        </p:tgtEl>
                                        <p:attrNameLst>
                                          <p:attrName>ppt_x</p:attrName>
                                        </p:attrNameLst>
                                      </p:cBhvr>
                                      <p:tavLst>
                                        <p:tav tm="0">
                                          <p:val>
                                            <p:strVal val="#ppt_x"/>
                                          </p:val>
                                        </p:tav>
                                        <p:tav tm="100000">
                                          <p:val>
                                            <p:strVal val="#ppt_x"/>
                                          </p:val>
                                        </p:tav>
                                      </p:tavLst>
                                    </p:anim>
                                    <p:anim calcmode="lin" valueType="num">
                                      <p:cBhvr>
                                        <p:cTn id="115" dur="500" fill="hold"/>
                                        <p:tgtEl>
                                          <p:spTgt spid="26"/>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500"/>
                                        <p:tgtEl>
                                          <p:spTgt spid="27"/>
                                        </p:tgtEl>
                                      </p:cBhvr>
                                    </p:animEffect>
                                    <p:anim calcmode="lin" valueType="num">
                                      <p:cBhvr>
                                        <p:cTn id="119" dur="500" fill="hold"/>
                                        <p:tgtEl>
                                          <p:spTgt spid="27"/>
                                        </p:tgtEl>
                                        <p:attrNameLst>
                                          <p:attrName>ppt_x</p:attrName>
                                        </p:attrNameLst>
                                      </p:cBhvr>
                                      <p:tavLst>
                                        <p:tav tm="0">
                                          <p:val>
                                            <p:strVal val="#ppt_x"/>
                                          </p:val>
                                        </p:tav>
                                        <p:tav tm="100000">
                                          <p:val>
                                            <p:strVal val="#ppt_x"/>
                                          </p:val>
                                        </p:tav>
                                      </p:tavLst>
                                    </p:anim>
                                    <p:anim calcmode="lin" valueType="num">
                                      <p:cBhvr>
                                        <p:cTn id="120" dur="500" fill="hold"/>
                                        <p:tgtEl>
                                          <p:spTgt spid="27"/>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500"/>
                                        <p:tgtEl>
                                          <p:spTgt spid="28"/>
                                        </p:tgtEl>
                                      </p:cBhvr>
                                    </p:animEffect>
                                    <p:anim calcmode="lin" valueType="num">
                                      <p:cBhvr>
                                        <p:cTn id="124" dur="500" fill="hold"/>
                                        <p:tgtEl>
                                          <p:spTgt spid="28"/>
                                        </p:tgtEl>
                                        <p:attrNameLst>
                                          <p:attrName>ppt_x</p:attrName>
                                        </p:attrNameLst>
                                      </p:cBhvr>
                                      <p:tavLst>
                                        <p:tav tm="0">
                                          <p:val>
                                            <p:strVal val="#ppt_x"/>
                                          </p:val>
                                        </p:tav>
                                        <p:tav tm="100000">
                                          <p:val>
                                            <p:strVal val="#ppt_x"/>
                                          </p:val>
                                        </p:tav>
                                      </p:tavLst>
                                    </p:anim>
                                    <p:anim calcmode="lin" valueType="num">
                                      <p:cBhvr>
                                        <p:cTn id="125" dur="500" fill="hold"/>
                                        <p:tgtEl>
                                          <p:spTgt spid="28"/>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29"/>
                                        </p:tgtEl>
                                        <p:attrNameLst>
                                          <p:attrName>style.visibility</p:attrName>
                                        </p:attrNameLst>
                                      </p:cBhvr>
                                      <p:to>
                                        <p:strVal val="visible"/>
                                      </p:to>
                                    </p:set>
                                    <p:animEffect transition="in" filter="fade">
                                      <p:cBhvr>
                                        <p:cTn id="128" dur="500"/>
                                        <p:tgtEl>
                                          <p:spTgt spid="29"/>
                                        </p:tgtEl>
                                      </p:cBhvr>
                                    </p:animEffect>
                                    <p:anim calcmode="lin" valueType="num">
                                      <p:cBhvr>
                                        <p:cTn id="129" dur="500" fill="hold"/>
                                        <p:tgtEl>
                                          <p:spTgt spid="29"/>
                                        </p:tgtEl>
                                        <p:attrNameLst>
                                          <p:attrName>ppt_x</p:attrName>
                                        </p:attrNameLst>
                                      </p:cBhvr>
                                      <p:tavLst>
                                        <p:tav tm="0">
                                          <p:val>
                                            <p:strVal val="#ppt_x"/>
                                          </p:val>
                                        </p:tav>
                                        <p:tav tm="100000">
                                          <p:val>
                                            <p:strVal val="#ppt_x"/>
                                          </p:val>
                                        </p:tav>
                                      </p:tavLst>
                                    </p:anim>
                                    <p:anim calcmode="lin" valueType="num">
                                      <p:cBhvr>
                                        <p:cTn id="130" dur="500" fill="hold"/>
                                        <p:tgtEl>
                                          <p:spTgt spid="29"/>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30"/>
                                        </p:tgtEl>
                                        <p:attrNameLst>
                                          <p:attrName>style.visibility</p:attrName>
                                        </p:attrNameLst>
                                      </p:cBhvr>
                                      <p:to>
                                        <p:strVal val="visible"/>
                                      </p:to>
                                    </p:set>
                                    <p:animEffect transition="in" filter="fade">
                                      <p:cBhvr>
                                        <p:cTn id="133" dur="500"/>
                                        <p:tgtEl>
                                          <p:spTgt spid="30"/>
                                        </p:tgtEl>
                                      </p:cBhvr>
                                    </p:animEffect>
                                    <p:anim calcmode="lin" valueType="num">
                                      <p:cBhvr>
                                        <p:cTn id="134" dur="500" fill="hold"/>
                                        <p:tgtEl>
                                          <p:spTgt spid="30"/>
                                        </p:tgtEl>
                                        <p:attrNameLst>
                                          <p:attrName>ppt_x</p:attrName>
                                        </p:attrNameLst>
                                      </p:cBhvr>
                                      <p:tavLst>
                                        <p:tav tm="0">
                                          <p:val>
                                            <p:strVal val="#ppt_x"/>
                                          </p:val>
                                        </p:tav>
                                        <p:tav tm="100000">
                                          <p:val>
                                            <p:strVal val="#ppt_x"/>
                                          </p:val>
                                        </p:tav>
                                      </p:tavLst>
                                    </p:anim>
                                    <p:anim calcmode="lin" valueType="num">
                                      <p:cBhvr>
                                        <p:cTn id="135" dur="500" fill="hold"/>
                                        <p:tgtEl>
                                          <p:spTgt spid="30"/>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31"/>
                                        </p:tgtEl>
                                        <p:attrNameLst>
                                          <p:attrName>style.visibility</p:attrName>
                                        </p:attrNameLst>
                                      </p:cBhvr>
                                      <p:to>
                                        <p:strVal val="visible"/>
                                      </p:to>
                                    </p:set>
                                    <p:animEffect transition="in" filter="fade">
                                      <p:cBhvr>
                                        <p:cTn id="138" dur="500"/>
                                        <p:tgtEl>
                                          <p:spTgt spid="31"/>
                                        </p:tgtEl>
                                      </p:cBhvr>
                                    </p:animEffect>
                                    <p:anim calcmode="lin" valueType="num">
                                      <p:cBhvr>
                                        <p:cTn id="139" dur="500" fill="hold"/>
                                        <p:tgtEl>
                                          <p:spTgt spid="31"/>
                                        </p:tgtEl>
                                        <p:attrNameLst>
                                          <p:attrName>ppt_x</p:attrName>
                                        </p:attrNameLst>
                                      </p:cBhvr>
                                      <p:tavLst>
                                        <p:tav tm="0">
                                          <p:val>
                                            <p:strVal val="#ppt_x"/>
                                          </p:val>
                                        </p:tav>
                                        <p:tav tm="100000">
                                          <p:val>
                                            <p:strVal val="#ppt_x"/>
                                          </p:val>
                                        </p:tav>
                                      </p:tavLst>
                                    </p:anim>
                                    <p:anim calcmode="lin" valueType="num">
                                      <p:cBhvr>
                                        <p:cTn id="140" dur="500" fill="hold"/>
                                        <p:tgtEl>
                                          <p:spTgt spid="31"/>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32"/>
                                        </p:tgtEl>
                                        <p:attrNameLst>
                                          <p:attrName>style.visibility</p:attrName>
                                        </p:attrNameLst>
                                      </p:cBhvr>
                                      <p:to>
                                        <p:strVal val="visible"/>
                                      </p:to>
                                    </p:set>
                                    <p:animEffect transition="in" filter="fade">
                                      <p:cBhvr>
                                        <p:cTn id="143" dur="500"/>
                                        <p:tgtEl>
                                          <p:spTgt spid="32"/>
                                        </p:tgtEl>
                                      </p:cBhvr>
                                    </p:animEffect>
                                    <p:anim calcmode="lin" valueType="num">
                                      <p:cBhvr>
                                        <p:cTn id="144" dur="500" fill="hold"/>
                                        <p:tgtEl>
                                          <p:spTgt spid="32"/>
                                        </p:tgtEl>
                                        <p:attrNameLst>
                                          <p:attrName>ppt_x</p:attrName>
                                        </p:attrNameLst>
                                      </p:cBhvr>
                                      <p:tavLst>
                                        <p:tav tm="0">
                                          <p:val>
                                            <p:strVal val="#ppt_x"/>
                                          </p:val>
                                        </p:tav>
                                        <p:tav tm="100000">
                                          <p:val>
                                            <p:strVal val="#ppt_x"/>
                                          </p:val>
                                        </p:tav>
                                      </p:tavLst>
                                    </p:anim>
                                    <p:anim calcmode="lin" valueType="num">
                                      <p:cBhvr>
                                        <p:cTn id="145" dur="500" fill="hold"/>
                                        <p:tgtEl>
                                          <p:spTgt spid="32"/>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33"/>
                                        </p:tgtEl>
                                        <p:attrNameLst>
                                          <p:attrName>style.visibility</p:attrName>
                                        </p:attrNameLst>
                                      </p:cBhvr>
                                      <p:to>
                                        <p:strVal val="visible"/>
                                      </p:to>
                                    </p:set>
                                    <p:animEffect transition="in" filter="fade">
                                      <p:cBhvr>
                                        <p:cTn id="148" dur="500"/>
                                        <p:tgtEl>
                                          <p:spTgt spid="33"/>
                                        </p:tgtEl>
                                      </p:cBhvr>
                                    </p:animEffect>
                                    <p:anim calcmode="lin" valueType="num">
                                      <p:cBhvr>
                                        <p:cTn id="149" dur="500" fill="hold"/>
                                        <p:tgtEl>
                                          <p:spTgt spid="33"/>
                                        </p:tgtEl>
                                        <p:attrNameLst>
                                          <p:attrName>ppt_x</p:attrName>
                                        </p:attrNameLst>
                                      </p:cBhvr>
                                      <p:tavLst>
                                        <p:tav tm="0">
                                          <p:val>
                                            <p:strVal val="#ppt_x"/>
                                          </p:val>
                                        </p:tav>
                                        <p:tav tm="100000">
                                          <p:val>
                                            <p:strVal val="#ppt_x"/>
                                          </p:val>
                                        </p:tav>
                                      </p:tavLst>
                                    </p:anim>
                                    <p:anim calcmode="lin" valueType="num">
                                      <p:cBhvr>
                                        <p:cTn id="150" dur="500" fill="hold"/>
                                        <p:tgtEl>
                                          <p:spTgt spid="33"/>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34"/>
                                        </p:tgtEl>
                                        <p:attrNameLst>
                                          <p:attrName>style.visibility</p:attrName>
                                        </p:attrNameLst>
                                      </p:cBhvr>
                                      <p:to>
                                        <p:strVal val="visible"/>
                                      </p:to>
                                    </p:set>
                                    <p:animEffect transition="in" filter="fade">
                                      <p:cBhvr>
                                        <p:cTn id="153" dur="500"/>
                                        <p:tgtEl>
                                          <p:spTgt spid="34"/>
                                        </p:tgtEl>
                                      </p:cBhvr>
                                    </p:animEffect>
                                    <p:anim calcmode="lin" valueType="num">
                                      <p:cBhvr>
                                        <p:cTn id="154" dur="500" fill="hold"/>
                                        <p:tgtEl>
                                          <p:spTgt spid="34"/>
                                        </p:tgtEl>
                                        <p:attrNameLst>
                                          <p:attrName>ppt_x</p:attrName>
                                        </p:attrNameLst>
                                      </p:cBhvr>
                                      <p:tavLst>
                                        <p:tav tm="0">
                                          <p:val>
                                            <p:strVal val="#ppt_x"/>
                                          </p:val>
                                        </p:tav>
                                        <p:tav tm="100000">
                                          <p:val>
                                            <p:strVal val="#ppt_x"/>
                                          </p:val>
                                        </p:tav>
                                      </p:tavLst>
                                    </p:anim>
                                    <p:anim calcmode="lin" valueType="num">
                                      <p:cBhvr>
                                        <p:cTn id="155" dur="500" fill="hold"/>
                                        <p:tgtEl>
                                          <p:spTgt spid="34"/>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35"/>
                                        </p:tgtEl>
                                        <p:attrNameLst>
                                          <p:attrName>style.visibility</p:attrName>
                                        </p:attrNameLst>
                                      </p:cBhvr>
                                      <p:to>
                                        <p:strVal val="visible"/>
                                      </p:to>
                                    </p:set>
                                    <p:animEffect transition="in" filter="fade">
                                      <p:cBhvr>
                                        <p:cTn id="158" dur="500"/>
                                        <p:tgtEl>
                                          <p:spTgt spid="35"/>
                                        </p:tgtEl>
                                      </p:cBhvr>
                                    </p:animEffect>
                                    <p:anim calcmode="lin" valueType="num">
                                      <p:cBhvr>
                                        <p:cTn id="159" dur="500" fill="hold"/>
                                        <p:tgtEl>
                                          <p:spTgt spid="35"/>
                                        </p:tgtEl>
                                        <p:attrNameLst>
                                          <p:attrName>ppt_x</p:attrName>
                                        </p:attrNameLst>
                                      </p:cBhvr>
                                      <p:tavLst>
                                        <p:tav tm="0">
                                          <p:val>
                                            <p:strVal val="#ppt_x"/>
                                          </p:val>
                                        </p:tav>
                                        <p:tav tm="100000">
                                          <p:val>
                                            <p:strVal val="#ppt_x"/>
                                          </p:val>
                                        </p:tav>
                                      </p:tavLst>
                                    </p:anim>
                                    <p:anim calcmode="lin" valueType="num">
                                      <p:cBhvr>
                                        <p:cTn id="160" dur="500" fill="hold"/>
                                        <p:tgtEl>
                                          <p:spTgt spid="35"/>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36"/>
                                        </p:tgtEl>
                                        <p:attrNameLst>
                                          <p:attrName>style.visibility</p:attrName>
                                        </p:attrNameLst>
                                      </p:cBhvr>
                                      <p:to>
                                        <p:strVal val="visible"/>
                                      </p:to>
                                    </p:set>
                                    <p:animEffect transition="in" filter="fade">
                                      <p:cBhvr>
                                        <p:cTn id="163" dur="500"/>
                                        <p:tgtEl>
                                          <p:spTgt spid="36"/>
                                        </p:tgtEl>
                                      </p:cBhvr>
                                    </p:animEffect>
                                    <p:anim calcmode="lin" valueType="num">
                                      <p:cBhvr>
                                        <p:cTn id="164" dur="500" fill="hold"/>
                                        <p:tgtEl>
                                          <p:spTgt spid="36"/>
                                        </p:tgtEl>
                                        <p:attrNameLst>
                                          <p:attrName>ppt_x</p:attrName>
                                        </p:attrNameLst>
                                      </p:cBhvr>
                                      <p:tavLst>
                                        <p:tav tm="0">
                                          <p:val>
                                            <p:strVal val="#ppt_x"/>
                                          </p:val>
                                        </p:tav>
                                        <p:tav tm="100000">
                                          <p:val>
                                            <p:strVal val="#ppt_x"/>
                                          </p:val>
                                        </p:tav>
                                      </p:tavLst>
                                    </p:anim>
                                    <p:anim calcmode="lin" valueType="num">
                                      <p:cBhvr>
                                        <p:cTn id="165" dur="500" fill="hold"/>
                                        <p:tgtEl>
                                          <p:spTgt spid="36"/>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37"/>
                                        </p:tgtEl>
                                        <p:attrNameLst>
                                          <p:attrName>style.visibility</p:attrName>
                                        </p:attrNameLst>
                                      </p:cBhvr>
                                      <p:to>
                                        <p:strVal val="visible"/>
                                      </p:to>
                                    </p:set>
                                    <p:animEffect transition="in" filter="fade">
                                      <p:cBhvr>
                                        <p:cTn id="168" dur="500"/>
                                        <p:tgtEl>
                                          <p:spTgt spid="37"/>
                                        </p:tgtEl>
                                      </p:cBhvr>
                                    </p:animEffect>
                                    <p:anim calcmode="lin" valueType="num">
                                      <p:cBhvr>
                                        <p:cTn id="169" dur="500" fill="hold"/>
                                        <p:tgtEl>
                                          <p:spTgt spid="37"/>
                                        </p:tgtEl>
                                        <p:attrNameLst>
                                          <p:attrName>ppt_x</p:attrName>
                                        </p:attrNameLst>
                                      </p:cBhvr>
                                      <p:tavLst>
                                        <p:tav tm="0">
                                          <p:val>
                                            <p:strVal val="#ppt_x"/>
                                          </p:val>
                                        </p:tav>
                                        <p:tav tm="100000">
                                          <p:val>
                                            <p:strVal val="#ppt_x"/>
                                          </p:val>
                                        </p:tav>
                                      </p:tavLst>
                                    </p:anim>
                                    <p:anim calcmode="lin" valueType="num">
                                      <p:cBhvr>
                                        <p:cTn id="170" dur="500" fill="hold"/>
                                        <p:tgtEl>
                                          <p:spTgt spid="37"/>
                                        </p:tgtEl>
                                        <p:attrNameLst>
                                          <p:attrName>ppt_y</p:attrName>
                                        </p:attrNameLst>
                                      </p:cBhvr>
                                      <p:tavLst>
                                        <p:tav tm="0">
                                          <p:val>
                                            <p:strVal val="#ppt_y+.1"/>
                                          </p:val>
                                        </p:tav>
                                        <p:tav tm="100000">
                                          <p:val>
                                            <p:strVal val="#ppt_y"/>
                                          </p:val>
                                        </p:tav>
                                      </p:tavLst>
                                    </p:anim>
                                  </p:childTnLst>
                                </p:cTn>
                              </p:par>
                              <p:par>
                                <p:cTn id="171" presetID="42" presetClass="entr" presetSubtype="0" fill="hold" grpId="0" nodeType="withEffect">
                                  <p:stCondLst>
                                    <p:cond delay="0"/>
                                  </p:stCondLst>
                                  <p:childTnLst>
                                    <p:set>
                                      <p:cBhvr>
                                        <p:cTn id="172" dur="1" fill="hold">
                                          <p:stCondLst>
                                            <p:cond delay="0"/>
                                          </p:stCondLst>
                                        </p:cTn>
                                        <p:tgtEl>
                                          <p:spTgt spid="43"/>
                                        </p:tgtEl>
                                        <p:attrNameLst>
                                          <p:attrName>style.visibility</p:attrName>
                                        </p:attrNameLst>
                                      </p:cBhvr>
                                      <p:to>
                                        <p:strVal val="visible"/>
                                      </p:to>
                                    </p:set>
                                    <p:animEffect transition="in" filter="fade">
                                      <p:cBhvr>
                                        <p:cTn id="173" dur="500"/>
                                        <p:tgtEl>
                                          <p:spTgt spid="43"/>
                                        </p:tgtEl>
                                      </p:cBhvr>
                                    </p:animEffect>
                                    <p:anim calcmode="lin" valueType="num">
                                      <p:cBhvr>
                                        <p:cTn id="174" dur="500" fill="hold"/>
                                        <p:tgtEl>
                                          <p:spTgt spid="43"/>
                                        </p:tgtEl>
                                        <p:attrNameLst>
                                          <p:attrName>ppt_x</p:attrName>
                                        </p:attrNameLst>
                                      </p:cBhvr>
                                      <p:tavLst>
                                        <p:tav tm="0">
                                          <p:val>
                                            <p:strVal val="#ppt_x"/>
                                          </p:val>
                                        </p:tav>
                                        <p:tav tm="100000">
                                          <p:val>
                                            <p:strVal val="#ppt_x"/>
                                          </p:val>
                                        </p:tav>
                                      </p:tavLst>
                                    </p:anim>
                                    <p:anim calcmode="lin" valueType="num">
                                      <p:cBhvr>
                                        <p:cTn id="175" dur="500" fill="hold"/>
                                        <p:tgtEl>
                                          <p:spTgt spid="43"/>
                                        </p:tgtEl>
                                        <p:attrNameLst>
                                          <p:attrName>ppt_y</p:attrName>
                                        </p:attrNameLst>
                                      </p:cBhvr>
                                      <p:tavLst>
                                        <p:tav tm="0">
                                          <p:val>
                                            <p:strVal val="#ppt_y+.1"/>
                                          </p:val>
                                        </p:tav>
                                        <p:tav tm="100000">
                                          <p:val>
                                            <p:strVal val="#ppt_y"/>
                                          </p:val>
                                        </p:tav>
                                      </p:tavLst>
                                    </p:anim>
                                  </p:childTnLst>
                                </p:cTn>
                              </p:par>
                              <p:par>
                                <p:cTn id="176" presetID="42" presetClass="entr" presetSubtype="0" fill="hold" grpId="0" nodeType="withEffect">
                                  <p:stCondLst>
                                    <p:cond delay="0"/>
                                  </p:stCondLst>
                                  <p:childTnLst>
                                    <p:set>
                                      <p:cBhvr>
                                        <p:cTn id="177" dur="1" fill="hold">
                                          <p:stCondLst>
                                            <p:cond delay="0"/>
                                          </p:stCondLst>
                                        </p:cTn>
                                        <p:tgtEl>
                                          <p:spTgt spid="51"/>
                                        </p:tgtEl>
                                        <p:attrNameLst>
                                          <p:attrName>style.visibility</p:attrName>
                                        </p:attrNameLst>
                                      </p:cBhvr>
                                      <p:to>
                                        <p:strVal val="visible"/>
                                      </p:to>
                                    </p:set>
                                    <p:animEffect transition="in" filter="fade">
                                      <p:cBhvr>
                                        <p:cTn id="178" dur="500"/>
                                        <p:tgtEl>
                                          <p:spTgt spid="51"/>
                                        </p:tgtEl>
                                      </p:cBhvr>
                                    </p:animEffect>
                                    <p:anim calcmode="lin" valueType="num">
                                      <p:cBhvr>
                                        <p:cTn id="179" dur="500" fill="hold"/>
                                        <p:tgtEl>
                                          <p:spTgt spid="51"/>
                                        </p:tgtEl>
                                        <p:attrNameLst>
                                          <p:attrName>ppt_x</p:attrName>
                                        </p:attrNameLst>
                                      </p:cBhvr>
                                      <p:tavLst>
                                        <p:tav tm="0">
                                          <p:val>
                                            <p:strVal val="#ppt_x"/>
                                          </p:val>
                                        </p:tav>
                                        <p:tav tm="100000">
                                          <p:val>
                                            <p:strVal val="#ppt_x"/>
                                          </p:val>
                                        </p:tav>
                                      </p:tavLst>
                                    </p:anim>
                                    <p:anim calcmode="lin" valueType="num">
                                      <p:cBhvr>
                                        <p:cTn id="180" dur="500" fill="hold"/>
                                        <p:tgtEl>
                                          <p:spTgt spid="51"/>
                                        </p:tgtEl>
                                        <p:attrNameLst>
                                          <p:attrName>ppt_y</p:attrName>
                                        </p:attrNameLst>
                                      </p:cBhvr>
                                      <p:tavLst>
                                        <p:tav tm="0">
                                          <p:val>
                                            <p:strVal val="#ppt_y+.1"/>
                                          </p:val>
                                        </p:tav>
                                        <p:tav tm="100000">
                                          <p:val>
                                            <p:strVal val="#ppt_y"/>
                                          </p:val>
                                        </p:tav>
                                      </p:tavLst>
                                    </p:anim>
                                  </p:childTnLst>
                                </p:cTn>
                              </p:par>
                              <p:par>
                                <p:cTn id="181" presetID="42" presetClass="entr" presetSubtype="0" fill="hold" grpId="0" nodeType="withEffect">
                                  <p:stCondLst>
                                    <p:cond delay="0"/>
                                  </p:stCondLst>
                                  <p:childTnLst>
                                    <p:set>
                                      <p:cBhvr>
                                        <p:cTn id="182" dur="1" fill="hold">
                                          <p:stCondLst>
                                            <p:cond delay="0"/>
                                          </p:stCondLst>
                                        </p:cTn>
                                        <p:tgtEl>
                                          <p:spTgt spid="52"/>
                                        </p:tgtEl>
                                        <p:attrNameLst>
                                          <p:attrName>style.visibility</p:attrName>
                                        </p:attrNameLst>
                                      </p:cBhvr>
                                      <p:to>
                                        <p:strVal val="visible"/>
                                      </p:to>
                                    </p:set>
                                    <p:animEffect transition="in" filter="fade">
                                      <p:cBhvr>
                                        <p:cTn id="183" dur="500"/>
                                        <p:tgtEl>
                                          <p:spTgt spid="52"/>
                                        </p:tgtEl>
                                      </p:cBhvr>
                                    </p:animEffect>
                                    <p:anim calcmode="lin" valueType="num">
                                      <p:cBhvr>
                                        <p:cTn id="184" dur="500" fill="hold"/>
                                        <p:tgtEl>
                                          <p:spTgt spid="52"/>
                                        </p:tgtEl>
                                        <p:attrNameLst>
                                          <p:attrName>ppt_x</p:attrName>
                                        </p:attrNameLst>
                                      </p:cBhvr>
                                      <p:tavLst>
                                        <p:tav tm="0">
                                          <p:val>
                                            <p:strVal val="#ppt_x"/>
                                          </p:val>
                                        </p:tav>
                                        <p:tav tm="100000">
                                          <p:val>
                                            <p:strVal val="#ppt_x"/>
                                          </p:val>
                                        </p:tav>
                                      </p:tavLst>
                                    </p:anim>
                                    <p:anim calcmode="lin" valueType="num">
                                      <p:cBhvr>
                                        <p:cTn id="185" dur="500" fill="hold"/>
                                        <p:tgtEl>
                                          <p:spTgt spid="52"/>
                                        </p:tgtEl>
                                        <p:attrNameLst>
                                          <p:attrName>ppt_y</p:attrName>
                                        </p:attrNameLst>
                                      </p:cBhvr>
                                      <p:tavLst>
                                        <p:tav tm="0">
                                          <p:val>
                                            <p:strVal val="#ppt_y+.1"/>
                                          </p:val>
                                        </p:tav>
                                        <p:tav tm="100000">
                                          <p:val>
                                            <p:strVal val="#ppt_y"/>
                                          </p:val>
                                        </p:tav>
                                      </p:tavLst>
                                    </p:anim>
                                  </p:childTnLst>
                                </p:cTn>
                              </p:par>
                              <p:par>
                                <p:cTn id="186" presetID="42" presetClass="entr" presetSubtype="0" fill="hold" grpId="0" nodeType="withEffect">
                                  <p:stCondLst>
                                    <p:cond delay="0"/>
                                  </p:stCondLst>
                                  <p:childTnLst>
                                    <p:set>
                                      <p:cBhvr>
                                        <p:cTn id="187" dur="1" fill="hold">
                                          <p:stCondLst>
                                            <p:cond delay="0"/>
                                          </p:stCondLst>
                                        </p:cTn>
                                        <p:tgtEl>
                                          <p:spTgt spid="53"/>
                                        </p:tgtEl>
                                        <p:attrNameLst>
                                          <p:attrName>style.visibility</p:attrName>
                                        </p:attrNameLst>
                                      </p:cBhvr>
                                      <p:to>
                                        <p:strVal val="visible"/>
                                      </p:to>
                                    </p:set>
                                    <p:animEffect transition="in" filter="fade">
                                      <p:cBhvr>
                                        <p:cTn id="188" dur="500"/>
                                        <p:tgtEl>
                                          <p:spTgt spid="53"/>
                                        </p:tgtEl>
                                      </p:cBhvr>
                                    </p:animEffect>
                                    <p:anim calcmode="lin" valueType="num">
                                      <p:cBhvr>
                                        <p:cTn id="189" dur="500" fill="hold"/>
                                        <p:tgtEl>
                                          <p:spTgt spid="53"/>
                                        </p:tgtEl>
                                        <p:attrNameLst>
                                          <p:attrName>ppt_x</p:attrName>
                                        </p:attrNameLst>
                                      </p:cBhvr>
                                      <p:tavLst>
                                        <p:tav tm="0">
                                          <p:val>
                                            <p:strVal val="#ppt_x"/>
                                          </p:val>
                                        </p:tav>
                                        <p:tav tm="100000">
                                          <p:val>
                                            <p:strVal val="#ppt_x"/>
                                          </p:val>
                                        </p:tav>
                                      </p:tavLst>
                                    </p:anim>
                                    <p:anim calcmode="lin" valueType="num">
                                      <p:cBhvr>
                                        <p:cTn id="190" dur="500" fill="hold"/>
                                        <p:tgtEl>
                                          <p:spTgt spid="53"/>
                                        </p:tgtEl>
                                        <p:attrNameLst>
                                          <p:attrName>ppt_y</p:attrName>
                                        </p:attrNameLst>
                                      </p:cBhvr>
                                      <p:tavLst>
                                        <p:tav tm="0">
                                          <p:val>
                                            <p:strVal val="#ppt_y+.1"/>
                                          </p:val>
                                        </p:tav>
                                        <p:tav tm="100000">
                                          <p:val>
                                            <p:strVal val="#ppt_y"/>
                                          </p:val>
                                        </p:tav>
                                      </p:tavLst>
                                    </p:anim>
                                  </p:childTnLst>
                                </p:cTn>
                              </p:par>
                              <p:par>
                                <p:cTn id="191" presetID="10" presetClass="entr" presetSubtype="0" fill="hold" grpId="0" nodeType="withEffect">
                                  <p:stCondLst>
                                    <p:cond delay="0"/>
                                  </p:stCondLst>
                                  <p:childTnLst>
                                    <p:set>
                                      <p:cBhvr>
                                        <p:cTn id="192" dur="1" fill="hold">
                                          <p:stCondLst>
                                            <p:cond delay="0"/>
                                          </p:stCondLst>
                                        </p:cTn>
                                        <p:tgtEl>
                                          <p:spTgt spid="57"/>
                                        </p:tgtEl>
                                        <p:attrNameLst>
                                          <p:attrName>style.visibility</p:attrName>
                                        </p:attrNameLst>
                                      </p:cBhvr>
                                      <p:to>
                                        <p:strVal val="visible"/>
                                      </p:to>
                                    </p:set>
                                    <p:animEffect transition="in" filter="fade">
                                      <p:cBhvr>
                                        <p:cTn id="193" dur="500"/>
                                        <p:tgtEl>
                                          <p:spTgt spid="57"/>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90"/>
                                        </p:tgtEl>
                                        <p:attrNameLst>
                                          <p:attrName>style.visibility</p:attrName>
                                        </p:attrNameLst>
                                      </p:cBhvr>
                                      <p:to>
                                        <p:strVal val="visible"/>
                                      </p:to>
                                    </p:set>
                                    <p:animEffect transition="in" filter="fade">
                                      <p:cBhvr>
                                        <p:cTn id="196" dur="500"/>
                                        <p:tgtEl>
                                          <p:spTgt spid="90"/>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91"/>
                                        </p:tgtEl>
                                        <p:attrNameLst>
                                          <p:attrName>style.visibility</p:attrName>
                                        </p:attrNameLst>
                                      </p:cBhvr>
                                      <p:to>
                                        <p:strVal val="visible"/>
                                      </p:to>
                                    </p:set>
                                    <p:animEffect transition="in" filter="fade">
                                      <p:cBhvr>
                                        <p:cTn id="199" dur="500"/>
                                        <p:tgtEl>
                                          <p:spTgt spid="91"/>
                                        </p:tgtEl>
                                      </p:cBhvr>
                                    </p:animEffect>
                                  </p:childTnLst>
                                </p:cTn>
                              </p:par>
                              <p:par>
                                <p:cTn id="200" presetID="10" presetClass="entr" presetSubtype="0" fill="hold" grpId="0" nodeType="withEffect">
                                  <p:stCondLst>
                                    <p:cond delay="0"/>
                                  </p:stCondLst>
                                  <p:childTnLst>
                                    <p:set>
                                      <p:cBhvr>
                                        <p:cTn id="201" dur="1" fill="hold">
                                          <p:stCondLst>
                                            <p:cond delay="0"/>
                                          </p:stCondLst>
                                        </p:cTn>
                                        <p:tgtEl>
                                          <p:spTgt spid="92"/>
                                        </p:tgtEl>
                                        <p:attrNameLst>
                                          <p:attrName>style.visibility</p:attrName>
                                        </p:attrNameLst>
                                      </p:cBhvr>
                                      <p:to>
                                        <p:strVal val="visible"/>
                                      </p:to>
                                    </p:set>
                                    <p:animEffect transition="in" filter="fade">
                                      <p:cBhvr>
                                        <p:cTn id="202" dur="500"/>
                                        <p:tgtEl>
                                          <p:spTgt spid="92"/>
                                        </p:tgtEl>
                                      </p:cBhvr>
                                    </p:animEffect>
                                  </p:childTnLst>
                                </p:cTn>
                              </p:par>
                              <p:par>
                                <p:cTn id="203" presetID="10" presetClass="entr" presetSubtype="0" fill="hold" nodeType="withEffect">
                                  <p:stCondLst>
                                    <p:cond delay="0"/>
                                  </p:stCondLst>
                                  <p:childTnLst>
                                    <p:set>
                                      <p:cBhvr>
                                        <p:cTn id="204" dur="1" fill="hold">
                                          <p:stCondLst>
                                            <p:cond delay="0"/>
                                          </p:stCondLst>
                                        </p:cTn>
                                        <p:tgtEl>
                                          <p:spTgt spid="93"/>
                                        </p:tgtEl>
                                        <p:attrNameLst>
                                          <p:attrName>style.visibility</p:attrName>
                                        </p:attrNameLst>
                                      </p:cBhvr>
                                      <p:to>
                                        <p:strVal val="visible"/>
                                      </p:to>
                                    </p:set>
                                    <p:animEffect transition="in" filter="fade">
                                      <p:cBhvr>
                                        <p:cTn id="205" dur="500"/>
                                        <p:tgtEl>
                                          <p:spTgt spid="93"/>
                                        </p:tgtEl>
                                      </p:cBhvr>
                                    </p:animEffect>
                                  </p:childTnLst>
                                </p:cTn>
                              </p:par>
                              <p:par>
                                <p:cTn id="206" presetID="10" presetClass="entr" presetSubtype="0" fill="hold" grpId="0" nodeType="withEffect">
                                  <p:stCondLst>
                                    <p:cond delay="0"/>
                                  </p:stCondLst>
                                  <p:childTnLst>
                                    <p:set>
                                      <p:cBhvr>
                                        <p:cTn id="207" dur="1" fill="hold">
                                          <p:stCondLst>
                                            <p:cond delay="0"/>
                                          </p:stCondLst>
                                        </p:cTn>
                                        <p:tgtEl>
                                          <p:spTgt spid="96"/>
                                        </p:tgtEl>
                                        <p:attrNameLst>
                                          <p:attrName>style.visibility</p:attrName>
                                        </p:attrNameLst>
                                      </p:cBhvr>
                                      <p:to>
                                        <p:strVal val="visible"/>
                                      </p:to>
                                    </p:set>
                                    <p:animEffect transition="in" filter="fade">
                                      <p:cBhvr>
                                        <p:cTn id="208" dur="500"/>
                                        <p:tgtEl>
                                          <p:spTgt spid="96"/>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97"/>
                                        </p:tgtEl>
                                        <p:attrNameLst>
                                          <p:attrName>style.visibility</p:attrName>
                                        </p:attrNameLst>
                                      </p:cBhvr>
                                      <p:to>
                                        <p:strVal val="visible"/>
                                      </p:to>
                                    </p:set>
                                    <p:animEffect transition="in" filter="fade">
                                      <p:cBhvr>
                                        <p:cTn id="211" dur="500"/>
                                        <p:tgtEl>
                                          <p:spTgt spid="97"/>
                                        </p:tgtEl>
                                      </p:cBhvr>
                                    </p:animEffect>
                                  </p:childTnLst>
                                </p:cTn>
                              </p:par>
                              <p:par>
                                <p:cTn id="212" presetID="10" presetClass="entr" presetSubtype="0" fill="hold" grpId="0" nodeType="withEffect">
                                  <p:stCondLst>
                                    <p:cond delay="0"/>
                                  </p:stCondLst>
                                  <p:childTnLst>
                                    <p:set>
                                      <p:cBhvr>
                                        <p:cTn id="213" dur="1" fill="hold">
                                          <p:stCondLst>
                                            <p:cond delay="0"/>
                                          </p:stCondLst>
                                        </p:cTn>
                                        <p:tgtEl>
                                          <p:spTgt spid="98"/>
                                        </p:tgtEl>
                                        <p:attrNameLst>
                                          <p:attrName>style.visibility</p:attrName>
                                        </p:attrNameLst>
                                      </p:cBhvr>
                                      <p:to>
                                        <p:strVal val="visible"/>
                                      </p:to>
                                    </p:set>
                                    <p:animEffect transition="in" filter="fade">
                                      <p:cBhvr>
                                        <p:cTn id="214" dur="500"/>
                                        <p:tgtEl>
                                          <p:spTgt spid="98"/>
                                        </p:tgtEl>
                                      </p:cBhvr>
                                    </p:animEffect>
                                  </p:childTnLst>
                                </p:cTn>
                              </p:par>
                              <p:par>
                                <p:cTn id="215" presetID="10" presetClass="entr" presetSubtype="0" fill="hold" nodeType="withEffect">
                                  <p:stCondLst>
                                    <p:cond delay="0"/>
                                  </p:stCondLst>
                                  <p:childTnLst>
                                    <p:set>
                                      <p:cBhvr>
                                        <p:cTn id="216" dur="1" fill="hold">
                                          <p:stCondLst>
                                            <p:cond delay="0"/>
                                          </p:stCondLst>
                                        </p:cTn>
                                        <p:tgtEl>
                                          <p:spTgt spid="94"/>
                                        </p:tgtEl>
                                        <p:attrNameLst>
                                          <p:attrName>style.visibility</p:attrName>
                                        </p:attrNameLst>
                                      </p:cBhvr>
                                      <p:to>
                                        <p:strVal val="visible"/>
                                      </p:to>
                                    </p:set>
                                    <p:animEffect transition="in" filter="fade">
                                      <p:cBhvr>
                                        <p:cTn id="217" dur="500"/>
                                        <p:tgtEl>
                                          <p:spTgt spid="94"/>
                                        </p:tgtEl>
                                      </p:cBhvr>
                                    </p:animEffect>
                                  </p:childTnLst>
                                </p:cTn>
                              </p:par>
                              <p:par>
                                <p:cTn id="218" presetID="42" presetClass="entr" presetSubtype="0" fill="hold" grpId="0" nodeType="withEffect">
                                  <p:stCondLst>
                                    <p:cond delay="0"/>
                                  </p:stCondLst>
                                  <p:childTnLst>
                                    <p:set>
                                      <p:cBhvr>
                                        <p:cTn id="219" dur="1" fill="hold">
                                          <p:stCondLst>
                                            <p:cond delay="0"/>
                                          </p:stCondLst>
                                        </p:cTn>
                                        <p:tgtEl>
                                          <p:spTgt spid="75"/>
                                        </p:tgtEl>
                                        <p:attrNameLst>
                                          <p:attrName>style.visibility</p:attrName>
                                        </p:attrNameLst>
                                      </p:cBhvr>
                                      <p:to>
                                        <p:strVal val="visible"/>
                                      </p:to>
                                    </p:set>
                                    <p:animEffect transition="in" filter="fade">
                                      <p:cBhvr>
                                        <p:cTn id="220" dur="500"/>
                                        <p:tgtEl>
                                          <p:spTgt spid="75"/>
                                        </p:tgtEl>
                                      </p:cBhvr>
                                    </p:animEffect>
                                    <p:anim calcmode="lin" valueType="num">
                                      <p:cBhvr>
                                        <p:cTn id="221" dur="500" fill="hold"/>
                                        <p:tgtEl>
                                          <p:spTgt spid="75"/>
                                        </p:tgtEl>
                                        <p:attrNameLst>
                                          <p:attrName>ppt_x</p:attrName>
                                        </p:attrNameLst>
                                      </p:cBhvr>
                                      <p:tavLst>
                                        <p:tav tm="0">
                                          <p:val>
                                            <p:strVal val="#ppt_x"/>
                                          </p:val>
                                        </p:tav>
                                        <p:tav tm="100000">
                                          <p:val>
                                            <p:strVal val="#ppt_x"/>
                                          </p:val>
                                        </p:tav>
                                      </p:tavLst>
                                    </p:anim>
                                    <p:anim calcmode="lin" valueType="num">
                                      <p:cBhvr>
                                        <p:cTn id="222" dur="500" fill="hold"/>
                                        <p:tgtEl>
                                          <p:spTgt spid="75"/>
                                        </p:tgtEl>
                                        <p:attrNameLst>
                                          <p:attrName>ppt_y</p:attrName>
                                        </p:attrNameLst>
                                      </p:cBhvr>
                                      <p:tavLst>
                                        <p:tav tm="0">
                                          <p:val>
                                            <p:strVal val="#ppt_y+.1"/>
                                          </p:val>
                                        </p:tav>
                                        <p:tav tm="100000">
                                          <p:val>
                                            <p:strVal val="#ppt_y"/>
                                          </p:val>
                                        </p:tav>
                                      </p:tavLst>
                                    </p:anim>
                                  </p:childTnLst>
                                </p:cTn>
                              </p:par>
                              <p:par>
                                <p:cTn id="223" presetID="42" presetClass="entr" presetSubtype="0" fill="hold" nodeType="withEffect">
                                  <p:stCondLst>
                                    <p:cond delay="0"/>
                                  </p:stCondLst>
                                  <p:childTnLst>
                                    <p:set>
                                      <p:cBhvr>
                                        <p:cTn id="224" dur="1" fill="hold">
                                          <p:stCondLst>
                                            <p:cond delay="0"/>
                                          </p:stCondLst>
                                        </p:cTn>
                                        <p:tgtEl>
                                          <p:spTgt spid="77"/>
                                        </p:tgtEl>
                                        <p:attrNameLst>
                                          <p:attrName>style.visibility</p:attrName>
                                        </p:attrNameLst>
                                      </p:cBhvr>
                                      <p:to>
                                        <p:strVal val="visible"/>
                                      </p:to>
                                    </p:set>
                                    <p:animEffect transition="in" filter="fade">
                                      <p:cBhvr>
                                        <p:cTn id="225" dur="500"/>
                                        <p:tgtEl>
                                          <p:spTgt spid="77"/>
                                        </p:tgtEl>
                                      </p:cBhvr>
                                    </p:animEffect>
                                    <p:anim calcmode="lin" valueType="num">
                                      <p:cBhvr>
                                        <p:cTn id="226" dur="500" fill="hold"/>
                                        <p:tgtEl>
                                          <p:spTgt spid="77"/>
                                        </p:tgtEl>
                                        <p:attrNameLst>
                                          <p:attrName>ppt_x</p:attrName>
                                        </p:attrNameLst>
                                      </p:cBhvr>
                                      <p:tavLst>
                                        <p:tav tm="0">
                                          <p:val>
                                            <p:strVal val="#ppt_x"/>
                                          </p:val>
                                        </p:tav>
                                        <p:tav tm="100000">
                                          <p:val>
                                            <p:strVal val="#ppt_x"/>
                                          </p:val>
                                        </p:tav>
                                      </p:tavLst>
                                    </p:anim>
                                    <p:anim calcmode="lin" valueType="num">
                                      <p:cBhvr>
                                        <p:cTn id="227" dur="500" fill="hold"/>
                                        <p:tgtEl>
                                          <p:spTgt spid="77"/>
                                        </p:tgtEl>
                                        <p:attrNameLst>
                                          <p:attrName>ppt_y</p:attrName>
                                        </p:attrNameLst>
                                      </p:cBhvr>
                                      <p:tavLst>
                                        <p:tav tm="0">
                                          <p:val>
                                            <p:strVal val="#ppt_y+.1"/>
                                          </p:val>
                                        </p:tav>
                                        <p:tav tm="100000">
                                          <p:val>
                                            <p:strVal val="#ppt_y"/>
                                          </p:val>
                                        </p:tav>
                                      </p:tavLst>
                                    </p:anim>
                                  </p:childTnLst>
                                </p:cTn>
                              </p:par>
                              <p:par>
                                <p:cTn id="228" presetID="42" presetClass="entr" presetSubtype="0" fill="hold" nodeType="withEffect">
                                  <p:stCondLst>
                                    <p:cond delay="0"/>
                                  </p:stCondLst>
                                  <p:childTnLst>
                                    <p:set>
                                      <p:cBhvr>
                                        <p:cTn id="229" dur="1" fill="hold">
                                          <p:stCondLst>
                                            <p:cond delay="0"/>
                                          </p:stCondLst>
                                        </p:cTn>
                                        <p:tgtEl>
                                          <p:spTgt spid="80"/>
                                        </p:tgtEl>
                                        <p:attrNameLst>
                                          <p:attrName>style.visibility</p:attrName>
                                        </p:attrNameLst>
                                      </p:cBhvr>
                                      <p:to>
                                        <p:strVal val="visible"/>
                                      </p:to>
                                    </p:set>
                                    <p:animEffect transition="in" filter="fade">
                                      <p:cBhvr>
                                        <p:cTn id="230" dur="500"/>
                                        <p:tgtEl>
                                          <p:spTgt spid="80"/>
                                        </p:tgtEl>
                                      </p:cBhvr>
                                    </p:animEffect>
                                    <p:anim calcmode="lin" valueType="num">
                                      <p:cBhvr>
                                        <p:cTn id="231" dur="500" fill="hold"/>
                                        <p:tgtEl>
                                          <p:spTgt spid="80"/>
                                        </p:tgtEl>
                                        <p:attrNameLst>
                                          <p:attrName>ppt_x</p:attrName>
                                        </p:attrNameLst>
                                      </p:cBhvr>
                                      <p:tavLst>
                                        <p:tav tm="0">
                                          <p:val>
                                            <p:strVal val="#ppt_x"/>
                                          </p:val>
                                        </p:tav>
                                        <p:tav tm="100000">
                                          <p:val>
                                            <p:strVal val="#ppt_x"/>
                                          </p:val>
                                        </p:tav>
                                      </p:tavLst>
                                    </p:anim>
                                    <p:anim calcmode="lin" valueType="num">
                                      <p:cBhvr>
                                        <p:cTn id="232" dur="500" fill="hold"/>
                                        <p:tgtEl>
                                          <p:spTgt spid="80"/>
                                        </p:tgtEl>
                                        <p:attrNameLst>
                                          <p:attrName>ppt_y</p:attrName>
                                        </p:attrNameLst>
                                      </p:cBhvr>
                                      <p:tavLst>
                                        <p:tav tm="0">
                                          <p:val>
                                            <p:strVal val="#ppt_y+.1"/>
                                          </p:val>
                                        </p:tav>
                                        <p:tav tm="100000">
                                          <p:val>
                                            <p:strVal val="#ppt_y"/>
                                          </p:val>
                                        </p:tav>
                                      </p:tavLst>
                                    </p:anim>
                                  </p:childTnLst>
                                </p:cTn>
                              </p:par>
                              <p:par>
                                <p:cTn id="233" presetID="42" presetClass="entr" presetSubtype="0" fill="hold" grpId="0" nodeType="withEffect">
                                  <p:stCondLst>
                                    <p:cond delay="0"/>
                                  </p:stCondLst>
                                  <p:childTnLst>
                                    <p:set>
                                      <p:cBhvr>
                                        <p:cTn id="234" dur="1" fill="hold">
                                          <p:stCondLst>
                                            <p:cond delay="0"/>
                                          </p:stCondLst>
                                        </p:cTn>
                                        <p:tgtEl>
                                          <p:spTgt spid="83"/>
                                        </p:tgtEl>
                                        <p:attrNameLst>
                                          <p:attrName>style.visibility</p:attrName>
                                        </p:attrNameLst>
                                      </p:cBhvr>
                                      <p:to>
                                        <p:strVal val="visible"/>
                                      </p:to>
                                    </p:set>
                                    <p:animEffect transition="in" filter="fade">
                                      <p:cBhvr>
                                        <p:cTn id="235" dur="500"/>
                                        <p:tgtEl>
                                          <p:spTgt spid="83"/>
                                        </p:tgtEl>
                                      </p:cBhvr>
                                    </p:animEffect>
                                    <p:anim calcmode="lin" valueType="num">
                                      <p:cBhvr>
                                        <p:cTn id="236" dur="500" fill="hold"/>
                                        <p:tgtEl>
                                          <p:spTgt spid="83"/>
                                        </p:tgtEl>
                                        <p:attrNameLst>
                                          <p:attrName>ppt_x</p:attrName>
                                        </p:attrNameLst>
                                      </p:cBhvr>
                                      <p:tavLst>
                                        <p:tav tm="0">
                                          <p:val>
                                            <p:strVal val="#ppt_x"/>
                                          </p:val>
                                        </p:tav>
                                        <p:tav tm="100000">
                                          <p:val>
                                            <p:strVal val="#ppt_x"/>
                                          </p:val>
                                        </p:tav>
                                      </p:tavLst>
                                    </p:anim>
                                    <p:anim calcmode="lin" valueType="num">
                                      <p:cBhvr>
                                        <p:cTn id="237" dur="500" fill="hold"/>
                                        <p:tgtEl>
                                          <p:spTgt spid="83"/>
                                        </p:tgtEl>
                                        <p:attrNameLst>
                                          <p:attrName>ppt_y</p:attrName>
                                        </p:attrNameLst>
                                      </p:cBhvr>
                                      <p:tavLst>
                                        <p:tav tm="0">
                                          <p:val>
                                            <p:strVal val="#ppt_y+.1"/>
                                          </p:val>
                                        </p:tav>
                                        <p:tav tm="100000">
                                          <p:val>
                                            <p:strVal val="#ppt_y"/>
                                          </p:val>
                                        </p:tav>
                                      </p:tavLst>
                                    </p:anim>
                                  </p:childTnLst>
                                </p:cTn>
                              </p:par>
                              <p:par>
                                <p:cTn id="238" presetID="42" presetClass="entr" presetSubtype="0" fill="hold" grpId="0" nodeType="withEffect">
                                  <p:stCondLst>
                                    <p:cond delay="0"/>
                                  </p:stCondLst>
                                  <p:childTnLst>
                                    <p:set>
                                      <p:cBhvr>
                                        <p:cTn id="239" dur="1" fill="hold">
                                          <p:stCondLst>
                                            <p:cond delay="0"/>
                                          </p:stCondLst>
                                        </p:cTn>
                                        <p:tgtEl>
                                          <p:spTgt spid="84"/>
                                        </p:tgtEl>
                                        <p:attrNameLst>
                                          <p:attrName>style.visibility</p:attrName>
                                        </p:attrNameLst>
                                      </p:cBhvr>
                                      <p:to>
                                        <p:strVal val="visible"/>
                                      </p:to>
                                    </p:set>
                                    <p:animEffect transition="in" filter="fade">
                                      <p:cBhvr>
                                        <p:cTn id="240" dur="500"/>
                                        <p:tgtEl>
                                          <p:spTgt spid="84"/>
                                        </p:tgtEl>
                                      </p:cBhvr>
                                    </p:animEffect>
                                    <p:anim calcmode="lin" valueType="num">
                                      <p:cBhvr>
                                        <p:cTn id="241" dur="500" fill="hold"/>
                                        <p:tgtEl>
                                          <p:spTgt spid="84"/>
                                        </p:tgtEl>
                                        <p:attrNameLst>
                                          <p:attrName>ppt_x</p:attrName>
                                        </p:attrNameLst>
                                      </p:cBhvr>
                                      <p:tavLst>
                                        <p:tav tm="0">
                                          <p:val>
                                            <p:strVal val="#ppt_x"/>
                                          </p:val>
                                        </p:tav>
                                        <p:tav tm="100000">
                                          <p:val>
                                            <p:strVal val="#ppt_x"/>
                                          </p:val>
                                        </p:tav>
                                      </p:tavLst>
                                    </p:anim>
                                    <p:anim calcmode="lin" valueType="num">
                                      <p:cBhvr>
                                        <p:cTn id="242" dur="500" fill="hold"/>
                                        <p:tgtEl>
                                          <p:spTgt spid="84"/>
                                        </p:tgtEl>
                                        <p:attrNameLst>
                                          <p:attrName>ppt_y</p:attrName>
                                        </p:attrNameLst>
                                      </p:cBhvr>
                                      <p:tavLst>
                                        <p:tav tm="0">
                                          <p:val>
                                            <p:strVal val="#ppt_y+.1"/>
                                          </p:val>
                                        </p:tav>
                                        <p:tav tm="100000">
                                          <p:val>
                                            <p:strVal val="#ppt_y"/>
                                          </p:val>
                                        </p:tav>
                                      </p:tavLst>
                                    </p:anim>
                                  </p:childTnLst>
                                </p:cTn>
                              </p:par>
                              <p:par>
                                <p:cTn id="243" presetID="42" presetClass="entr" presetSubtype="0" fill="hold" grpId="0" nodeType="withEffect">
                                  <p:stCondLst>
                                    <p:cond delay="0"/>
                                  </p:stCondLst>
                                  <p:childTnLst>
                                    <p:set>
                                      <p:cBhvr>
                                        <p:cTn id="244" dur="1" fill="hold">
                                          <p:stCondLst>
                                            <p:cond delay="0"/>
                                          </p:stCondLst>
                                        </p:cTn>
                                        <p:tgtEl>
                                          <p:spTgt spid="89"/>
                                        </p:tgtEl>
                                        <p:attrNameLst>
                                          <p:attrName>style.visibility</p:attrName>
                                        </p:attrNameLst>
                                      </p:cBhvr>
                                      <p:to>
                                        <p:strVal val="visible"/>
                                      </p:to>
                                    </p:set>
                                    <p:animEffect transition="in" filter="fade">
                                      <p:cBhvr>
                                        <p:cTn id="245" dur="500"/>
                                        <p:tgtEl>
                                          <p:spTgt spid="89"/>
                                        </p:tgtEl>
                                      </p:cBhvr>
                                    </p:animEffect>
                                    <p:anim calcmode="lin" valueType="num">
                                      <p:cBhvr>
                                        <p:cTn id="246" dur="500" fill="hold"/>
                                        <p:tgtEl>
                                          <p:spTgt spid="89"/>
                                        </p:tgtEl>
                                        <p:attrNameLst>
                                          <p:attrName>ppt_x</p:attrName>
                                        </p:attrNameLst>
                                      </p:cBhvr>
                                      <p:tavLst>
                                        <p:tav tm="0">
                                          <p:val>
                                            <p:strVal val="#ppt_x"/>
                                          </p:val>
                                        </p:tav>
                                        <p:tav tm="100000">
                                          <p:val>
                                            <p:strVal val="#ppt_x"/>
                                          </p:val>
                                        </p:tav>
                                      </p:tavLst>
                                    </p:anim>
                                    <p:anim calcmode="lin" valueType="num">
                                      <p:cBhvr>
                                        <p:cTn id="247" dur="500" fill="hold"/>
                                        <p:tgtEl>
                                          <p:spTgt spid="89"/>
                                        </p:tgtEl>
                                        <p:attrNameLst>
                                          <p:attrName>ppt_y</p:attrName>
                                        </p:attrNameLst>
                                      </p:cBhvr>
                                      <p:tavLst>
                                        <p:tav tm="0">
                                          <p:val>
                                            <p:strVal val="#ppt_y+.1"/>
                                          </p:val>
                                        </p:tav>
                                        <p:tav tm="100000">
                                          <p:val>
                                            <p:strVal val="#ppt_y"/>
                                          </p:val>
                                        </p:tav>
                                      </p:tavLst>
                                    </p:anim>
                                  </p:childTnLst>
                                </p:cTn>
                              </p:par>
                              <p:par>
                                <p:cTn id="248" presetID="42" presetClass="entr" presetSubtype="0" fill="hold" grpId="0" nodeType="withEffect">
                                  <p:stCondLst>
                                    <p:cond delay="0"/>
                                  </p:stCondLst>
                                  <p:childTnLst>
                                    <p:set>
                                      <p:cBhvr>
                                        <p:cTn id="249" dur="1" fill="hold">
                                          <p:stCondLst>
                                            <p:cond delay="0"/>
                                          </p:stCondLst>
                                        </p:cTn>
                                        <p:tgtEl>
                                          <p:spTgt spid="95"/>
                                        </p:tgtEl>
                                        <p:attrNameLst>
                                          <p:attrName>style.visibility</p:attrName>
                                        </p:attrNameLst>
                                      </p:cBhvr>
                                      <p:to>
                                        <p:strVal val="visible"/>
                                      </p:to>
                                    </p:set>
                                    <p:animEffect transition="in" filter="fade">
                                      <p:cBhvr>
                                        <p:cTn id="250" dur="500"/>
                                        <p:tgtEl>
                                          <p:spTgt spid="95"/>
                                        </p:tgtEl>
                                      </p:cBhvr>
                                    </p:animEffect>
                                    <p:anim calcmode="lin" valueType="num">
                                      <p:cBhvr>
                                        <p:cTn id="251" dur="500" fill="hold"/>
                                        <p:tgtEl>
                                          <p:spTgt spid="95"/>
                                        </p:tgtEl>
                                        <p:attrNameLst>
                                          <p:attrName>ppt_x</p:attrName>
                                        </p:attrNameLst>
                                      </p:cBhvr>
                                      <p:tavLst>
                                        <p:tav tm="0">
                                          <p:val>
                                            <p:strVal val="#ppt_x"/>
                                          </p:val>
                                        </p:tav>
                                        <p:tav tm="100000">
                                          <p:val>
                                            <p:strVal val="#ppt_x"/>
                                          </p:val>
                                        </p:tav>
                                      </p:tavLst>
                                    </p:anim>
                                    <p:anim calcmode="lin" valueType="num">
                                      <p:cBhvr>
                                        <p:cTn id="252" dur="500" fill="hold"/>
                                        <p:tgtEl>
                                          <p:spTgt spid="95"/>
                                        </p:tgtEl>
                                        <p:attrNameLst>
                                          <p:attrName>ppt_y</p:attrName>
                                        </p:attrNameLst>
                                      </p:cBhvr>
                                      <p:tavLst>
                                        <p:tav tm="0">
                                          <p:val>
                                            <p:strVal val="#ppt_y+.1"/>
                                          </p:val>
                                        </p:tav>
                                        <p:tav tm="100000">
                                          <p:val>
                                            <p:strVal val="#ppt_y"/>
                                          </p:val>
                                        </p:tav>
                                      </p:tavLst>
                                    </p:anim>
                                  </p:childTnLst>
                                </p:cTn>
                              </p:par>
                              <p:par>
                                <p:cTn id="253" presetID="42" presetClass="entr" presetSubtype="0" fill="hold" grpId="0" nodeType="withEffect">
                                  <p:stCondLst>
                                    <p:cond delay="0"/>
                                  </p:stCondLst>
                                  <p:childTnLst>
                                    <p:set>
                                      <p:cBhvr>
                                        <p:cTn id="254" dur="1" fill="hold">
                                          <p:stCondLst>
                                            <p:cond delay="0"/>
                                          </p:stCondLst>
                                        </p:cTn>
                                        <p:tgtEl>
                                          <p:spTgt spid="99"/>
                                        </p:tgtEl>
                                        <p:attrNameLst>
                                          <p:attrName>style.visibility</p:attrName>
                                        </p:attrNameLst>
                                      </p:cBhvr>
                                      <p:to>
                                        <p:strVal val="visible"/>
                                      </p:to>
                                    </p:set>
                                    <p:animEffect transition="in" filter="fade">
                                      <p:cBhvr>
                                        <p:cTn id="255" dur="500"/>
                                        <p:tgtEl>
                                          <p:spTgt spid="99"/>
                                        </p:tgtEl>
                                      </p:cBhvr>
                                    </p:animEffect>
                                    <p:anim calcmode="lin" valueType="num">
                                      <p:cBhvr>
                                        <p:cTn id="256" dur="500" fill="hold"/>
                                        <p:tgtEl>
                                          <p:spTgt spid="99"/>
                                        </p:tgtEl>
                                        <p:attrNameLst>
                                          <p:attrName>ppt_x</p:attrName>
                                        </p:attrNameLst>
                                      </p:cBhvr>
                                      <p:tavLst>
                                        <p:tav tm="0">
                                          <p:val>
                                            <p:strVal val="#ppt_x"/>
                                          </p:val>
                                        </p:tav>
                                        <p:tav tm="100000">
                                          <p:val>
                                            <p:strVal val="#ppt_x"/>
                                          </p:val>
                                        </p:tav>
                                      </p:tavLst>
                                    </p:anim>
                                    <p:anim calcmode="lin" valueType="num">
                                      <p:cBhvr>
                                        <p:cTn id="257" dur="500" fill="hold"/>
                                        <p:tgtEl>
                                          <p:spTgt spid="99"/>
                                        </p:tgtEl>
                                        <p:attrNameLst>
                                          <p:attrName>ppt_y</p:attrName>
                                        </p:attrNameLst>
                                      </p:cBhvr>
                                      <p:tavLst>
                                        <p:tav tm="0">
                                          <p:val>
                                            <p:strVal val="#ppt_y+.1"/>
                                          </p:val>
                                        </p:tav>
                                        <p:tav tm="100000">
                                          <p:val>
                                            <p:strVal val="#ppt_y"/>
                                          </p:val>
                                        </p:tav>
                                      </p:tavLst>
                                    </p:anim>
                                  </p:childTnLst>
                                </p:cTn>
                              </p:par>
                              <p:par>
                                <p:cTn id="258" presetID="42" presetClass="entr" presetSubtype="0" fill="hold" grpId="0" nodeType="withEffect">
                                  <p:stCondLst>
                                    <p:cond delay="0"/>
                                  </p:stCondLst>
                                  <p:childTnLst>
                                    <p:set>
                                      <p:cBhvr>
                                        <p:cTn id="259" dur="1" fill="hold">
                                          <p:stCondLst>
                                            <p:cond delay="0"/>
                                          </p:stCondLst>
                                        </p:cTn>
                                        <p:tgtEl>
                                          <p:spTgt spid="39"/>
                                        </p:tgtEl>
                                        <p:attrNameLst>
                                          <p:attrName>style.visibility</p:attrName>
                                        </p:attrNameLst>
                                      </p:cBhvr>
                                      <p:to>
                                        <p:strVal val="visible"/>
                                      </p:to>
                                    </p:set>
                                    <p:animEffect transition="in" filter="fade">
                                      <p:cBhvr>
                                        <p:cTn id="260" dur="500"/>
                                        <p:tgtEl>
                                          <p:spTgt spid="39"/>
                                        </p:tgtEl>
                                      </p:cBhvr>
                                    </p:animEffect>
                                    <p:anim calcmode="lin" valueType="num">
                                      <p:cBhvr>
                                        <p:cTn id="261" dur="500" fill="hold"/>
                                        <p:tgtEl>
                                          <p:spTgt spid="39"/>
                                        </p:tgtEl>
                                        <p:attrNameLst>
                                          <p:attrName>ppt_x</p:attrName>
                                        </p:attrNameLst>
                                      </p:cBhvr>
                                      <p:tavLst>
                                        <p:tav tm="0">
                                          <p:val>
                                            <p:strVal val="#ppt_x"/>
                                          </p:val>
                                        </p:tav>
                                        <p:tav tm="100000">
                                          <p:val>
                                            <p:strVal val="#ppt_x"/>
                                          </p:val>
                                        </p:tav>
                                      </p:tavLst>
                                    </p:anim>
                                    <p:anim calcmode="lin" valueType="num">
                                      <p:cBhvr>
                                        <p:cTn id="262" dur="500" fill="hold"/>
                                        <p:tgtEl>
                                          <p:spTgt spid="39"/>
                                        </p:tgtEl>
                                        <p:attrNameLst>
                                          <p:attrName>ppt_y</p:attrName>
                                        </p:attrNameLst>
                                      </p:cBhvr>
                                      <p:tavLst>
                                        <p:tav tm="0">
                                          <p:val>
                                            <p:strVal val="#ppt_y+.1"/>
                                          </p:val>
                                        </p:tav>
                                        <p:tav tm="100000">
                                          <p:val>
                                            <p:strVal val="#ppt_y"/>
                                          </p:val>
                                        </p:tav>
                                      </p:tavLst>
                                    </p:anim>
                                  </p:childTnLst>
                                </p:cTn>
                              </p:par>
                            </p:childTnLst>
                          </p:cTn>
                        </p:par>
                        <p:par>
                          <p:cTn id="263" fill="hold">
                            <p:stCondLst>
                              <p:cond delay="1000"/>
                            </p:stCondLst>
                            <p:childTnLst>
                              <p:par>
                                <p:cTn id="264" presetID="10" presetClass="entr" presetSubtype="0" fill="hold" grpId="0" nodeType="afterEffect">
                                  <p:stCondLst>
                                    <p:cond delay="0"/>
                                  </p:stCondLst>
                                  <p:childTnLst>
                                    <p:set>
                                      <p:cBhvr>
                                        <p:cTn id="265" dur="1" fill="hold">
                                          <p:stCondLst>
                                            <p:cond delay="0"/>
                                          </p:stCondLst>
                                        </p:cTn>
                                        <p:tgtEl>
                                          <p:spTgt spid="50"/>
                                        </p:tgtEl>
                                        <p:attrNameLst>
                                          <p:attrName>style.visibility</p:attrName>
                                        </p:attrNameLst>
                                      </p:cBhvr>
                                      <p:to>
                                        <p:strVal val="visible"/>
                                      </p:to>
                                    </p:set>
                                    <p:animEffect transition="in" filter="fade">
                                      <p:cBhvr>
                                        <p:cTn id="266" dur="500"/>
                                        <p:tgtEl>
                                          <p:spTgt spid="50"/>
                                        </p:tgtEl>
                                      </p:cBhvr>
                                    </p:animEffect>
                                  </p:childTnLst>
                                </p:cTn>
                              </p:par>
                              <p:par>
                                <p:cTn id="267" presetID="10" presetClass="entr" presetSubtype="0" fill="hold" grpId="0" nodeType="withEffect">
                                  <p:stCondLst>
                                    <p:cond delay="0"/>
                                  </p:stCondLst>
                                  <p:childTnLst>
                                    <p:set>
                                      <p:cBhvr>
                                        <p:cTn id="268" dur="1" fill="hold">
                                          <p:stCondLst>
                                            <p:cond delay="0"/>
                                          </p:stCondLst>
                                        </p:cTn>
                                        <p:tgtEl>
                                          <p:spTgt spid="2"/>
                                        </p:tgtEl>
                                        <p:attrNameLst>
                                          <p:attrName>style.visibility</p:attrName>
                                        </p:attrNameLst>
                                      </p:cBhvr>
                                      <p:to>
                                        <p:strVal val="visible"/>
                                      </p:to>
                                    </p:set>
                                    <p:animEffect transition="in" filter="fade">
                                      <p:cBhvr>
                                        <p:cTn id="269" dur="500"/>
                                        <p:tgtEl>
                                          <p:spTgt spid="2"/>
                                        </p:tgtEl>
                                      </p:cBhvr>
                                    </p:animEffect>
                                  </p:childTnLst>
                                </p:cTn>
                              </p:par>
                              <p:par>
                                <p:cTn id="270" presetID="42" presetClass="entr" presetSubtype="0" fill="hold" nodeType="withEffect">
                                  <p:stCondLst>
                                    <p:cond delay="0"/>
                                  </p:stCondLst>
                                  <p:childTnLst>
                                    <p:set>
                                      <p:cBhvr>
                                        <p:cTn id="271" dur="1" fill="hold">
                                          <p:stCondLst>
                                            <p:cond delay="0"/>
                                          </p:stCondLst>
                                        </p:cTn>
                                        <p:tgtEl>
                                          <p:spTgt spid="55"/>
                                        </p:tgtEl>
                                        <p:attrNameLst>
                                          <p:attrName>style.visibility</p:attrName>
                                        </p:attrNameLst>
                                      </p:cBhvr>
                                      <p:to>
                                        <p:strVal val="visible"/>
                                      </p:to>
                                    </p:set>
                                    <p:animEffect transition="in" filter="fade">
                                      <p:cBhvr>
                                        <p:cTn id="272" dur="500"/>
                                        <p:tgtEl>
                                          <p:spTgt spid="55"/>
                                        </p:tgtEl>
                                      </p:cBhvr>
                                    </p:animEffect>
                                    <p:anim calcmode="lin" valueType="num">
                                      <p:cBhvr>
                                        <p:cTn id="273" dur="500" fill="hold"/>
                                        <p:tgtEl>
                                          <p:spTgt spid="55"/>
                                        </p:tgtEl>
                                        <p:attrNameLst>
                                          <p:attrName>ppt_x</p:attrName>
                                        </p:attrNameLst>
                                      </p:cBhvr>
                                      <p:tavLst>
                                        <p:tav tm="0">
                                          <p:val>
                                            <p:strVal val="#ppt_x"/>
                                          </p:val>
                                        </p:tav>
                                        <p:tav tm="100000">
                                          <p:val>
                                            <p:strVal val="#ppt_x"/>
                                          </p:val>
                                        </p:tav>
                                      </p:tavLst>
                                    </p:anim>
                                    <p:anim calcmode="lin" valueType="num">
                                      <p:cBhvr>
                                        <p:cTn id="274" dur="500" fill="hold"/>
                                        <p:tgtEl>
                                          <p:spTgt spid="55"/>
                                        </p:tgtEl>
                                        <p:attrNameLst>
                                          <p:attrName>ppt_y</p:attrName>
                                        </p:attrNameLst>
                                      </p:cBhvr>
                                      <p:tavLst>
                                        <p:tav tm="0">
                                          <p:val>
                                            <p:strVal val="#ppt_y+.1"/>
                                          </p:val>
                                        </p:tav>
                                        <p:tav tm="100000">
                                          <p:val>
                                            <p:strVal val="#ppt_y"/>
                                          </p:val>
                                        </p:tav>
                                      </p:tavLst>
                                    </p:anim>
                                  </p:childTnLst>
                                </p:cTn>
                              </p:par>
                              <p:par>
                                <p:cTn id="275" presetID="42" presetClass="entr" presetSubtype="0" fill="hold" nodeType="withEffect">
                                  <p:stCondLst>
                                    <p:cond delay="0"/>
                                  </p:stCondLst>
                                  <p:childTnLst>
                                    <p:set>
                                      <p:cBhvr>
                                        <p:cTn id="276" dur="1" fill="hold">
                                          <p:stCondLst>
                                            <p:cond delay="0"/>
                                          </p:stCondLst>
                                        </p:cTn>
                                        <p:tgtEl>
                                          <p:spTgt spid="58"/>
                                        </p:tgtEl>
                                        <p:attrNameLst>
                                          <p:attrName>style.visibility</p:attrName>
                                        </p:attrNameLst>
                                      </p:cBhvr>
                                      <p:to>
                                        <p:strVal val="visible"/>
                                      </p:to>
                                    </p:set>
                                    <p:animEffect transition="in" filter="fade">
                                      <p:cBhvr>
                                        <p:cTn id="277" dur="500"/>
                                        <p:tgtEl>
                                          <p:spTgt spid="58"/>
                                        </p:tgtEl>
                                      </p:cBhvr>
                                    </p:animEffect>
                                    <p:anim calcmode="lin" valueType="num">
                                      <p:cBhvr>
                                        <p:cTn id="278" dur="500" fill="hold"/>
                                        <p:tgtEl>
                                          <p:spTgt spid="58"/>
                                        </p:tgtEl>
                                        <p:attrNameLst>
                                          <p:attrName>ppt_x</p:attrName>
                                        </p:attrNameLst>
                                      </p:cBhvr>
                                      <p:tavLst>
                                        <p:tav tm="0">
                                          <p:val>
                                            <p:strVal val="#ppt_x"/>
                                          </p:val>
                                        </p:tav>
                                        <p:tav tm="100000">
                                          <p:val>
                                            <p:strVal val="#ppt_x"/>
                                          </p:val>
                                        </p:tav>
                                      </p:tavLst>
                                    </p:anim>
                                    <p:anim calcmode="lin" valueType="num">
                                      <p:cBhvr>
                                        <p:cTn id="279" dur="500" fill="hold"/>
                                        <p:tgtEl>
                                          <p:spTgt spid="58"/>
                                        </p:tgtEl>
                                        <p:attrNameLst>
                                          <p:attrName>ppt_y</p:attrName>
                                        </p:attrNameLst>
                                      </p:cBhvr>
                                      <p:tavLst>
                                        <p:tav tm="0">
                                          <p:val>
                                            <p:strVal val="#ppt_y+.1"/>
                                          </p:val>
                                        </p:tav>
                                        <p:tav tm="100000">
                                          <p:val>
                                            <p:strVal val="#ppt_y"/>
                                          </p:val>
                                        </p:tav>
                                      </p:tavLst>
                                    </p:anim>
                                  </p:childTnLst>
                                </p:cTn>
                              </p:par>
                              <p:par>
                                <p:cTn id="280" presetID="42" presetClass="entr" presetSubtype="0" fill="hold" nodeType="withEffect">
                                  <p:stCondLst>
                                    <p:cond delay="0"/>
                                  </p:stCondLst>
                                  <p:childTnLst>
                                    <p:set>
                                      <p:cBhvr>
                                        <p:cTn id="281" dur="1" fill="hold">
                                          <p:stCondLst>
                                            <p:cond delay="0"/>
                                          </p:stCondLst>
                                        </p:cTn>
                                        <p:tgtEl>
                                          <p:spTgt spid="61"/>
                                        </p:tgtEl>
                                        <p:attrNameLst>
                                          <p:attrName>style.visibility</p:attrName>
                                        </p:attrNameLst>
                                      </p:cBhvr>
                                      <p:to>
                                        <p:strVal val="visible"/>
                                      </p:to>
                                    </p:set>
                                    <p:animEffect transition="in" filter="fade">
                                      <p:cBhvr>
                                        <p:cTn id="282" dur="500"/>
                                        <p:tgtEl>
                                          <p:spTgt spid="61"/>
                                        </p:tgtEl>
                                      </p:cBhvr>
                                    </p:animEffect>
                                    <p:anim calcmode="lin" valueType="num">
                                      <p:cBhvr>
                                        <p:cTn id="283" dur="500" fill="hold"/>
                                        <p:tgtEl>
                                          <p:spTgt spid="61"/>
                                        </p:tgtEl>
                                        <p:attrNameLst>
                                          <p:attrName>ppt_x</p:attrName>
                                        </p:attrNameLst>
                                      </p:cBhvr>
                                      <p:tavLst>
                                        <p:tav tm="0">
                                          <p:val>
                                            <p:strVal val="#ppt_x"/>
                                          </p:val>
                                        </p:tav>
                                        <p:tav tm="100000">
                                          <p:val>
                                            <p:strVal val="#ppt_x"/>
                                          </p:val>
                                        </p:tav>
                                      </p:tavLst>
                                    </p:anim>
                                    <p:anim calcmode="lin" valueType="num">
                                      <p:cBhvr>
                                        <p:cTn id="284" dur="500" fill="hold"/>
                                        <p:tgtEl>
                                          <p:spTgt spid="61"/>
                                        </p:tgtEl>
                                        <p:attrNameLst>
                                          <p:attrName>ppt_y</p:attrName>
                                        </p:attrNameLst>
                                      </p:cBhvr>
                                      <p:tavLst>
                                        <p:tav tm="0">
                                          <p:val>
                                            <p:strVal val="#ppt_y+.1"/>
                                          </p:val>
                                        </p:tav>
                                        <p:tav tm="100000">
                                          <p:val>
                                            <p:strVal val="#ppt_y"/>
                                          </p:val>
                                        </p:tav>
                                      </p:tavLst>
                                    </p:anim>
                                  </p:childTnLst>
                                </p:cTn>
                              </p:par>
                              <p:par>
                                <p:cTn id="285" presetID="42" presetClass="entr" presetSubtype="0" fill="hold" nodeType="withEffect">
                                  <p:stCondLst>
                                    <p:cond delay="0"/>
                                  </p:stCondLst>
                                  <p:childTnLst>
                                    <p:set>
                                      <p:cBhvr>
                                        <p:cTn id="286" dur="1" fill="hold">
                                          <p:stCondLst>
                                            <p:cond delay="0"/>
                                          </p:stCondLst>
                                        </p:cTn>
                                        <p:tgtEl>
                                          <p:spTgt spid="66"/>
                                        </p:tgtEl>
                                        <p:attrNameLst>
                                          <p:attrName>style.visibility</p:attrName>
                                        </p:attrNameLst>
                                      </p:cBhvr>
                                      <p:to>
                                        <p:strVal val="visible"/>
                                      </p:to>
                                    </p:set>
                                    <p:animEffect transition="in" filter="fade">
                                      <p:cBhvr>
                                        <p:cTn id="287" dur="500"/>
                                        <p:tgtEl>
                                          <p:spTgt spid="66"/>
                                        </p:tgtEl>
                                      </p:cBhvr>
                                    </p:animEffect>
                                    <p:anim calcmode="lin" valueType="num">
                                      <p:cBhvr>
                                        <p:cTn id="288" dur="500" fill="hold"/>
                                        <p:tgtEl>
                                          <p:spTgt spid="66"/>
                                        </p:tgtEl>
                                        <p:attrNameLst>
                                          <p:attrName>ppt_x</p:attrName>
                                        </p:attrNameLst>
                                      </p:cBhvr>
                                      <p:tavLst>
                                        <p:tav tm="0">
                                          <p:val>
                                            <p:strVal val="#ppt_x"/>
                                          </p:val>
                                        </p:tav>
                                        <p:tav tm="100000">
                                          <p:val>
                                            <p:strVal val="#ppt_x"/>
                                          </p:val>
                                        </p:tav>
                                      </p:tavLst>
                                    </p:anim>
                                    <p:anim calcmode="lin" valueType="num">
                                      <p:cBhvr>
                                        <p:cTn id="289" dur="500" fill="hold"/>
                                        <p:tgtEl>
                                          <p:spTgt spid="66"/>
                                        </p:tgtEl>
                                        <p:attrNameLst>
                                          <p:attrName>ppt_y</p:attrName>
                                        </p:attrNameLst>
                                      </p:cBhvr>
                                      <p:tavLst>
                                        <p:tav tm="0">
                                          <p:val>
                                            <p:strVal val="#ppt_y+.1"/>
                                          </p:val>
                                        </p:tav>
                                        <p:tav tm="100000">
                                          <p:val>
                                            <p:strVal val="#ppt_y"/>
                                          </p:val>
                                        </p:tav>
                                      </p:tavLst>
                                    </p:anim>
                                  </p:childTnLst>
                                </p:cTn>
                              </p:par>
                              <p:par>
                                <p:cTn id="290" presetID="42" presetClass="entr" presetSubtype="0" fill="hold" grpId="0" nodeType="withEffect">
                                  <p:stCondLst>
                                    <p:cond delay="0"/>
                                  </p:stCondLst>
                                  <p:childTnLst>
                                    <p:set>
                                      <p:cBhvr>
                                        <p:cTn id="291" dur="1" fill="hold">
                                          <p:stCondLst>
                                            <p:cond delay="0"/>
                                          </p:stCondLst>
                                        </p:cTn>
                                        <p:tgtEl>
                                          <p:spTgt spid="59"/>
                                        </p:tgtEl>
                                        <p:attrNameLst>
                                          <p:attrName>style.visibility</p:attrName>
                                        </p:attrNameLst>
                                      </p:cBhvr>
                                      <p:to>
                                        <p:strVal val="visible"/>
                                      </p:to>
                                    </p:set>
                                    <p:animEffect transition="in" filter="fade">
                                      <p:cBhvr>
                                        <p:cTn id="292" dur="500"/>
                                        <p:tgtEl>
                                          <p:spTgt spid="59"/>
                                        </p:tgtEl>
                                      </p:cBhvr>
                                    </p:animEffect>
                                    <p:anim calcmode="lin" valueType="num">
                                      <p:cBhvr>
                                        <p:cTn id="293" dur="500" fill="hold"/>
                                        <p:tgtEl>
                                          <p:spTgt spid="59"/>
                                        </p:tgtEl>
                                        <p:attrNameLst>
                                          <p:attrName>ppt_x</p:attrName>
                                        </p:attrNameLst>
                                      </p:cBhvr>
                                      <p:tavLst>
                                        <p:tav tm="0">
                                          <p:val>
                                            <p:strVal val="#ppt_x"/>
                                          </p:val>
                                        </p:tav>
                                        <p:tav tm="100000">
                                          <p:val>
                                            <p:strVal val="#ppt_x"/>
                                          </p:val>
                                        </p:tav>
                                      </p:tavLst>
                                    </p:anim>
                                    <p:anim calcmode="lin" valueType="num">
                                      <p:cBhvr>
                                        <p:cTn id="294" dur="500" fill="hold"/>
                                        <p:tgtEl>
                                          <p:spTgt spid="59"/>
                                        </p:tgtEl>
                                        <p:attrNameLst>
                                          <p:attrName>ppt_y</p:attrName>
                                        </p:attrNameLst>
                                      </p:cBhvr>
                                      <p:tavLst>
                                        <p:tav tm="0">
                                          <p:val>
                                            <p:strVal val="#ppt_y+.1"/>
                                          </p:val>
                                        </p:tav>
                                        <p:tav tm="100000">
                                          <p:val>
                                            <p:strVal val="#ppt_y"/>
                                          </p:val>
                                        </p:tav>
                                      </p:tavLst>
                                    </p:anim>
                                  </p:childTnLst>
                                </p:cTn>
                              </p:par>
                              <p:par>
                                <p:cTn id="295" presetID="42" presetClass="entr" presetSubtype="0" fill="hold" grpId="0" nodeType="withEffect">
                                  <p:stCondLst>
                                    <p:cond delay="0"/>
                                  </p:stCondLst>
                                  <p:childTnLst>
                                    <p:set>
                                      <p:cBhvr>
                                        <p:cTn id="296" dur="1" fill="hold">
                                          <p:stCondLst>
                                            <p:cond delay="0"/>
                                          </p:stCondLst>
                                        </p:cTn>
                                        <p:tgtEl>
                                          <p:spTgt spid="60"/>
                                        </p:tgtEl>
                                        <p:attrNameLst>
                                          <p:attrName>style.visibility</p:attrName>
                                        </p:attrNameLst>
                                      </p:cBhvr>
                                      <p:to>
                                        <p:strVal val="visible"/>
                                      </p:to>
                                    </p:set>
                                    <p:animEffect transition="in" filter="fade">
                                      <p:cBhvr>
                                        <p:cTn id="297" dur="500"/>
                                        <p:tgtEl>
                                          <p:spTgt spid="60"/>
                                        </p:tgtEl>
                                      </p:cBhvr>
                                    </p:animEffect>
                                    <p:anim calcmode="lin" valueType="num">
                                      <p:cBhvr>
                                        <p:cTn id="298" dur="500" fill="hold"/>
                                        <p:tgtEl>
                                          <p:spTgt spid="60"/>
                                        </p:tgtEl>
                                        <p:attrNameLst>
                                          <p:attrName>ppt_x</p:attrName>
                                        </p:attrNameLst>
                                      </p:cBhvr>
                                      <p:tavLst>
                                        <p:tav tm="0">
                                          <p:val>
                                            <p:strVal val="#ppt_x"/>
                                          </p:val>
                                        </p:tav>
                                        <p:tav tm="100000">
                                          <p:val>
                                            <p:strVal val="#ppt_x"/>
                                          </p:val>
                                        </p:tav>
                                      </p:tavLst>
                                    </p:anim>
                                    <p:anim calcmode="lin" valueType="num">
                                      <p:cBhvr>
                                        <p:cTn id="299" dur="500" fill="hold"/>
                                        <p:tgtEl>
                                          <p:spTgt spid="60"/>
                                        </p:tgtEl>
                                        <p:attrNameLst>
                                          <p:attrName>ppt_y</p:attrName>
                                        </p:attrNameLst>
                                      </p:cBhvr>
                                      <p:tavLst>
                                        <p:tav tm="0">
                                          <p:val>
                                            <p:strVal val="#ppt_y+.1"/>
                                          </p:val>
                                        </p:tav>
                                        <p:tav tm="100000">
                                          <p:val>
                                            <p:strVal val="#ppt_y"/>
                                          </p:val>
                                        </p:tav>
                                      </p:tavLst>
                                    </p:anim>
                                  </p:childTnLst>
                                </p:cTn>
                              </p:par>
                              <p:par>
                                <p:cTn id="300" presetID="42" presetClass="entr" presetSubtype="0" fill="hold" grpId="0" nodeType="withEffect">
                                  <p:stCondLst>
                                    <p:cond delay="0"/>
                                  </p:stCondLst>
                                  <p:childTnLst>
                                    <p:set>
                                      <p:cBhvr>
                                        <p:cTn id="301" dur="1" fill="hold">
                                          <p:stCondLst>
                                            <p:cond delay="0"/>
                                          </p:stCondLst>
                                        </p:cTn>
                                        <p:tgtEl>
                                          <p:spTgt spid="88"/>
                                        </p:tgtEl>
                                        <p:attrNameLst>
                                          <p:attrName>style.visibility</p:attrName>
                                        </p:attrNameLst>
                                      </p:cBhvr>
                                      <p:to>
                                        <p:strVal val="visible"/>
                                      </p:to>
                                    </p:set>
                                    <p:animEffect transition="in" filter="fade">
                                      <p:cBhvr>
                                        <p:cTn id="302" dur="500"/>
                                        <p:tgtEl>
                                          <p:spTgt spid="88"/>
                                        </p:tgtEl>
                                      </p:cBhvr>
                                    </p:animEffect>
                                    <p:anim calcmode="lin" valueType="num">
                                      <p:cBhvr>
                                        <p:cTn id="303" dur="500" fill="hold"/>
                                        <p:tgtEl>
                                          <p:spTgt spid="88"/>
                                        </p:tgtEl>
                                        <p:attrNameLst>
                                          <p:attrName>ppt_x</p:attrName>
                                        </p:attrNameLst>
                                      </p:cBhvr>
                                      <p:tavLst>
                                        <p:tav tm="0">
                                          <p:val>
                                            <p:strVal val="#ppt_x"/>
                                          </p:val>
                                        </p:tav>
                                        <p:tav tm="100000">
                                          <p:val>
                                            <p:strVal val="#ppt_x"/>
                                          </p:val>
                                        </p:tav>
                                      </p:tavLst>
                                    </p:anim>
                                    <p:anim calcmode="lin" valueType="num">
                                      <p:cBhvr>
                                        <p:cTn id="304" dur="500" fill="hold"/>
                                        <p:tgtEl>
                                          <p:spTgt spid="88"/>
                                        </p:tgtEl>
                                        <p:attrNameLst>
                                          <p:attrName>ppt_y</p:attrName>
                                        </p:attrNameLst>
                                      </p:cBhvr>
                                      <p:tavLst>
                                        <p:tav tm="0">
                                          <p:val>
                                            <p:strVal val="#ppt_y+.1"/>
                                          </p:val>
                                        </p:tav>
                                        <p:tav tm="100000">
                                          <p:val>
                                            <p:strVal val="#ppt_y"/>
                                          </p:val>
                                        </p:tav>
                                      </p:tavLst>
                                    </p:anim>
                                  </p:childTnLst>
                                </p:cTn>
                              </p:par>
                              <p:par>
                                <p:cTn id="305" presetID="42" presetClass="entr" presetSubtype="0" fill="hold" grpId="0" nodeType="withEffect">
                                  <p:stCondLst>
                                    <p:cond delay="0"/>
                                  </p:stCondLst>
                                  <p:childTnLst>
                                    <p:set>
                                      <p:cBhvr>
                                        <p:cTn id="306" dur="1" fill="hold">
                                          <p:stCondLst>
                                            <p:cond delay="0"/>
                                          </p:stCondLst>
                                        </p:cTn>
                                        <p:tgtEl>
                                          <p:spTgt spid="100"/>
                                        </p:tgtEl>
                                        <p:attrNameLst>
                                          <p:attrName>style.visibility</p:attrName>
                                        </p:attrNameLst>
                                      </p:cBhvr>
                                      <p:to>
                                        <p:strVal val="visible"/>
                                      </p:to>
                                    </p:set>
                                    <p:animEffect transition="in" filter="fade">
                                      <p:cBhvr>
                                        <p:cTn id="307" dur="500"/>
                                        <p:tgtEl>
                                          <p:spTgt spid="100"/>
                                        </p:tgtEl>
                                      </p:cBhvr>
                                    </p:animEffect>
                                    <p:anim calcmode="lin" valueType="num">
                                      <p:cBhvr>
                                        <p:cTn id="308" dur="500" fill="hold"/>
                                        <p:tgtEl>
                                          <p:spTgt spid="100"/>
                                        </p:tgtEl>
                                        <p:attrNameLst>
                                          <p:attrName>ppt_x</p:attrName>
                                        </p:attrNameLst>
                                      </p:cBhvr>
                                      <p:tavLst>
                                        <p:tav tm="0">
                                          <p:val>
                                            <p:strVal val="#ppt_x"/>
                                          </p:val>
                                        </p:tav>
                                        <p:tav tm="100000">
                                          <p:val>
                                            <p:strVal val="#ppt_x"/>
                                          </p:val>
                                        </p:tav>
                                      </p:tavLst>
                                    </p:anim>
                                    <p:anim calcmode="lin" valueType="num">
                                      <p:cBhvr>
                                        <p:cTn id="309" dur="500" fill="hold"/>
                                        <p:tgtEl>
                                          <p:spTgt spid="100"/>
                                        </p:tgtEl>
                                        <p:attrNameLst>
                                          <p:attrName>ppt_y</p:attrName>
                                        </p:attrNameLst>
                                      </p:cBhvr>
                                      <p:tavLst>
                                        <p:tav tm="0">
                                          <p:val>
                                            <p:strVal val="#ppt_y+.1"/>
                                          </p:val>
                                        </p:tav>
                                        <p:tav tm="100000">
                                          <p:val>
                                            <p:strVal val="#ppt_y"/>
                                          </p:val>
                                        </p:tav>
                                      </p:tavLst>
                                    </p:anim>
                                  </p:childTnLst>
                                </p:cTn>
                              </p:par>
                              <p:par>
                                <p:cTn id="310" presetID="42" presetClass="entr" presetSubtype="0" fill="hold" grpId="0" nodeType="withEffect">
                                  <p:stCondLst>
                                    <p:cond delay="0"/>
                                  </p:stCondLst>
                                  <p:childTnLst>
                                    <p:set>
                                      <p:cBhvr>
                                        <p:cTn id="311" dur="1" fill="hold">
                                          <p:stCondLst>
                                            <p:cond delay="0"/>
                                          </p:stCondLst>
                                        </p:cTn>
                                        <p:tgtEl>
                                          <p:spTgt spid="101"/>
                                        </p:tgtEl>
                                        <p:attrNameLst>
                                          <p:attrName>style.visibility</p:attrName>
                                        </p:attrNameLst>
                                      </p:cBhvr>
                                      <p:to>
                                        <p:strVal val="visible"/>
                                      </p:to>
                                    </p:set>
                                    <p:animEffect transition="in" filter="fade">
                                      <p:cBhvr>
                                        <p:cTn id="312" dur="500"/>
                                        <p:tgtEl>
                                          <p:spTgt spid="101"/>
                                        </p:tgtEl>
                                      </p:cBhvr>
                                    </p:animEffect>
                                    <p:anim calcmode="lin" valueType="num">
                                      <p:cBhvr>
                                        <p:cTn id="313" dur="500" fill="hold"/>
                                        <p:tgtEl>
                                          <p:spTgt spid="101"/>
                                        </p:tgtEl>
                                        <p:attrNameLst>
                                          <p:attrName>ppt_x</p:attrName>
                                        </p:attrNameLst>
                                      </p:cBhvr>
                                      <p:tavLst>
                                        <p:tav tm="0">
                                          <p:val>
                                            <p:strVal val="#ppt_x"/>
                                          </p:val>
                                        </p:tav>
                                        <p:tav tm="100000">
                                          <p:val>
                                            <p:strVal val="#ppt_x"/>
                                          </p:val>
                                        </p:tav>
                                      </p:tavLst>
                                    </p:anim>
                                    <p:anim calcmode="lin" valueType="num">
                                      <p:cBhvr>
                                        <p:cTn id="314" dur="500" fill="hold"/>
                                        <p:tgtEl>
                                          <p:spTgt spid="101"/>
                                        </p:tgtEl>
                                        <p:attrNameLst>
                                          <p:attrName>ppt_y</p:attrName>
                                        </p:attrNameLst>
                                      </p:cBhvr>
                                      <p:tavLst>
                                        <p:tav tm="0">
                                          <p:val>
                                            <p:strVal val="#ppt_y+.1"/>
                                          </p:val>
                                        </p:tav>
                                        <p:tav tm="100000">
                                          <p:val>
                                            <p:strVal val="#ppt_y"/>
                                          </p:val>
                                        </p:tav>
                                      </p:tavLst>
                                    </p:anim>
                                  </p:childTnLst>
                                </p:cTn>
                              </p:par>
                              <p:par>
                                <p:cTn id="315" presetID="42" presetClass="entr" presetSubtype="0" fill="hold" grpId="0" nodeType="withEffect">
                                  <p:stCondLst>
                                    <p:cond delay="0"/>
                                  </p:stCondLst>
                                  <p:childTnLst>
                                    <p:set>
                                      <p:cBhvr>
                                        <p:cTn id="316" dur="1" fill="hold">
                                          <p:stCondLst>
                                            <p:cond delay="0"/>
                                          </p:stCondLst>
                                        </p:cTn>
                                        <p:tgtEl>
                                          <p:spTgt spid="107"/>
                                        </p:tgtEl>
                                        <p:attrNameLst>
                                          <p:attrName>style.visibility</p:attrName>
                                        </p:attrNameLst>
                                      </p:cBhvr>
                                      <p:to>
                                        <p:strVal val="visible"/>
                                      </p:to>
                                    </p:set>
                                    <p:animEffect transition="in" filter="fade">
                                      <p:cBhvr>
                                        <p:cTn id="317" dur="500"/>
                                        <p:tgtEl>
                                          <p:spTgt spid="107"/>
                                        </p:tgtEl>
                                      </p:cBhvr>
                                    </p:animEffect>
                                    <p:anim calcmode="lin" valueType="num">
                                      <p:cBhvr>
                                        <p:cTn id="318" dur="500" fill="hold"/>
                                        <p:tgtEl>
                                          <p:spTgt spid="107"/>
                                        </p:tgtEl>
                                        <p:attrNameLst>
                                          <p:attrName>ppt_x</p:attrName>
                                        </p:attrNameLst>
                                      </p:cBhvr>
                                      <p:tavLst>
                                        <p:tav tm="0">
                                          <p:val>
                                            <p:strVal val="#ppt_x"/>
                                          </p:val>
                                        </p:tav>
                                        <p:tav tm="100000">
                                          <p:val>
                                            <p:strVal val="#ppt_x"/>
                                          </p:val>
                                        </p:tav>
                                      </p:tavLst>
                                    </p:anim>
                                    <p:anim calcmode="lin" valueType="num">
                                      <p:cBhvr>
                                        <p:cTn id="319" dur="500" fill="hold"/>
                                        <p:tgtEl>
                                          <p:spTgt spid="107"/>
                                        </p:tgtEl>
                                        <p:attrNameLst>
                                          <p:attrName>ppt_y</p:attrName>
                                        </p:attrNameLst>
                                      </p:cBhvr>
                                      <p:tavLst>
                                        <p:tav tm="0">
                                          <p:val>
                                            <p:strVal val="#ppt_y+.1"/>
                                          </p:val>
                                        </p:tav>
                                        <p:tav tm="100000">
                                          <p:val>
                                            <p:strVal val="#ppt_y"/>
                                          </p:val>
                                        </p:tav>
                                      </p:tavLst>
                                    </p:anim>
                                  </p:childTnLst>
                                </p:cTn>
                              </p:par>
                              <p:par>
                                <p:cTn id="320" presetID="42" presetClass="entr" presetSubtype="0" fill="hold" grpId="0" nodeType="withEffect">
                                  <p:stCondLst>
                                    <p:cond delay="0"/>
                                  </p:stCondLst>
                                  <p:childTnLst>
                                    <p:set>
                                      <p:cBhvr>
                                        <p:cTn id="321" dur="1" fill="hold">
                                          <p:stCondLst>
                                            <p:cond delay="0"/>
                                          </p:stCondLst>
                                        </p:cTn>
                                        <p:tgtEl>
                                          <p:spTgt spid="108"/>
                                        </p:tgtEl>
                                        <p:attrNameLst>
                                          <p:attrName>style.visibility</p:attrName>
                                        </p:attrNameLst>
                                      </p:cBhvr>
                                      <p:to>
                                        <p:strVal val="visible"/>
                                      </p:to>
                                    </p:set>
                                    <p:animEffect transition="in" filter="fade">
                                      <p:cBhvr>
                                        <p:cTn id="322" dur="500"/>
                                        <p:tgtEl>
                                          <p:spTgt spid="108"/>
                                        </p:tgtEl>
                                      </p:cBhvr>
                                    </p:animEffect>
                                    <p:anim calcmode="lin" valueType="num">
                                      <p:cBhvr>
                                        <p:cTn id="323" dur="500" fill="hold"/>
                                        <p:tgtEl>
                                          <p:spTgt spid="108"/>
                                        </p:tgtEl>
                                        <p:attrNameLst>
                                          <p:attrName>ppt_x</p:attrName>
                                        </p:attrNameLst>
                                      </p:cBhvr>
                                      <p:tavLst>
                                        <p:tav tm="0">
                                          <p:val>
                                            <p:strVal val="#ppt_x"/>
                                          </p:val>
                                        </p:tav>
                                        <p:tav tm="100000">
                                          <p:val>
                                            <p:strVal val="#ppt_x"/>
                                          </p:val>
                                        </p:tav>
                                      </p:tavLst>
                                    </p:anim>
                                    <p:anim calcmode="lin" valueType="num">
                                      <p:cBhvr>
                                        <p:cTn id="324" dur="500" fill="hold"/>
                                        <p:tgtEl>
                                          <p:spTgt spid="108"/>
                                        </p:tgtEl>
                                        <p:attrNameLst>
                                          <p:attrName>ppt_y</p:attrName>
                                        </p:attrNameLst>
                                      </p:cBhvr>
                                      <p:tavLst>
                                        <p:tav tm="0">
                                          <p:val>
                                            <p:strVal val="#ppt_y+.1"/>
                                          </p:val>
                                        </p:tav>
                                        <p:tav tm="100000">
                                          <p:val>
                                            <p:strVal val="#ppt_y"/>
                                          </p:val>
                                        </p:tav>
                                      </p:tavLst>
                                    </p:anim>
                                  </p:childTnLst>
                                </p:cTn>
                              </p:par>
                              <p:par>
                                <p:cTn id="325" presetID="42" presetClass="entr" presetSubtype="0" fill="hold" grpId="0" nodeType="withEffect">
                                  <p:stCondLst>
                                    <p:cond delay="0"/>
                                  </p:stCondLst>
                                  <p:childTnLst>
                                    <p:set>
                                      <p:cBhvr>
                                        <p:cTn id="326" dur="1" fill="hold">
                                          <p:stCondLst>
                                            <p:cond delay="0"/>
                                          </p:stCondLst>
                                        </p:cTn>
                                        <p:tgtEl>
                                          <p:spTgt spid="109"/>
                                        </p:tgtEl>
                                        <p:attrNameLst>
                                          <p:attrName>style.visibility</p:attrName>
                                        </p:attrNameLst>
                                      </p:cBhvr>
                                      <p:to>
                                        <p:strVal val="visible"/>
                                      </p:to>
                                    </p:set>
                                    <p:animEffect transition="in" filter="fade">
                                      <p:cBhvr>
                                        <p:cTn id="327" dur="500"/>
                                        <p:tgtEl>
                                          <p:spTgt spid="109"/>
                                        </p:tgtEl>
                                      </p:cBhvr>
                                    </p:animEffect>
                                    <p:anim calcmode="lin" valueType="num">
                                      <p:cBhvr>
                                        <p:cTn id="328" dur="500" fill="hold"/>
                                        <p:tgtEl>
                                          <p:spTgt spid="109"/>
                                        </p:tgtEl>
                                        <p:attrNameLst>
                                          <p:attrName>ppt_x</p:attrName>
                                        </p:attrNameLst>
                                      </p:cBhvr>
                                      <p:tavLst>
                                        <p:tav tm="0">
                                          <p:val>
                                            <p:strVal val="#ppt_x"/>
                                          </p:val>
                                        </p:tav>
                                        <p:tav tm="100000">
                                          <p:val>
                                            <p:strVal val="#ppt_x"/>
                                          </p:val>
                                        </p:tav>
                                      </p:tavLst>
                                    </p:anim>
                                    <p:anim calcmode="lin" valueType="num">
                                      <p:cBhvr>
                                        <p:cTn id="329" dur="500" fill="hold"/>
                                        <p:tgtEl>
                                          <p:spTgt spid="109"/>
                                        </p:tgtEl>
                                        <p:attrNameLst>
                                          <p:attrName>ppt_y</p:attrName>
                                        </p:attrNameLst>
                                      </p:cBhvr>
                                      <p:tavLst>
                                        <p:tav tm="0">
                                          <p:val>
                                            <p:strVal val="#ppt_y+.1"/>
                                          </p:val>
                                        </p:tav>
                                        <p:tav tm="100000">
                                          <p:val>
                                            <p:strVal val="#ppt_y"/>
                                          </p:val>
                                        </p:tav>
                                      </p:tavLst>
                                    </p:anim>
                                  </p:childTnLst>
                                </p:cTn>
                              </p:par>
                              <p:par>
                                <p:cTn id="330" presetID="42" presetClass="entr" presetSubtype="0" fill="hold" grpId="0" nodeType="withEffect">
                                  <p:stCondLst>
                                    <p:cond delay="0"/>
                                  </p:stCondLst>
                                  <p:childTnLst>
                                    <p:set>
                                      <p:cBhvr>
                                        <p:cTn id="331" dur="1" fill="hold">
                                          <p:stCondLst>
                                            <p:cond delay="0"/>
                                          </p:stCondLst>
                                        </p:cTn>
                                        <p:tgtEl>
                                          <p:spTgt spid="110"/>
                                        </p:tgtEl>
                                        <p:attrNameLst>
                                          <p:attrName>style.visibility</p:attrName>
                                        </p:attrNameLst>
                                      </p:cBhvr>
                                      <p:to>
                                        <p:strVal val="visible"/>
                                      </p:to>
                                    </p:set>
                                    <p:animEffect transition="in" filter="fade">
                                      <p:cBhvr>
                                        <p:cTn id="332" dur="500"/>
                                        <p:tgtEl>
                                          <p:spTgt spid="110"/>
                                        </p:tgtEl>
                                      </p:cBhvr>
                                    </p:animEffect>
                                    <p:anim calcmode="lin" valueType="num">
                                      <p:cBhvr>
                                        <p:cTn id="333" dur="500" fill="hold"/>
                                        <p:tgtEl>
                                          <p:spTgt spid="110"/>
                                        </p:tgtEl>
                                        <p:attrNameLst>
                                          <p:attrName>ppt_x</p:attrName>
                                        </p:attrNameLst>
                                      </p:cBhvr>
                                      <p:tavLst>
                                        <p:tav tm="0">
                                          <p:val>
                                            <p:strVal val="#ppt_x"/>
                                          </p:val>
                                        </p:tav>
                                        <p:tav tm="100000">
                                          <p:val>
                                            <p:strVal val="#ppt_x"/>
                                          </p:val>
                                        </p:tav>
                                      </p:tavLst>
                                    </p:anim>
                                    <p:anim calcmode="lin" valueType="num">
                                      <p:cBhvr>
                                        <p:cTn id="334" dur="500" fill="hold"/>
                                        <p:tgtEl>
                                          <p:spTgt spid="110"/>
                                        </p:tgtEl>
                                        <p:attrNameLst>
                                          <p:attrName>ppt_y</p:attrName>
                                        </p:attrNameLst>
                                      </p:cBhvr>
                                      <p:tavLst>
                                        <p:tav tm="0">
                                          <p:val>
                                            <p:strVal val="#ppt_y+.1"/>
                                          </p:val>
                                        </p:tav>
                                        <p:tav tm="100000">
                                          <p:val>
                                            <p:strVal val="#ppt_y"/>
                                          </p:val>
                                        </p:tav>
                                      </p:tavLst>
                                    </p:anim>
                                  </p:childTnLst>
                                </p:cTn>
                              </p:par>
                              <p:par>
                                <p:cTn id="335" presetID="42" presetClass="entr" presetSubtype="0" fill="hold" grpId="0" nodeType="withEffect">
                                  <p:stCondLst>
                                    <p:cond delay="0"/>
                                  </p:stCondLst>
                                  <p:childTnLst>
                                    <p:set>
                                      <p:cBhvr>
                                        <p:cTn id="336" dur="1" fill="hold">
                                          <p:stCondLst>
                                            <p:cond delay="0"/>
                                          </p:stCondLst>
                                        </p:cTn>
                                        <p:tgtEl>
                                          <p:spTgt spid="111"/>
                                        </p:tgtEl>
                                        <p:attrNameLst>
                                          <p:attrName>style.visibility</p:attrName>
                                        </p:attrNameLst>
                                      </p:cBhvr>
                                      <p:to>
                                        <p:strVal val="visible"/>
                                      </p:to>
                                    </p:set>
                                    <p:animEffect transition="in" filter="fade">
                                      <p:cBhvr>
                                        <p:cTn id="337" dur="500"/>
                                        <p:tgtEl>
                                          <p:spTgt spid="111"/>
                                        </p:tgtEl>
                                      </p:cBhvr>
                                    </p:animEffect>
                                    <p:anim calcmode="lin" valueType="num">
                                      <p:cBhvr>
                                        <p:cTn id="338" dur="500" fill="hold"/>
                                        <p:tgtEl>
                                          <p:spTgt spid="111"/>
                                        </p:tgtEl>
                                        <p:attrNameLst>
                                          <p:attrName>ppt_x</p:attrName>
                                        </p:attrNameLst>
                                      </p:cBhvr>
                                      <p:tavLst>
                                        <p:tav tm="0">
                                          <p:val>
                                            <p:strVal val="#ppt_x"/>
                                          </p:val>
                                        </p:tav>
                                        <p:tav tm="100000">
                                          <p:val>
                                            <p:strVal val="#ppt_x"/>
                                          </p:val>
                                        </p:tav>
                                      </p:tavLst>
                                    </p:anim>
                                    <p:anim calcmode="lin" valueType="num">
                                      <p:cBhvr>
                                        <p:cTn id="339" dur="500" fill="hold"/>
                                        <p:tgtEl>
                                          <p:spTgt spid="111"/>
                                        </p:tgtEl>
                                        <p:attrNameLst>
                                          <p:attrName>ppt_y</p:attrName>
                                        </p:attrNameLst>
                                      </p:cBhvr>
                                      <p:tavLst>
                                        <p:tav tm="0">
                                          <p:val>
                                            <p:strVal val="#ppt_y+.1"/>
                                          </p:val>
                                        </p:tav>
                                        <p:tav tm="100000">
                                          <p:val>
                                            <p:strVal val="#ppt_y"/>
                                          </p:val>
                                        </p:tav>
                                      </p:tavLst>
                                    </p:anim>
                                  </p:childTnLst>
                                </p:cTn>
                              </p:par>
                              <p:par>
                                <p:cTn id="340" presetID="42" presetClass="entr" presetSubtype="0" fill="hold" grpId="0" nodeType="withEffect">
                                  <p:stCondLst>
                                    <p:cond delay="0"/>
                                  </p:stCondLst>
                                  <p:childTnLst>
                                    <p:set>
                                      <p:cBhvr>
                                        <p:cTn id="341" dur="1" fill="hold">
                                          <p:stCondLst>
                                            <p:cond delay="0"/>
                                          </p:stCondLst>
                                        </p:cTn>
                                        <p:tgtEl>
                                          <p:spTgt spid="113"/>
                                        </p:tgtEl>
                                        <p:attrNameLst>
                                          <p:attrName>style.visibility</p:attrName>
                                        </p:attrNameLst>
                                      </p:cBhvr>
                                      <p:to>
                                        <p:strVal val="visible"/>
                                      </p:to>
                                    </p:set>
                                    <p:animEffect transition="in" filter="fade">
                                      <p:cBhvr>
                                        <p:cTn id="342" dur="500"/>
                                        <p:tgtEl>
                                          <p:spTgt spid="113"/>
                                        </p:tgtEl>
                                      </p:cBhvr>
                                    </p:animEffect>
                                    <p:anim calcmode="lin" valueType="num">
                                      <p:cBhvr>
                                        <p:cTn id="343" dur="500" fill="hold"/>
                                        <p:tgtEl>
                                          <p:spTgt spid="113"/>
                                        </p:tgtEl>
                                        <p:attrNameLst>
                                          <p:attrName>ppt_x</p:attrName>
                                        </p:attrNameLst>
                                      </p:cBhvr>
                                      <p:tavLst>
                                        <p:tav tm="0">
                                          <p:val>
                                            <p:strVal val="#ppt_x"/>
                                          </p:val>
                                        </p:tav>
                                        <p:tav tm="100000">
                                          <p:val>
                                            <p:strVal val="#ppt_x"/>
                                          </p:val>
                                        </p:tav>
                                      </p:tavLst>
                                    </p:anim>
                                    <p:anim calcmode="lin" valueType="num">
                                      <p:cBhvr>
                                        <p:cTn id="344" dur="500" fill="hold"/>
                                        <p:tgtEl>
                                          <p:spTgt spid="113"/>
                                        </p:tgtEl>
                                        <p:attrNameLst>
                                          <p:attrName>ppt_y</p:attrName>
                                        </p:attrNameLst>
                                      </p:cBhvr>
                                      <p:tavLst>
                                        <p:tav tm="0">
                                          <p:val>
                                            <p:strVal val="#ppt_y+.1"/>
                                          </p:val>
                                        </p:tav>
                                        <p:tav tm="100000">
                                          <p:val>
                                            <p:strVal val="#ppt_y"/>
                                          </p:val>
                                        </p:tav>
                                      </p:tavLst>
                                    </p:anim>
                                  </p:childTnLst>
                                </p:cTn>
                              </p:par>
                              <p:par>
                                <p:cTn id="345" presetID="42" presetClass="entr" presetSubtype="0" fill="hold" grpId="0" nodeType="withEffect">
                                  <p:stCondLst>
                                    <p:cond delay="0"/>
                                  </p:stCondLst>
                                  <p:childTnLst>
                                    <p:set>
                                      <p:cBhvr>
                                        <p:cTn id="346" dur="1" fill="hold">
                                          <p:stCondLst>
                                            <p:cond delay="0"/>
                                          </p:stCondLst>
                                        </p:cTn>
                                        <p:tgtEl>
                                          <p:spTgt spid="115"/>
                                        </p:tgtEl>
                                        <p:attrNameLst>
                                          <p:attrName>style.visibility</p:attrName>
                                        </p:attrNameLst>
                                      </p:cBhvr>
                                      <p:to>
                                        <p:strVal val="visible"/>
                                      </p:to>
                                    </p:set>
                                    <p:animEffect transition="in" filter="fade">
                                      <p:cBhvr>
                                        <p:cTn id="347" dur="500"/>
                                        <p:tgtEl>
                                          <p:spTgt spid="115"/>
                                        </p:tgtEl>
                                      </p:cBhvr>
                                    </p:animEffect>
                                    <p:anim calcmode="lin" valueType="num">
                                      <p:cBhvr>
                                        <p:cTn id="348" dur="500" fill="hold"/>
                                        <p:tgtEl>
                                          <p:spTgt spid="115"/>
                                        </p:tgtEl>
                                        <p:attrNameLst>
                                          <p:attrName>ppt_x</p:attrName>
                                        </p:attrNameLst>
                                      </p:cBhvr>
                                      <p:tavLst>
                                        <p:tav tm="0">
                                          <p:val>
                                            <p:strVal val="#ppt_x"/>
                                          </p:val>
                                        </p:tav>
                                        <p:tav tm="100000">
                                          <p:val>
                                            <p:strVal val="#ppt_x"/>
                                          </p:val>
                                        </p:tav>
                                      </p:tavLst>
                                    </p:anim>
                                    <p:anim calcmode="lin" valueType="num">
                                      <p:cBhvr>
                                        <p:cTn id="349" dur="500" fill="hold"/>
                                        <p:tgtEl>
                                          <p:spTgt spid="115"/>
                                        </p:tgtEl>
                                        <p:attrNameLst>
                                          <p:attrName>ppt_y</p:attrName>
                                        </p:attrNameLst>
                                      </p:cBhvr>
                                      <p:tavLst>
                                        <p:tav tm="0">
                                          <p:val>
                                            <p:strVal val="#ppt_y+.1"/>
                                          </p:val>
                                        </p:tav>
                                        <p:tav tm="100000">
                                          <p:val>
                                            <p:strVal val="#ppt_y"/>
                                          </p:val>
                                        </p:tav>
                                      </p:tavLst>
                                    </p:anim>
                                  </p:childTnLst>
                                </p:cTn>
                              </p:par>
                              <p:par>
                                <p:cTn id="350" presetID="42" presetClass="entr" presetSubtype="0" fill="hold" grpId="0" nodeType="withEffect">
                                  <p:stCondLst>
                                    <p:cond delay="0"/>
                                  </p:stCondLst>
                                  <p:childTnLst>
                                    <p:set>
                                      <p:cBhvr>
                                        <p:cTn id="351" dur="1" fill="hold">
                                          <p:stCondLst>
                                            <p:cond delay="0"/>
                                          </p:stCondLst>
                                        </p:cTn>
                                        <p:tgtEl>
                                          <p:spTgt spid="40"/>
                                        </p:tgtEl>
                                        <p:attrNameLst>
                                          <p:attrName>style.visibility</p:attrName>
                                        </p:attrNameLst>
                                      </p:cBhvr>
                                      <p:to>
                                        <p:strVal val="visible"/>
                                      </p:to>
                                    </p:set>
                                    <p:animEffect transition="in" filter="fade">
                                      <p:cBhvr>
                                        <p:cTn id="352" dur="500"/>
                                        <p:tgtEl>
                                          <p:spTgt spid="40"/>
                                        </p:tgtEl>
                                      </p:cBhvr>
                                    </p:animEffect>
                                    <p:anim calcmode="lin" valueType="num">
                                      <p:cBhvr>
                                        <p:cTn id="353" dur="500" fill="hold"/>
                                        <p:tgtEl>
                                          <p:spTgt spid="40"/>
                                        </p:tgtEl>
                                        <p:attrNameLst>
                                          <p:attrName>ppt_x</p:attrName>
                                        </p:attrNameLst>
                                      </p:cBhvr>
                                      <p:tavLst>
                                        <p:tav tm="0">
                                          <p:val>
                                            <p:strVal val="#ppt_x"/>
                                          </p:val>
                                        </p:tav>
                                        <p:tav tm="100000">
                                          <p:val>
                                            <p:strVal val="#ppt_x"/>
                                          </p:val>
                                        </p:tav>
                                      </p:tavLst>
                                    </p:anim>
                                    <p:anim calcmode="lin" valueType="num">
                                      <p:cBhvr>
                                        <p:cTn id="354" dur="500" fill="hold"/>
                                        <p:tgtEl>
                                          <p:spTgt spid="40"/>
                                        </p:tgtEl>
                                        <p:attrNameLst>
                                          <p:attrName>ppt_y</p:attrName>
                                        </p:attrNameLst>
                                      </p:cBhvr>
                                      <p:tavLst>
                                        <p:tav tm="0">
                                          <p:val>
                                            <p:strVal val="#ppt_y+.1"/>
                                          </p:val>
                                        </p:tav>
                                        <p:tav tm="100000">
                                          <p:val>
                                            <p:strVal val="#ppt_y"/>
                                          </p:val>
                                        </p:tav>
                                      </p:tavLst>
                                    </p:anim>
                                  </p:childTnLst>
                                </p:cTn>
                              </p:par>
                              <p:par>
                                <p:cTn id="355" presetID="42" presetClass="entr" presetSubtype="0" fill="hold" grpId="0" nodeType="withEffect">
                                  <p:stCondLst>
                                    <p:cond delay="0"/>
                                  </p:stCondLst>
                                  <p:childTnLst>
                                    <p:set>
                                      <p:cBhvr>
                                        <p:cTn id="356" dur="1" fill="hold">
                                          <p:stCondLst>
                                            <p:cond delay="0"/>
                                          </p:stCondLst>
                                        </p:cTn>
                                        <p:tgtEl>
                                          <p:spTgt spid="41"/>
                                        </p:tgtEl>
                                        <p:attrNameLst>
                                          <p:attrName>style.visibility</p:attrName>
                                        </p:attrNameLst>
                                      </p:cBhvr>
                                      <p:to>
                                        <p:strVal val="visible"/>
                                      </p:to>
                                    </p:set>
                                    <p:animEffect transition="in" filter="fade">
                                      <p:cBhvr>
                                        <p:cTn id="357" dur="500"/>
                                        <p:tgtEl>
                                          <p:spTgt spid="41"/>
                                        </p:tgtEl>
                                      </p:cBhvr>
                                    </p:animEffect>
                                    <p:anim calcmode="lin" valueType="num">
                                      <p:cBhvr>
                                        <p:cTn id="358" dur="500" fill="hold"/>
                                        <p:tgtEl>
                                          <p:spTgt spid="41"/>
                                        </p:tgtEl>
                                        <p:attrNameLst>
                                          <p:attrName>ppt_x</p:attrName>
                                        </p:attrNameLst>
                                      </p:cBhvr>
                                      <p:tavLst>
                                        <p:tav tm="0">
                                          <p:val>
                                            <p:strVal val="#ppt_x"/>
                                          </p:val>
                                        </p:tav>
                                        <p:tav tm="100000">
                                          <p:val>
                                            <p:strVal val="#ppt_x"/>
                                          </p:val>
                                        </p:tav>
                                      </p:tavLst>
                                    </p:anim>
                                    <p:anim calcmode="lin" valueType="num">
                                      <p:cBhvr>
                                        <p:cTn id="359" dur="500" fill="hold"/>
                                        <p:tgtEl>
                                          <p:spTgt spid="41"/>
                                        </p:tgtEl>
                                        <p:attrNameLst>
                                          <p:attrName>ppt_y</p:attrName>
                                        </p:attrNameLst>
                                      </p:cBhvr>
                                      <p:tavLst>
                                        <p:tav tm="0">
                                          <p:val>
                                            <p:strVal val="#ppt_y+.1"/>
                                          </p:val>
                                        </p:tav>
                                        <p:tav tm="100000">
                                          <p:val>
                                            <p:strVal val="#ppt_y"/>
                                          </p:val>
                                        </p:tav>
                                      </p:tavLst>
                                    </p:anim>
                                  </p:childTnLst>
                                </p:cTn>
                              </p:par>
                              <p:par>
                                <p:cTn id="360" presetID="42" presetClass="entr" presetSubtype="0" fill="hold" grpId="0" nodeType="withEffect">
                                  <p:stCondLst>
                                    <p:cond delay="0"/>
                                  </p:stCondLst>
                                  <p:childTnLst>
                                    <p:set>
                                      <p:cBhvr>
                                        <p:cTn id="361" dur="1" fill="hold">
                                          <p:stCondLst>
                                            <p:cond delay="0"/>
                                          </p:stCondLst>
                                        </p:cTn>
                                        <p:tgtEl>
                                          <p:spTgt spid="14"/>
                                        </p:tgtEl>
                                        <p:attrNameLst>
                                          <p:attrName>style.visibility</p:attrName>
                                        </p:attrNameLst>
                                      </p:cBhvr>
                                      <p:to>
                                        <p:strVal val="visible"/>
                                      </p:to>
                                    </p:set>
                                    <p:animEffect transition="in" filter="fade">
                                      <p:cBhvr>
                                        <p:cTn id="362" dur="500"/>
                                        <p:tgtEl>
                                          <p:spTgt spid="14"/>
                                        </p:tgtEl>
                                      </p:cBhvr>
                                    </p:animEffect>
                                    <p:anim calcmode="lin" valueType="num">
                                      <p:cBhvr>
                                        <p:cTn id="363" dur="500" fill="hold"/>
                                        <p:tgtEl>
                                          <p:spTgt spid="14"/>
                                        </p:tgtEl>
                                        <p:attrNameLst>
                                          <p:attrName>ppt_x</p:attrName>
                                        </p:attrNameLst>
                                      </p:cBhvr>
                                      <p:tavLst>
                                        <p:tav tm="0">
                                          <p:val>
                                            <p:strVal val="#ppt_x"/>
                                          </p:val>
                                        </p:tav>
                                        <p:tav tm="100000">
                                          <p:val>
                                            <p:strVal val="#ppt_x"/>
                                          </p:val>
                                        </p:tav>
                                      </p:tavLst>
                                    </p:anim>
                                    <p:anim calcmode="lin" valueType="num">
                                      <p:cBhvr>
                                        <p:cTn id="364"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0" grpId="0" animBg="1"/>
      <p:bldP spid="101" grpId="0" animBg="1"/>
      <p:bldP spid="2" grpId="0" animBg="1"/>
      <p:bldP spid="57" grpId="0" animBg="1"/>
      <p:bldP spid="4" grpId="0"/>
      <p:bldP spid="17" grpId="0" animBg="1"/>
      <p:bldP spid="18" grpId="0"/>
      <p:bldP spid="20" grpId="0"/>
      <p:bldP spid="21" grpId="0"/>
      <p:bldP spid="22" grpId="0"/>
      <p:bldP spid="27" grpId="0"/>
      <p:bldP spid="28" grpId="0"/>
      <p:bldP spid="29" grpId="0"/>
      <p:bldP spid="30" grpId="0"/>
      <p:bldP spid="31" grpId="0"/>
      <p:bldP spid="32" grpId="0"/>
      <p:bldP spid="33" grpId="0"/>
      <p:bldP spid="34" grpId="0"/>
      <p:bldP spid="35" grpId="0"/>
      <p:bldP spid="36" grpId="0"/>
      <p:bldP spid="37" grpId="0"/>
      <p:bldP spid="43" grpId="0"/>
      <p:bldP spid="51" grpId="0"/>
      <p:bldP spid="52" grpId="0"/>
      <p:bldP spid="53" grpId="0"/>
      <p:bldP spid="54" grpId="0"/>
      <p:bldP spid="56" grpId="0" animBg="1"/>
      <p:bldP spid="74" grpId="0" animBg="1"/>
      <p:bldP spid="90" grpId="0"/>
      <p:bldP spid="91" grpId="0"/>
      <p:bldP spid="92" grpId="0"/>
      <p:bldP spid="96" grpId="0"/>
      <p:bldP spid="97" grpId="0"/>
      <p:bldP spid="98" grpId="0"/>
      <p:bldP spid="64" grpId="0"/>
      <p:bldP spid="75" grpId="0"/>
      <p:bldP spid="83" grpId="0"/>
      <p:bldP spid="84" grpId="0"/>
      <p:bldP spid="89" grpId="0"/>
      <p:bldP spid="95" grpId="0"/>
      <p:bldP spid="99" grpId="0"/>
      <p:bldP spid="39" grpId="0"/>
      <p:bldP spid="50" grpId="0" animBg="1"/>
      <p:bldP spid="59" grpId="0" animBg="1"/>
      <p:bldP spid="60" grpId="0" animBg="1"/>
      <p:bldP spid="88" grpId="0"/>
      <p:bldP spid="100" grpId="0"/>
      <p:bldP spid="107" grpId="0"/>
      <p:bldP spid="108" grpId="0"/>
      <p:bldP spid="109" grpId="0"/>
      <p:bldP spid="111" grpId="0" animBg="1"/>
      <p:bldP spid="115" grpId="0"/>
      <p:bldP spid="110" grpId="0"/>
      <p:bldP spid="41" grpId="0" animBg="1"/>
      <p:bldP spid="11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69"/>
        <p:cNvGrpSpPr/>
        <p:nvPr/>
      </p:nvGrpSpPr>
      <p:grpSpPr>
        <a:xfrm>
          <a:off x="0" y="0"/>
          <a:ext cx="0" cy="0"/>
          <a:chOff x="0" y="0"/>
          <a:chExt cx="0" cy="0"/>
        </a:xfrm>
      </p:grpSpPr>
      <p:sp>
        <p:nvSpPr>
          <p:cNvPr id="6" name="Прямоугольник 5"/>
          <p:cNvSpPr/>
          <p:nvPr/>
        </p:nvSpPr>
        <p:spPr>
          <a:xfrm>
            <a:off x="0" y="3977640"/>
            <a:ext cx="7909560" cy="2804160"/>
          </a:xfrm>
          <a:prstGeom prst="rect">
            <a:avLst/>
          </a:prstGeom>
          <a:solidFill>
            <a:srgbClr val="133858">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Google Shape;171;p3">
            <a:extLst>
              <a:ext uri="{FF2B5EF4-FFF2-40B4-BE49-F238E27FC236}">
                <a16:creationId xmlns:a16="http://schemas.microsoft.com/office/drawing/2014/main" id="{C663BE40-710E-5925-85F5-1DE4355784E0}"/>
              </a:ext>
            </a:extLst>
          </p:cNvPr>
          <p:cNvSpPr txBox="1">
            <a:spLocks noGrp="1"/>
          </p:cNvSpPr>
          <p:nvPr>
            <p:ph type="title"/>
          </p:nvPr>
        </p:nvSpPr>
        <p:spPr>
          <a:xfrm>
            <a:off x="1418799" y="4686631"/>
            <a:ext cx="6490761" cy="601649"/>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bg1"/>
                </a:solidFill>
              </a:rPr>
              <a:t>Top Onshore Oil Play in Mid-Europe</a:t>
            </a:r>
            <a:endParaRPr dirty="0">
              <a:solidFill>
                <a:schemeClr val="bg1"/>
              </a:solidFill>
            </a:endParaRPr>
          </a:p>
        </p:txBody>
      </p:sp>
      <p:pic>
        <p:nvPicPr>
          <p:cNvPr id="2" name="Google Shape;757;p16">
            <a:extLst>
              <a:ext uri="{FF2B5EF4-FFF2-40B4-BE49-F238E27FC236}">
                <a16:creationId xmlns:a16="http://schemas.microsoft.com/office/drawing/2014/main" id="{EA3E25F0-7FC7-F527-F98E-5D190C4CE86E}"/>
              </a:ext>
            </a:extLst>
          </p:cNvPr>
          <p:cNvPicPr preferRelativeResize="0"/>
          <p:nvPr/>
        </p:nvPicPr>
        <p:blipFill rotWithShape="1">
          <a:blip r:embed="rId4">
            <a:alphaModFix/>
          </a:blip>
          <a:srcRect l="6307" t="2375" r="6306" b="18958"/>
          <a:stretch/>
        </p:blipFill>
        <p:spPr>
          <a:xfrm>
            <a:off x="16073588" y="624081"/>
            <a:ext cx="1647852" cy="601649"/>
          </a:xfrm>
          <a:prstGeom prst="rect">
            <a:avLst/>
          </a:prstGeom>
          <a:noFill/>
          <a:ln>
            <a:noFill/>
          </a:ln>
        </p:spPr>
      </p:pic>
      <p:sp>
        <p:nvSpPr>
          <p:cNvPr id="3" name="Google Shape;171;p3">
            <a:extLst>
              <a:ext uri="{FF2B5EF4-FFF2-40B4-BE49-F238E27FC236}">
                <a16:creationId xmlns:a16="http://schemas.microsoft.com/office/drawing/2014/main" id="{B97F8412-F70E-BF1E-35DE-C63EEA1EEB76}"/>
              </a:ext>
            </a:extLst>
          </p:cNvPr>
          <p:cNvSpPr txBox="1">
            <a:spLocks/>
          </p:cNvSpPr>
          <p:nvPr/>
        </p:nvSpPr>
        <p:spPr>
          <a:xfrm>
            <a:off x="1466927" y="5920294"/>
            <a:ext cx="4065193" cy="5172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800"/>
              <a:buFont typeface="Arial"/>
              <a:buNone/>
              <a:defRPr sz="4800" b="1" i="0" u="none" strike="noStrike" cap="none">
                <a:solidFill>
                  <a:schemeClr val="dk1"/>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pPr>
              <a:spcBef>
                <a:spcPts val="800"/>
              </a:spcBef>
              <a:spcAft>
                <a:spcPts val="800"/>
              </a:spcAft>
            </a:pPr>
            <a:r>
              <a:rPr lang="en-US" sz="2000" dirty="0">
                <a:solidFill>
                  <a:schemeClr val="bg1"/>
                </a:solidFill>
                <a:latin typeface="Kanit" panose="020B0604020202020204" charset="-34"/>
                <a:ea typeface="Kanit SemiBold"/>
                <a:cs typeface="Kanit" panose="020B0604020202020204" charset="-34"/>
                <a:sym typeface="Kanit SemiBold"/>
              </a:rPr>
              <a:t>Cudi-Gabar Region Oil Block, South-East </a:t>
            </a:r>
            <a:r>
              <a:rPr lang="en-US" sz="2000" dirty="0" err="1">
                <a:solidFill>
                  <a:schemeClr val="bg1"/>
                </a:solidFill>
                <a:latin typeface="Kanit" panose="020B0604020202020204" charset="-34"/>
                <a:ea typeface="Kanit SemiBold"/>
                <a:cs typeface="Kanit" panose="020B0604020202020204" charset="-34"/>
                <a:sym typeface="Kanit SemiBold"/>
              </a:rPr>
              <a:t>Turkiye</a:t>
            </a:r>
            <a:endParaRPr lang="en-US" sz="2000" dirty="0">
              <a:solidFill>
                <a:schemeClr val="bg1"/>
              </a:solidFill>
              <a:latin typeface="Kanit" panose="020B0604020202020204" charset="-34"/>
              <a:ea typeface="Kanit SemiBold"/>
              <a:cs typeface="Kanit" panose="020B0604020202020204" charset="-34"/>
              <a:sym typeface="Kanit SemiBold"/>
            </a:endParaRPr>
          </a:p>
        </p:txBody>
      </p:sp>
      <p:sp>
        <p:nvSpPr>
          <p:cNvPr id="9" name="Google Shape;172;p3">
            <a:extLst>
              <a:ext uri="{FF2B5EF4-FFF2-40B4-BE49-F238E27FC236}">
                <a16:creationId xmlns:a16="http://schemas.microsoft.com/office/drawing/2014/main" id="{A9E2DAC1-83BB-F6FD-FECD-07D2DC0FF881}"/>
              </a:ext>
            </a:extLst>
          </p:cNvPr>
          <p:cNvSpPr/>
          <p:nvPr/>
        </p:nvSpPr>
        <p:spPr>
          <a:xfrm>
            <a:off x="0" y="3977640"/>
            <a:ext cx="792480" cy="2804160"/>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434376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Google Shape;171;p3">
            <a:extLst>
              <a:ext uri="{FF2B5EF4-FFF2-40B4-BE49-F238E27FC236}">
                <a16:creationId xmlns:a16="http://schemas.microsoft.com/office/drawing/2014/main" id="{5F56DFA6-FA4A-2E99-0D74-5EA913FA06A8}"/>
              </a:ext>
            </a:extLst>
          </p:cNvPr>
          <p:cNvSpPr txBox="1">
            <a:spLocks/>
          </p:cNvSpPr>
          <p:nvPr/>
        </p:nvSpPr>
        <p:spPr>
          <a:xfrm>
            <a:off x="892266" y="825177"/>
            <a:ext cx="10287025" cy="5172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800"/>
              <a:buFont typeface="Arial"/>
              <a:buNone/>
              <a:defRPr sz="4800" b="1" i="0" u="none" strike="noStrike" cap="none">
                <a:solidFill>
                  <a:schemeClr val="dk1"/>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pPr>
              <a:spcBef>
                <a:spcPts val="800"/>
              </a:spcBef>
              <a:spcAft>
                <a:spcPts val="800"/>
              </a:spcAft>
            </a:pPr>
            <a:r>
              <a:rPr lang="en-US" dirty="0">
                <a:solidFill>
                  <a:srgbClr val="3A396D"/>
                </a:solidFill>
                <a:latin typeface="Kanit" panose="020B0604020202020204" charset="-34"/>
                <a:cs typeface="Kanit" panose="020B0604020202020204" charset="-34"/>
                <a:sym typeface="Kanit SemiBold"/>
              </a:rPr>
              <a:t>Oil Exploration Work Program </a:t>
            </a:r>
            <a:br>
              <a:rPr lang="en-US" sz="3200" dirty="0">
                <a:solidFill>
                  <a:srgbClr val="3A396D"/>
                </a:solidFill>
                <a:latin typeface="Kanit" panose="020B0604020202020204" charset="-34"/>
                <a:ea typeface="Kanit SemiBold"/>
                <a:cs typeface="Kanit" panose="020B0604020202020204" charset="-34"/>
                <a:sym typeface="Kanit SemiBold"/>
              </a:rPr>
            </a:br>
            <a:r>
              <a:rPr lang="en-US" sz="3200" dirty="0">
                <a:solidFill>
                  <a:srgbClr val="3A396D"/>
                </a:solidFill>
                <a:latin typeface="Kanit" panose="020B0604020202020204" charset="-34"/>
                <a:ea typeface="Kanit SemiBold"/>
                <a:cs typeface="Kanit" panose="020B0604020202020204" charset="-34"/>
                <a:sym typeface="Kanit SemiBold"/>
              </a:rPr>
              <a:t>Cudi-Gabar Province, South-East </a:t>
            </a:r>
            <a:r>
              <a:rPr lang="en-US" sz="3200" dirty="0" err="1">
                <a:solidFill>
                  <a:srgbClr val="3A396D"/>
                </a:solidFill>
                <a:latin typeface="Kanit" panose="020B0604020202020204" charset="-34"/>
                <a:ea typeface="Kanit SemiBold"/>
                <a:cs typeface="Kanit" panose="020B0604020202020204" charset="-34"/>
                <a:sym typeface="Kanit SemiBold"/>
              </a:rPr>
              <a:t>Turkiye</a:t>
            </a:r>
            <a:endParaRPr lang="en-US" sz="3200" dirty="0">
              <a:solidFill>
                <a:srgbClr val="3A396D"/>
              </a:solidFill>
              <a:latin typeface="Kanit" panose="020B0604020202020204" charset="-34"/>
              <a:ea typeface="Kanit SemiBold"/>
              <a:cs typeface="Kanit" panose="020B0604020202020204" charset="-34"/>
              <a:sym typeface="Kanit SemiBold"/>
            </a:endParaRPr>
          </a:p>
        </p:txBody>
      </p:sp>
      <p:pic>
        <p:nvPicPr>
          <p:cNvPr id="5" name="Google Shape;757;p16">
            <a:extLst>
              <a:ext uri="{FF2B5EF4-FFF2-40B4-BE49-F238E27FC236}">
                <a16:creationId xmlns:a16="http://schemas.microsoft.com/office/drawing/2014/main" id="{7302F953-19F3-F921-E446-0EACABBFBAF8}"/>
              </a:ext>
            </a:extLst>
          </p:cNvPr>
          <p:cNvPicPr preferRelativeResize="0"/>
          <p:nvPr/>
        </p:nvPicPr>
        <p:blipFill rotWithShape="1">
          <a:blip r:embed="rId2">
            <a:alphaModFix/>
          </a:blip>
          <a:srcRect l="6307" t="2375" r="6306" b="18958"/>
          <a:stretch/>
        </p:blipFill>
        <p:spPr>
          <a:xfrm>
            <a:off x="15582261" y="9401780"/>
            <a:ext cx="1647852" cy="601649"/>
          </a:xfrm>
          <a:prstGeom prst="rect">
            <a:avLst/>
          </a:prstGeom>
          <a:noFill/>
          <a:ln>
            <a:noFill/>
          </a:ln>
        </p:spPr>
      </p:pic>
      <p:sp>
        <p:nvSpPr>
          <p:cNvPr id="2" name="AutoShape 2" descr="Image previe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4" descr="Image preview"/>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6" descr="Image preview"/>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Google Shape;370;p38">
            <a:extLst>
              <a:ext uri="{FF2B5EF4-FFF2-40B4-BE49-F238E27FC236}">
                <a16:creationId xmlns:a16="http://schemas.microsoft.com/office/drawing/2014/main" id="{AA861D9E-A974-D040-2976-BF6C3B5D9890}"/>
              </a:ext>
            </a:extLst>
          </p:cNvPr>
          <p:cNvSpPr txBox="1"/>
          <p:nvPr/>
        </p:nvSpPr>
        <p:spPr>
          <a:xfrm>
            <a:off x="1121872" y="2057609"/>
            <a:ext cx="5558608" cy="4124176"/>
          </a:xfrm>
          <a:prstGeom prst="rect">
            <a:avLst/>
          </a:prstGeom>
          <a:noFill/>
          <a:ln>
            <a:noFill/>
          </a:ln>
        </p:spPr>
        <p:txBody>
          <a:bodyPr spcFirstLastPara="1" wrap="square" lIns="91425" tIns="91425" rIns="91425" bIns="91425" anchor="t" anchorCtr="0">
            <a:spAutoFit/>
          </a:bodyPr>
          <a:lstStyle/>
          <a:p>
            <a:pPr>
              <a:spcBef>
                <a:spcPts val="800"/>
              </a:spcBef>
              <a:spcAft>
                <a:spcPts val="800"/>
              </a:spcAft>
              <a:buSzPts val="2400"/>
            </a:pPr>
            <a:r>
              <a:rPr lang="en-US" sz="2400" dirty="0">
                <a:solidFill>
                  <a:srgbClr val="3A396D"/>
                </a:solidFill>
                <a:latin typeface="Kanit" panose="020B0604020202020204" charset="-34"/>
                <a:ea typeface="Kanit SemiBold"/>
                <a:cs typeface="Kanit" panose="020B0604020202020204" charset="-34"/>
                <a:sym typeface="Kanit SemiBold"/>
              </a:rPr>
              <a:t>Exploration block M47c3,c4 is close to recent high impact discoveries and oil fields</a:t>
            </a:r>
          </a:p>
          <a:p>
            <a:pPr>
              <a:spcBef>
                <a:spcPts val="800"/>
              </a:spcBef>
              <a:spcAft>
                <a:spcPts val="800"/>
              </a:spcAft>
              <a:buSzPts val="2400"/>
            </a:pPr>
            <a:r>
              <a:rPr lang="en-US" sz="2400" b="1" dirty="0">
                <a:solidFill>
                  <a:srgbClr val="3A396D"/>
                </a:solidFill>
                <a:latin typeface="Kanit" panose="020B0604020202020204" charset="-34"/>
                <a:ea typeface="Kanit SemiBold"/>
                <a:cs typeface="Kanit" panose="020B0604020202020204" charset="-34"/>
                <a:sym typeface="Kanit SemiBold"/>
              </a:rPr>
              <a:t>10 wells program </a:t>
            </a:r>
            <a:r>
              <a:rPr lang="en-US" sz="2400" dirty="0">
                <a:solidFill>
                  <a:srgbClr val="3A396D"/>
                </a:solidFill>
                <a:latin typeface="Kanit" panose="020B0604020202020204" charset="-34"/>
                <a:ea typeface="Kanit SemiBold"/>
                <a:cs typeface="Kanit" panose="020B0604020202020204" charset="-34"/>
                <a:sym typeface="Kanit SemiBold"/>
              </a:rPr>
              <a:t>targeting discovery of 10,000 – 100,000 </a:t>
            </a:r>
            <a:r>
              <a:rPr lang="en-US" sz="2400" dirty="0" err="1">
                <a:solidFill>
                  <a:srgbClr val="3A396D"/>
                </a:solidFill>
                <a:latin typeface="Kanit" panose="020B0604020202020204" charset="-34"/>
                <a:ea typeface="Kanit SemiBold"/>
                <a:cs typeface="Kanit" panose="020B0604020202020204" charset="-34"/>
                <a:sym typeface="Kanit SemiBold"/>
              </a:rPr>
              <a:t>bbl</a:t>
            </a:r>
            <a:r>
              <a:rPr lang="en-US" sz="2400" dirty="0">
                <a:solidFill>
                  <a:srgbClr val="3A396D"/>
                </a:solidFill>
                <a:latin typeface="Kanit" panose="020B0604020202020204" charset="-34"/>
                <a:ea typeface="Kanit SemiBold"/>
                <a:cs typeface="Kanit" panose="020B0604020202020204" charset="-34"/>
                <a:sym typeface="Kanit SemiBold"/>
              </a:rPr>
              <a:t>/day oil field discovery. PPE to drill 4 wells and shoot seismic to earn 50% </a:t>
            </a:r>
          </a:p>
          <a:p>
            <a:pPr>
              <a:spcBef>
                <a:spcPts val="800"/>
              </a:spcBef>
              <a:spcAft>
                <a:spcPts val="800"/>
              </a:spcAft>
              <a:buSzPts val="2400"/>
            </a:pPr>
            <a:r>
              <a:rPr lang="en-US" sz="2400" dirty="0">
                <a:solidFill>
                  <a:srgbClr val="3A396D"/>
                </a:solidFill>
                <a:latin typeface="Kanit" panose="020B0604020202020204" charset="-34"/>
                <a:ea typeface="Kanit SemiBold"/>
                <a:cs typeface="Kanit" panose="020B0604020202020204" charset="-34"/>
                <a:sym typeface="Kanit SemiBold"/>
              </a:rPr>
              <a:t>2D seismic collection finished for the block</a:t>
            </a:r>
            <a:endParaRPr lang="en-US" sz="2400" b="1" dirty="0">
              <a:solidFill>
                <a:srgbClr val="3A396D"/>
              </a:solidFill>
              <a:latin typeface="Kanit" panose="020B0604020202020204" charset="-34"/>
              <a:ea typeface="Kanit SemiBold"/>
              <a:cs typeface="Kanit" panose="020B0604020202020204" charset="-34"/>
              <a:sym typeface="Kanit SemiBold"/>
            </a:endParaRPr>
          </a:p>
        </p:txBody>
      </p:sp>
      <p:sp>
        <p:nvSpPr>
          <p:cNvPr id="14" name="Google Shape;763;p16">
            <a:extLst>
              <a:ext uri="{FF2B5EF4-FFF2-40B4-BE49-F238E27FC236}">
                <a16:creationId xmlns:a16="http://schemas.microsoft.com/office/drawing/2014/main" id="{9704E4EC-CA9A-0348-3224-6BED86E6AEF4}"/>
              </a:ext>
            </a:extLst>
          </p:cNvPr>
          <p:cNvSpPr/>
          <p:nvPr/>
        </p:nvSpPr>
        <p:spPr>
          <a:xfrm flipV="1">
            <a:off x="564466" y="6220892"/>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370;p38">
            <a:extLst>
              <a:ext uri="{FF2B5EF4-FFF2-40B4-BE49-F238E27FC236}">
                <a16:creationId xmlns:a16="http://schemas.microsoft.com/office/drawing/2014/main" id="{AA861D9E-A974-D040-2976-BF6C3B5D9890}"/>
              </a:ext>
            </a:extLst>
          </p:cNvPr>
          <p:cNvSpPr txBox="1"/>
          <p:nvPr/>
        </p:nvSpPr>
        <p:spPr>
          <a:xfrm>
            <a:off x="1121872" y="5964798"/>
            <a:ext cx="5558608" cy="2072332"/>
          </a:xfrm>
          <a:prstGeom prst="rect">
            <a:avLst/>
          </a:prstGeom>
          <a:noFill/>
          <a:ln>
            <a:noFill/>
          </a:ln>
        </p:spPr>
        <p:txBody>
          <a:bodyPr spcFirstLastPara="1" wrap="square" lIns="91425" tIns="91425" rIns="91425" bIns="91425" anchor="t" anchorCtr="0">
            <a:spAutoFit/>
          </a:bodyPr>
          <a:lstStyle/>
          <a:p>
            <a:pPr>
              <a:spcBef>
                <a:spcPts val="800"/>
              </a:spcBef>
              <a:spcAft>
                <a:spcPts val="800"/>
              </a:spcAft>
              <a:buSzPts val="2400"/>
            </a:pPr>
            <a:r>
              <a:rPr lang="en-US" sz="2400" dirty="0">
                <a:solidFill>
                  <a:srgbClr val="3A396D"/>
                </a:solidFill>
                <a:latin typeface="Kanit" panose="020B0604020202020204" charset="-34"/>
                <a:ea typeface="Kanit SemiBold"/>
                <a:cs typeface="Kanit" panose="020B0604020202020204" charset="-34"/>
                <a:sym typeface="Kanit SemiBold"/>
              </a:rPr>
              <a:t>If a discovery is made, economics are pro-rata to respective interests</a:t>
            </a:r>
          </a:p>
          <a:p>
            <a:pPr>
              <a:spcBef>
                <a:spcPts val="800"/>
              </a:spcBef>
              <a:spcAft>
                <a:spcPts val="800"/>
              </a:spcAft>
              <a:buSzPts val="2400"/>
            </a:pPr>
            <a:r>
              <a:rPr lang="en-US" sz="2400" dirty="0">
                <a:solidFill>
                  <a:srgbClr val="3A396D"/>
                </a:solidFill>
                <a:latin typeface="Kanit" panose="020B0604020202020204" charset="-34"/>
                <a:ea typeface="Kanit SemiBold"/>
                <a:cs typeface="Kanit" panose="020B0604020202020204" charset="-34"/>
                <a:sym typeface="Kanit SemiBold"/>
              </a:rPr>
              <a:t>Wells expected to cost USD $3.5 million each (gross 100%)</a:t>
            </a:r>
          </a:p>
        </p:txBody>
      </p:sp>
      <p:sp>
        <p:nvSpPr>
          <p:cNvPr id="24" name="Google Shape;763;p16">
            <a:extLst>
              <a:ext uri="{FF2B5EF4-FFF2-40B4-BE49-F238E27FC236}">
                <a16:creationId xmlns:a16="http://schemas.microsoft.com/office/drawing/2014/main" id="{9704E4EC-CA9A-0348-3224-6BED86E6AEF4}"/>
              </a:ext>
            </a:extLst>
          </p:cNvPr>
          <p:cNvSpPr/>
          <p:nvPr/>
        </p:nvSpPr>
        <p:spPr>
          <a:xfrm flipV="1">
            <a:off x="564466" y="7115167"/>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763;p16">
            <a:extLst>
              <a:ext uri="{FF2B5EF4-FFF2-40B4-BE49-F238E27FC236}">
                <a16:creationId xmlns:a16="http://schemas.microsoft.com/office/drawing/2014/main" id="{9704E4EC-CA9A-0348-3224-6BED86E6AEF4}"/>
              </a:ext>
            </a:extLst>
          </p:cNvPr>
          <p:cNvSpPr/>
          <p:nvPr/>
        </p:nvSpPr>
        <p:spPr>
          <a:xfrm flipV="1">
            <a:off x="564466" y="2299347"/>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763;p16">
            <a:extLst>
              <a:ext uri="{FF2B5EF4-FFF2-40B4-BE49-F238E27FC236}">
                <a16:creationId xmlns:a16="http://schemas.microsoft.com/office/drawing/2014/main" id="{9704E4EC-CA9A-0348-3224-6BED86E6AEF4}"/>
              </a:ext>
            </a:extLst>
          </p:cNvPr>
          <p:cNvSpPr/>
          <p:nvPr/>
        </p:nvSpPr>
        <p:spPr>
          <a:xfrm flipV="1">
            <a:off x="564466" y="3579018"/>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 name="Google Shape;763;p16">
            <a:extLst>
              <a:ext uri="{FF2B5EF4-FFF2-40B4-BE49-F238E27FC236}">
                <a16:creationId xmlns:a16="http://schemas.microsoft.com/office/drawing/2014/main" id="{9704E4EC-CA9A-0348-3224-6BED86E6AEF4}"/>
              </a:ext>
            </a:extLst>
          </p:cNvPr>
          <p:cNvSpPr/>
          <p:nvPr/>
        </p:nvSpPr>
        <p:spPr>
          <a:xfrm flipV="1">
            <a:off x="564466" y="5277055"/>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0" name="Group 21">
            <a:extLst>
              <a:ext uri="{FF2B5EF4-FFF2-40B4-BE49-F238E27FC236}">
                <a16:creationId xmlns:a16="http://schemas.microsoft.com/office/drawing/2014/main" id="{18C434DB-624E-39C0-515C-128DDF4D36F5}"/>
              </a:ext>
            </a:extLst>
          </p:cNvPr>
          <p:cNvGrpSpPr/>
          <p:nvPr/>
        </p:nvGrpSpPr>
        <p:grpSpPr>
          <a:xfrm>
            <a:off x="14805816" y="573282"/>
            <a:ext cx="2335631" cy="1221907"/>
            <a:chOff x="9137334" y="7141273"/>
            <a:chExt cx="4161340" cy="2256727"/>
          </a:xfrm>
        </p:grpSpPr>
        <p:grpSp>
          <p:nvGrpSpPr>
            <p:cNvPr id="31" name="Group 22">
              <a:extLst>
                <a:ext uri="{FF2B5EF4-FFF2-40B4-BE49-F238E27FC236}">
                  <a16:creationId xmlns:a16="http://schemas.microsoft.com/office/drawing/2014/main" id="{F5A40085-C7D8-4D61-B766-1E40B816BD66}"/>
                </a:ext>
              </a:extLst>
            </p:cNvPr>
            <p:cNvGrpSpPr/>
            <p:nvPr/>
          </p:nvGrpSpPr>
          <p:grpSpPr>
            <a:xfrm>
              <a:off x="9137334" y="7141273"/>
              <a:ext cx="4161340" cy="2256727"/>
              <a:chOff x="9137334" y="7141273"/>
              <a:chExt cx="4161340" cy="2256727"/>
            </a:xfrm>
          </p:grpSpPr>
          <p:pic>
            <p:nvPicPr>
              <p:cNvPr id="33" name="Picture 24">
                <a:extLst>
                  <a:ext uri="{FF2B5EF4-FFF2-40B4-BE49-F238E27FC236}">
                    <a16:creationId xmlns:a16="http://schemas.microsoft.com/office/drawing/2014/main" id="{4570B9F0-572D-02FA-986A-EC581865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7334" y="7141273"/>
                <a:ext cx="4161340" cy="2256727"/>
              </a:xfrm>
              <a:prstGeom prst="rect">
                <a:avLst/>
              </a:prstGeom>
              <a:ln>
                <a:solidFill>
                  <a:srgbClr val="0000CC"/>
                </a:solidFill>
              </a:ln>
            </p:spPr>
          </p:pic>
          <p:sp>
            <p:nvSpPr>
              <p:cNvPr id="34" name="Rectangle 25">
                <a:extLst>
                  <a:ext uri="{FF2B5EF4-FFF2-40B4-BE49-F238E27FC236}">
                    <a16:creationId xmlns:a16="http://schemas.microsoft.com/office/drawing/2014/main" id="{831664DF-B570-DB14-87C7-A8B2BE99B6CB}"/>
                  </a:ext>
                </a:extLst>
              </p:cNvPr>
              <p:cNvSpPr/>
              <p:nvPr/>
            </p:nvSpPr>
            <p:spPr>
              <a:xfrm>
                <a:off x="12308698" y="8505965"/>
                <a:ext cx="268835" cy="125031"/>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929"/>
              </a:p>
            </p:txBody>
          </p:sp>
        </p:grpSp>
        <p:sp>
          <p:nvSpPr>
            <p:cNvPr id="32" name="TextBox 31">
              <a:extLst>
                <a:ext uri="{FF2B5EF4-FFF2-40B4-BE49-F238E27FC236}">
                  <a16:creationId xmlns:a16="http://schemas.microsoft.com/office/drawing/2014/main" id="{DE2FE630-EA10-621C-47C0-D92922524679}"/>
                </a:ext>
              </a:extLst>
            </p:cNvPr>
            <p:cNvSpPr txBox="1"/>
            <p:nvPr/>
          </p:nvSpPr>
          <p:spPr>
            <a:xfrm>
              <a:off x="9432930" y="7999809"/>
              <a:ext cx="3570148" cy="511586"/>
            </a:xfrm>
            <a:prstGeom prst="rect">
              <a:avLst/>
            </a:prstGeom>
            <a:noFill/>
            <a:ln>
              <a:noFill/>
            </a:ln>
          </p:spPr>
          <p:txBody>
            <a:bodyPr wrap="square" lIns="0" tIns="0" rIns="0" bIns="0" rtlCol="0">
              <a:spAutoFit/>
            </a:bodyPr>
            <a:lstStyle/>
            <a:p>
              <a:pPr algn="ctr"/>
              <a:r>
                <a:rPr lang="tr-TR" sz="1800" b="1" spc="644" dirty="0">
                  <a:solidFill>
                    <a:srgbClr val="3A396D"/>
                  </a:solidFill>
                  <a:latin typeface="Kanit" panose="020B0604020202020204" charset="-34"/>
                  <a:cs typeface="Kanit" panose="020B0604020202020204" charset="-34"/>
                </a:rPr>
                <a:t>TURKIYE</a:t>
              </a:r>
              <a:endParaRPr lang="en-US" sz="1800" b="1" spc="644" dirty="0">
                <a:solidFill>
                  <a:srgbClr val="3A396D"/>
                </a:solidFill>
                <a:latin typeface="Kanit" panose="020B0604020202020204" charset="-34"/>
                <a:cs typeface="Kanit" panose="020B0604020202020204" charset="-34"/>
              </a:endParaRPr>
            </a:p>
          </p:txBody>
        </p:sp>
      </p:grpSp>
      <p:cxnSp>
        <p:nvCxnSpPr>
          <p:cNvPr id="9" name="Прямая соединительная линия 8"/>
          <p:cNvCxnSpPr>
            <a:cxnSpLocks/>
            <a:stCxn id="34" idx="1"/>
          </p:cNvCxnSpPr>
          <p:nvPr/>
        </p:nvCxnSpPr>
        <p:spPr>
          <a:xfrm flipH="1">
            <a:off x="7423369" y="1346045"/>
            <a:ext cx="9162435" cy="953302"/>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a:cxnSpLocks/>
            <a:stCxn id="34" idx="3"/>
          </p:cNvCxnSpPr>
          <p:nvPr/>
        </p:nvCxnSpPr>
        <p:spPr>
          <a:xfrm>
            <a:off x="16736693" y="1346045"/>
            <a:ext cx="986841" cy="95682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2" name="Google Shape;153;p2">
            <a:extLst>
              <a:ext uri="{FF2B5EF4-FFF2-40B4-BE49-F238E27FC236}">
                <a16:creationId xmlns:a16="http://schemas.microsoft.com/office/drawing/2014/main" id="{A4B6A48F-7A42-6A7A-2E70-B723DB0A0F6B}"/>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 name="Google Shape;352;p38">
            <a:extLst>
              <a:ext uri="{FF2B5EF4-FFF2-40B4-BE49-F238E27FC236}">
                <a16:creationId xmlns:a16="http://schemas.microsoft.com/office/drawing/2014/main" id="{EF645858-5CB3-CD41-2936-DD878A9820F9}"/>
              </a:ext>
            </a:extLst>
          </p:cNvPr>
          <p:cNvSpPr txBox="1"/>
          <p:nvPr/>
        </p:nvSpPr>
        <p:spPr>
          <a:xfrm>
            <a:off x="564466" y="9090653"/>
            <a:ext cx="6938399" cy="412266"/>
          </a:xfrm>
          <a:prstGeom prst="rect">
            <a:avLst/>
          </a:prstGeom>
          <a:noFill/>
          <a:ln>
            <a:noFill/>
          </a:ln>
        </p:spPr>
        <p:txBody>
          <a:bodyPr spcFirstLastPara="1" wrap="square" lIns="0" tIns="0" rIns="0" bIns="0" anchor="t" anchorCtr="0">
            <a:noAutofit/>
          </a:bodyPr>
          <a:lstStyle/>
          <a:p>
            <a:pPr>
              <a:lnSpc>
                <a:spcPct val="115000"/>
              </a:lnSpc>
              <a:buSzPts val="1400"/>
            </a:pPr>
            <a:r>
              <a:rPr lang="en-CA" sz="1050" dirty="0">
                <a:solidFill>
                  <a:srgbClr val="A6A6A6"/>
                </a:solidFill>
              </a:rPr>
              <a:t>1. UKOG Why SE Turkey &amp; </a:t>
            </a:r>
            <a:r>
              <a:rPr lang="en-CA" sz="1050" dirty="0" err="1">
                <a:solidFill>
                  <a:srgbClr val="A6A6A6"/>
                </a:solidFill>
              </a:rPr>
              <a:t>Basur-Resan</a:t>
            </a:r>
            <a:r>
              <a:rPr lang="en-CA" sz="1050" dirty="0">
                <a:solidFill>
                  <a:srgbClr val="A6A6A6"/>
                </a:solidFill>
              </a:rPr>
              <a:t> Presentation, 2021 - https://www.ukogplc.com/ul/UKOG_Turkey_Slides%20_FINAL_190121.pdf</a:t>
            </a:r>
            <a:br>
              <a:rPr lang="en-CA" sz="1050" dirty="0">
                <a:solidFill>
                  <a:srgbClr val="A6A6A6"/>
                </a:solidFill>
              </a:rPr>
            </a:br>
            <a:r>
              <a:rPr lang="en-CA" sz="1050" dirty="0">
                <a:solidFill>
                  <a:srgbClr val="A6A6A6"/>
                </a:solidFill>
              </a:rPr>
              <a:t>2. https://www.tpao.gov.tr/file/2212/en-sehit-esma-cevik-bilgi-notu-114363997195a6d60.pdf and https://www.tpao.gov.tr/file/2305/kamuoyu-duyurusu-eng-13416452d270cb2e3.pdf</a:t>
            </a:r>
          </a:p>
          <a:p>
            <a:pPr>
              <a:lnSpc>
                <a:spcPct val="115000"/>
              </a:lnSpc>
              <a:buSzPts val="1400"/>
            </a:pPr>
            <a:endParaRPr lang="en-US" sz="1050" dirty="0">
              <a:solidFill>
                <a:srgbClr val="A6A6A6"/>
              </a:solidFill>
              <a:latin typeface="Kanit" panose="020B0604020202020204" charset="-34"/>
              <a:ea typeface="Inter"/>
              <a:cs typeface="Kanit" panose="020B0604020202020204" charset="-34"/>
              <a:sym typeface="Inter"/>
            </a:endParaRPr>
          </a:p>
        </p:txBody>
      </p:sp>
      <p:sp>
        <p:nvSpPr>
          <p:cNvPr id="8" name="Google Shape;352;p38">
            <a:extLst>
              <a:ext uri="{FF2B5EF4-FFF2-40B4-BE49-F238E27FC236}">
                <a16:creationId xmlns:a16="http://schemas.microsoft.com/office/drawing/2014/main" id="{FF06A1E4-61D5-A99E-46A3-A731149A2065}"/>
              </a:ext>
            </a:extLst>
          </p:cNvPr>
          <p:cNvSpPr txBox="1"/>
          <p:nvPr/>
        </p:nvSpPr>
        <p:spPr>
          <a:xfrm>
            <a:off x="564466" y="8322009"/>
            <a:ext cx="6116014" cy="412266"/>
          </a:xfrm>
          <a:prstGeom prst="rect">
            <a:avLst/>
          </a:prstGeom>
          <a:noFill/>
          <a:ln>
            <a:noFill/>
          </a:ln>
        </p:spPr>
        <p:txBody>
          <a:bodyPr spcFirstLastPara="1" wrap="square" lIns="0" tIns="0" rIns="0" bIns="0" anchor="t" anchorCtr="0">
            <a:noAutofit/>
          </a:bodyPr>
          <a:lstStyle/>
          <a:p>
            <a:pPr>
              <a:lnSpc>
                <a:spcPct val="115000"/>
              </a:lnSpc>
              <a:buSzPts val="1400"/>
            </a:pPr>
            <a:r>
              <a:rPr lang="en-CA" sz="1050" dirty="0">
                <a:solidFill>
                  <a:srgbClr val="A6A6A6"/>
                </a:solidFill>
              </a:rPr>
              <a:t>The definitions used are those contained in The Canadian Oil and Gas Evaluation Handbook maintained by the Society of Petroleum Evaluation Engineers (Calgary Chapter) ("COGEH") and National Instrument 51-101 - Standards of Disclosure for Oil and Gas Activities</a:t>
            </a:r>
            <a:endParaRPr lang="en-US" sz="1050" dirty="0">
              <a:solidFill>
                <a:srgbClr val="A6A6A6"/>
              </a:solidFill>
              <a:latin typeface="Kanit" panose="020B0604020202020204" charset="-34"/>
              <a:ea typeface="Inter"/>
              <a:cs typeface="Kanit" panose="020B0604020202020204" charset="-34"/>
              <a:sym typeface="Inter"/>
            </a:endParaRPr>
          </a:p>
        </p:txBody>
      </p:sp>
      <p:pic>
        <p:nvPicPr>
          <p:cNvPr id="11" name="Picture 10" descr="A map with green spots&#10;&#10;Description automatically generated">
            <a:extLst>
              <a:ext uri="{FF2B5EF4-FFF2-40B4-BE49-F238E27FC236}">
                <a16:creationId xmlns:a16="http://schemas.microsoft.com/office/drawing/2014/main" id="{160E59BB-28C8-F0F0-27F4-7CBB84A222A2}"/>
              </a:ext>
            </a:extLst>
          </p:cNvPr>
          <p:cNvPicPr>
            <a:picLocks noChangeAspect="1"/>
          </p:cNvPicPr>
          <p:nvPr/>
        </p:nvPicPr>
        <p:blipFill rotWithShape="1">
          <a:blip r:embed="rId4"/>
          <a:srcRect l="35686" t="37586" r="4518" b="4362"/>
          <a:stretch/>
        </p:blipFill>
        <p:spPr>
          <a:xfrm>
            <a:off x="7423369" y="2347096"/>
            <a:ext cx="10300165" cy="5971804"/>
          </a:xfrm>
          <a:prstGeom prst="rect">
            <a:avLst/>
          </a:prstGeom>
          <a:ln>
            <a:solidFill>
              <a:srgbClr val="C00000"/>
            </a:solidFill>
          </a:ln>
        </p:spPr>
      </p:pic>
      <p:grpSp>
        <p:nvGrpSpPr>
          <p:cNvPr id="16" name="Group 15">
            <a:extLst>
              <a:ext uri="{FF2B5EF4-FFF2-40B4-BE49-F238E27FC236}">
                <a16:creationId xmlns:a16="http://schemas.microsoft.com/office/drawing/2014/main" id="{3A297FFD-874D-1C8A-F54A-A041ACCB2A68}"/>
              </a:ext>
            </a:extLst>
          </p:cNvPr>
          <p:cNvGrpSpPr/>
          <p:nvPr/>
        </p:nvGrpSpPr>
        <p:grpSpPr>
          <a:xfrm>
            <a:off x="7379734" y="8333690"/>
            <a:ext cx="3799557" cy="1477742"/>
            <a:chOff x="529922" y="2090079"/>
            <a:chExt cx="3799557" cy="1477742"/>
          </a:xfrm>
        </p:grpSpPr>
        <p:sp>
          <p:nvSpPr>
            <p:cNvPr id="18" name="Rectangle 452">
              <a:extLst>
                <a:ext uri="{FF2B5EF4-FFF2-40B4-BE49-F238E27FC236}">
                  <a16:creationId xmlns:a16="http://schemas.microsoft.com/office/drawing/2014/main" id="{E2169DEA-B94D-ADD8-67A0-AEBB4B775E24}"/>
                </a:ext>
              </a:extLst>
            </p:cNvPr>
            <p:cNvSpPr/>
            <p:nvPr/>
          </p:nvSpPr>
          <p:spPr>
            <a:xfrm>
              <a:off x="529922" y="2259120"/>
              <a:ext cx="3799557" cy="1308701"/>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19" name="Google Shape;453;p5">
              <a:extLst>
                <a:ext uri="{FF2B5EF4-FFF2-40B4-BE49-F238E27FC236}">
                  <a16:creationId xmlns:a16="http://schemas.microsoft.com/office/drawing/2014/main" id="{7E7D85FE-E140-BF36-D070-425AEAF4D4FA}"/>
                </a:ext>
              </a:extLst>
            </p:cNvPr>
            <p:cNvSpPr txBox="1"/>
            <p:nvPr/>
          </p:nvSpPr>
          <p:spPr>
            <a:xfrm>
              <a:off x="1503457" y="2090079"/>
              <a:ext cx="2695412" cy="1384964"/>
            </a:xfrm>
            <a:prstGeom prst="rect">
              <a:avLst/>
            </a:prstGeom>
            <a:noFill/>
            <a:ln>
              <a:noFill/>
            </a:ln>
          </p:spPr>
          <p:txBody>
            <a:bodyPr spcFirstLastPara="1" wrap="square" lIns="91425" tIns="91425" rIns="91425" bIns="91425" anchor="t" anchorCtr="0">
              <a:spAutoFit/>
            </a:bodyPr>
            <a:lstStyle/>
            <a:p>
              <a:pPr lvl="0">
                <a:lnSpc>
                  <a:spcPct val="150000"/>
                </a:lnSpc>
                <a:spcBef>
                  <a:spcPts val="900"/>
                </a:spcBef>
                <a:buSzPts val="1600"/>
              </a:pPr>
              <a:r>
                <a:rPr lang="en-US" sz="1500" b="1" i="0" u="none" strike="noStrike" cap="none" dirty="0">
                  <a:solidFill>
                    <a:schemeClr val="accent1"/>
                  </a:solidFill>
                  <a:latin typeface="Inter"/>
                  <a:ea typeface="Inter"/>
                  <a:cs typeface="Inter"/>
                  <a:sym typeface="Inter"/>
                </a:rPr>
                <a:t>LEGEND:</a:t>
              </a:r>
              <a:br>
                <a:rPr lang="en-US" sz="1500" b="0" i="0" u="none" strike="noStrike" cap="none" dirty="0">
                  <a:solidFill>
                    <a:schemeClr val="accent1"/>
                  </a:solidFill>
                  <a:latin typeface="Inter"/>
                  <a:ea typeface="Inter"/>
                  <a:cs typeface="Inter"/>
                  <a:sym typeface="Inter"/>
                </a:rPr>
              </a:br>
              <a:r>
                <a:rPr lang="en-CA" sz="1600" dirty="0">
                  <a:solidFill>
                    <a:srgbClr val="3A396D"/>
                  </a:solidFill>
                </a:rPr>
                <a:t>Oil Fields and Discoveries</a:t>
              </a:r>
              <a:br>
                <a:rPr lang="en-US" sz="1500" b="0" i="0" u="none" strike="noStrike" cap="none" dirty="0">
                  <a:solidFill>
                    <a:srgbClr val="A6A6A6"/>
                  </a:solidFill>
                  <a:latin typeface="Inter"/>
                  <a:ea typeface="Inter"/>
                  <a:cs typeface="Inter"/>
                  <a:sym typeface="Inter"/>
                </a:rPr>
              </a:br>
              <a:r>
                <a:rPr lang="en-CA" sz="1600" dirty="0">
                  <a:solidFill>
                    <a:srgbClr val="3A396D"/>
                  </a:solidFill>
                </a:rPr>
                <a:t>Trillion’s Oil Exploration</a:t>
              </a:r>
              <a:endParaRPr sz="1500" b="0" i="0" u="none" strike="noStrike" cap="none" dirty="0">
                <a:solidFill>
                  <a:schemeClr val="accent1"/>
                </a:solidFill>
                <a:latin typeface="Inter"/>
                <a:ea typeface="Inter"/>
                <a:cs typeface="Inter"/>
                <a:sym typeface="Inter"/>
              </a:endParaRPr>
            </a:p>
          </p:txBody>
        </p:sp>
        <p:sp>
          <p:nvSpPr>
            <p:cNvPr id="20" name="Rectangle 455">
              <a:extLst>
                <a:ext uri="{FF2B5EF4-FFF2-40B4-BE49-F238E27FC236}">
                  <a16:creationId xmlns:a16="http://schemas.microsoft.com/office/drawing/2014/main" id="{755E4F82-06FA-697C-ABF3-71CF61139783}"/>
                </a:ext>
              </a:extLst>
            </p:cNvPr>
            <p:cNvSpPr/>
            <p:nvPr/>
          </p:nvSpPr>
          <p:spPr>
            <a:xfrm>
              <a:off x="920699" y="2747896"/>
              <a:ext cx="427736" cy="190182"/>
            </a:xfrm>
            <a:prstGeom prst="rect">
              <a:avLst/>
            </a:prstGeom>
            <a:solidFill>
              <a:srgbClr val="4AA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456">
              <a:extLst>
                <a:ext uri="{FF2B5EF4-FFF2-40B4-BE49-F238E27FC236}">
                  <a16:creationId xmlns:a16="http://schemas.microsoft.com/office/drawing/2014/main" id="{FD0A1B09-CD01-6F04-05EE-16A2ECAF151C}"/>
                </a:ext>
              </a:extLst>
            </p:cNvPr>
            <p:cNvSpPr/>
            <p:nvPr/>
          </p:nvSpPr>
          <p:spPr>
            <a:xfrm>
              <a:off x="923518" y="3096599"/>
              <a:ext cx="427736" cy="19018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9672CEE0-715E-0FE9-7A45-75F9B9D8AC17}"/>
              </a:ext>
            </a:extLst>
          </p:cNvPr>
          <p:cNvSpPr/>
          <p:nvPr/>
        </p:nvSpPr>
        <p:spPr>
          <a:xfrm>
            <a:off x="10099062" y="4821007"/>
            <a:ext cx="2230314" cy="1360777"/>
          </a:xfrm>
          <a:prstGeom prst="rect">
            <a:avLst/>
          </a:prstGeom>
          <a:solidFill>
            <a:srgbClr val="E84B48">
              <a:alpha val="1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Google Shape;361;p38">
            <a:extLst>
              <a:ext uri="{FF2B5EF4-FFF2-40B4-BE49-F238E27FC236}">
                <a16:creationId xmlns:a16="http://schemas.microsoft.com/office/drawing/2014/main" id="{A22935FA-B2DF-68DE-738D-F33C7C34E105}"/>
              </a:ext>
            </a:extLst>
          </p:cNvPr>
          <p:cNvSpPr txBox="1"/>
          <p:nvPr/>
        </p:nvSpPr>
        <p:spPr>
          <a:xfrm>
            <a:off x="10521162" y="5246002"/>
            <a:ext cx="1405316" cy="492412"/>
          </a:xfrm>
          <a:prstGeom prst="rect">
            <a:avLst/>
          </a:prstGeom>
          <a:noFill/>
          <a:ln>
            <a:noFill/>
          </a:ln>
        </p:spPr>
        <p:txBody>
          <a:bodyPr spcFirstLastPara="1" wrap="square" lIns="91425" tIns="91425" rIns="91425" bIns="91425" anchor="t" anchorCtr="0">
            <a:spAutoFit/>
          </a:bodyPr>
          <a:lstStyle/>
          <a:p>
            <a:pPr algn="ctr">
              <a:buSzPts val="2400"/>
            </a:pPr>
            <a:r>
              <a:rPr lang="en-US" sz="2000" dirty="0">
                <a:solidFill>
                  <a:srgbClr val="C00000"/>
                </a:solidFill>
                <a:latin typeface="Kanit SemiBold"/>
                <a:ea typeface="Kanit SemiBold"/>
                <a:cs typeface="Kanit SemiBold"/>
                <a:sym typeface="Kanit SemiBold"/>
              </a:rPr>
              <a:t>M47C3,C4</a:t>
            </a:r>
          </a:p>
        </p:txBody>
      </p:sp>
      <p:sp>
        <p:nvSpPr>
          <p:cNvPr id="27" name="Google Shape;353;p38">
            <a:extLst>
              <a:ext uri="{FF2B5EF4-FFF2-40B4-BE49-F238E27FC236}">
                <a16:creationId xmlns:a16="http://schemas.microsoft.com/office/drawing/2014/main" id="{7A82E449-64DB-8D36-17D0-8308347B60B8}"/>
              </a:ext>
            </a:extLst>
          </p:cNvPr>
          <p:cNvSpPr txBox="1"/>
          <p:nvPr/>
        </p:nvSpPr>
        <p:spPr>
          <a:xfrm>
            <a:off x="8127298" y="2429980"/>
            <a:ext cx="1971764" cy="532288"/>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4800"/>
              <a:buFont typeface="Arial"/>
              <a:buNone/>
            </a:pPr>
            <a:r>
              <a:rPr lang="en-US" sz="2000" b="1" i="0" u="none" strike="noStrike" cap="none" dirty="0">
                <a:solidFill>
                  <a:schemeClr val="bg1">
                    <a:lumMod val="85000"/>
                  </a:schemeClr>
                </a:solidFill>
                <a:latin typeface="Kanit"/>
                <a:ea typeface="Kanit"/>
                <a:cs typeface="Kanit"/>
                <a:sym typeface="Kanit"/>
              </a:rPr>
              <a:t>TURKIYE</a:t>
            </a:r>
          </a:p>
        </p:txBody>
      </p:sp>
      <p:pic>
        <p:nvPicPr>
          <p:cNvPr id="28" name="Picture 7" descr="D:\загрузки\работа\Trillion Energy -\Compas.png">
            <a:extLst>
              <a:ext uri="{FF2B5EF4-FFF2-40B4-BE49-F238E27FC236}">
                <a16:creationId xmlns:a16="http://schemas.microsoft.com/office/drawing/2014/main" id="{2B1E2848-F7A3-20F2-1BCD-57D211365A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2865" y="2837932"/>
            <a:ext cx="617829" cy="62565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descr="D:\загрузки\работа\Trillion Energy -\scale.png">
            <a:extLst>
              <a:ext uri="{FF2B5EF4-FFF2-40B4-BE49-F238E27FC236}">
                <a16:creationId xmlns:a16="http://schemas.microsoft.com/office/drawing/2014/main" id="{558995D1-68CD-2E2B-6EDE-A683762B05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653352" y="8430190"/>
            <a:ext cx="1070182" cy="235440"/>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Group 40">
            <a:extLst>
              <a:ext uri="{FF2B5EF4-FFF2-40B4-BE49-F238E27FC236}">
                <a16:creationId xmlns:a16="http://schemas.microsoft.com/office/drawing/2014/main" id="{C0705194-1F7A-8FC0-84F6-C74773E565D4}"/>
              </a:ext>
            </a:extLst>
          </p:cNvPr>
          <p:cNvGrpSpPr/>
          <p:nvPr/>
        </p:nvGrpSpPr>
        <p:grpSpPr>
          <a:xfrm>
            <a:off x="13171557" y="6806208"/>
            <a:ext cx="4328128" cy="1323629"/>
            <a:chOff x="13328209" y="7544718"/>
            <a:chExt cx="4328128" cy="1323629"/>
          </a:xfrm>
        </p:grpSpPr>
        <p:sp>
          <p:nvSpPr>
            <p:cNvPr id="35" name="Google Shape;361;p38">
              <a:extLst>
                <a:ext uri="{FF2B5EF4-FFF2-40B4-BE49-F238E27FC236}">
                  <a16:creationId xmlns:a16="http://schemas.microsoft.com/office/drawing/2014/main" id="{732BB08E-5572-28BB-FE01-18F15AAA136F}"/>
                </a:ext>
              </a:extLst>
            </p:cNvPr>
            <p:cNvSpPr txBox="1"/>
            <p:nvPr/>
          </p:nvSpPr>
          <p:spPr>
            <a:xfrm>
              <a:off x="13328209" y="7544718"/>
              <a:ext cx="4301159"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buSzPts val="2400"/>
                <a:defRPr sz="2000">
                  <a:solidFill>
                    <a:srgbClr val="A6A6A6"/>
                  </a:solidFill>
                  <a:latin typeface="Kanit SemiBold" panose="020B0604020202020204" charset="-34"/>
                  <a:cs typeface="Kanit SemiBold" panose="020B0604020202020204" charset="-34"/>
                </a:defRPr>
              </a:lvl1pPr>
            </a:lstStyle>
            <a:p>
              <a:pPr algn="r"/>
              <a:r>
                <a:rPr lang="en-CA" dirty="0" err="1">
                  <a:solidFill>
                    <a:srgbClr val="ED9661"/>
                  </a:solidFill>
                </a:rPr>
                <a:t>Sehit</a:t>
              </a:r>
              <a:r>
                <a:rPr lang="en-CA" dirty="0">
                  <a:solidFill>
                    <a:srgbClr val="ED9661"/>
                  </a:solidFill>
                </a:rPr>
                <a:t> </a:t>
              </a:r>
              <a:r>
                <a:rPr lang="en-CA" dirty="0" err="1">
                  <a:solidFill>
                    <a:srgbClr val="ED9661"/>
                  </a:solidFill>
                </a:rPr>
                <a:t>Esma</a:t>
              </a:r>
              <a:r>
                <a:rPr lang="en-CA" dirty="0">
                  <a:solidFill>
                    <a:srgbClr val="ED9661"/>
                  </a:solidFill>
                </a:rPr>
                <a:t> </a:t>
              </a:r>
              <a:r>
                <a:rPr lang="en-CA" dirty="0" err="1">
                  <a:solidFill>
                    <a:srgbClr val="ED9661"/>
                  </a:solidFill>
                </a:rPr>
                <a:t>Cevik</a:t>
              </a:r>
              <a:r>
                <a:rPr lang="en-CA" dirty="0">
                  <a:solidFill>
                    <a:srgbClr val="ED9661"/>
                  </a:solidFill>
                </a:rPr>
                <a:t> Oil Field</a:t>
              </a:r>
              <a:endParaRPr lang="en-US" dirty="0">
                <a:solidFill>
                  <a:srgbClr val="ED9661"/>
                </a:solidFill>
                <a:sym typeface="Kanit SemiBold"/>
              </a:endParaRPr>
            </a:p>
          </p:txBody>
        </p:sp>
        <p:sp>
          <p:nvSpPr>
            <p:cNvPr id="36" name="Google Shape;453;p5">
              <a:extLst>
                <a:ext uri="{FF2B5EF4-FFF2-40B4-BE49-F238E27FC236}">
                  <a16:creationId xmlns:a16="http://schemas.microsoft.com/office/drawing/2014/main" id="{5178475E-E5D5-5D34-C27C-65E718DA9A04}"/>
                </a:ext>
              </a:extLst>
            </p:cNvPr>
            <p:cNvSpPr txBox="1"/>
            <p:nvPr/>
          </p:nvSpPr>
          <p:spPr>
            <a:xfrm>
              <a:off x="15759039" y="8137408"/>
              <a:ext cx="1897298" cy="730939"/>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spcBef>
                  <a:spcPts val="900"/>
                </a:spcBef>
                <a:buSzPts val="1600"/>
                <a:defRPr>
                  <a:solidFill>
                    <a:schemeClr val="bg2">
                      <a:lumMod val="60000"/>
                      <a:lumOff val="40000"/>
                    </a:schemeClr>
                  </a:solidFill>
                </a:defRPr>
              </a:lvl1pPr>
            </a:lstStyle>
            <a:p>
              <a:pPr algn="r"/>
              <a:r>
                <a:rPr lang="en-CA" dirty="0"/>
                <a:t>250m </a:t>
              </a:r>
              <a:r>
                <a:rPr lang="en-CA" dirty="0" err="1"/>
                <a:t>Bbl</a:t>
              </a:r>
              <a:r>
                <a:rPr lang="en-CA" dirty="0"/>
                <a:t> OOIP² 150M Recoverable²</a:t>
              </a:r>
              <a:endParaRPr lang="en-CA" dirty="0">
                <a:sym typeface="Inter"/>
              </a:endParaRPr>
            </a:p>
          </p:txBody>
        </p:sp>
        <p:sp>
          <p:nvSpPr>
            <p:cNvPr id="38" name="Google Shape;361;p38">
              <a:extLst>
                <a:ext uri="{FF2B5EF4-FFF2-40B4-BE49-F238E27FC236}">
                  <a16:creationId xmlns:a16="http://schemas.microsoft.com/office/drawing/2014/main" id="{E319494E-A2BB-AE3C-1FF3-951E215E899B}"/>
                </a:ext>
              </a:extLst>
            </p:cNvPr>
            <p:cNvSpPr txBox="1"/>
            <p:nvPr/>
          </p:nvSpPr>
          <p:spPr>
            <a:xfrm>
              <a:off x="15593529" y="7940221"/>
              <a:ext cx="2062808"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lgn="r">
                <a:buSzPts val="2400"/>
                <a:defRPr sz="2000">
                  <a:solidFill>
                    <a:schemeClr val="accent2"/>
                  </a:solidFill>
                  <a:latin typeface="Kanit SemiBold"/>
                  <a:ea typeface="Kanit SemiBold"/>
                  <a:cs typeface="Kanit SemiBold"/>
                </a:defRPr>
              </a:lvl1pPr>
            </a:lstStyle>
            <a:p>
              <a:r>
                <a:rPr lang="en-CA" dirty="0">
                  <a:solidFill>
                    <a:schemeClr val="bg2">
                      <a:lumMod val="60000"/>
                      <a:lumOff val="40000"/>
                    </a:schemeClr>
                  </a:solidFill>
                </a:rPr>
                <a:t>New Discovery</a:t>
              </a:r>
              <a:endParaRPr lang="en-US" dirty="0">
                <a:solidFill>
                  <a:schemeClr val="bg2">
                    <a:lumMod val="60000"/>
                    <a:lumOff val="40000"/>
                  </a:schemeClr>
                </a:solidFill>
                <a:sym typeface="Kanit SemiBold"/>
              </a:endParaRPr>
            </a:p>
          </p:txBody>
        </p:sp>
        <p:cxnSp>
          <p:nvCxnSpPr>
            <p:cNvPr id="39" name="Straight Connector 458">
              <a:extLst>
                <a:ext uri="{FF2B5EF4-FFF2-40B4-BE49-F238E27FC236}">
                  <a16:creationId xmlns:a16="http://schemas.microsoft.com/office/drawing/2014/main" id="{93AB5787-DE98-33D3-B630-174E162290DE}"/>
                </a:ext>
              </a:extLst>
            </p:cNvPr>
            <p:cNvCxnSpPr>
              <a:cxnSpLocks/>
            </p:cNvCxnSpPr>
            <p:nvPr/>
          </p:nvCxnSpPr>
          <p:spPr>
            <a:xfrm>
              <a:off x="14296756" y="7999215"/>
              <a:ext cx="3264037" cy="0"/>
            </a:xfrm>
            <a:prstGeom prst="line">
              <a:avLst/>
            </a:prstGeom>
            <a:ln w="19050">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23">
              <a:extLst>
                <a:ext uri="{FF2B5EF4-FFF2-40B4-BE49-F238E27FC236}">
                  <a16:creationId xmlns:a16="http://schemas.microsoft.com/office/drawing/2014/main" id="{03B0475D-B084-2FAE-0DBE-A4D3CB2A24DB}"/>
                </a:ext>
              </a:extLst>
            </p:cNvPr>
            <p:cNvCxnSpPr>
              <a:cxnSpLocks/>
            </p:cNvCxnSpPr>
            <p:nvPr/>
          </p:nvCxnSpPr>
          <p:spPr>
            <a:xfrm flipH="1" flipV="1">
              <a:off x="13990127" y="7899723"/>
              <a:ext cx="319088" cy="99492"/>
            </a:xfrm>
            <a:prstGeom prst="straightConnector1">
              <a:avLst/>
            </a:prstGeom>
            <a:ln w="19050" cmpd="sng">
              <a:solidFill>
                <a:srgbClr val="A6A6A6"/>
              </a:solidFill>
              <a:tailEnd type="triangle"/>
            </a:ln>
            <a:effectLst>
              <a:softEdge rad="0"/>
            </a:effectLst>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9C267AF3-53F0-FB15-303A-59ED8A7AF345}"/>
              </a:ext>
            </a:extLst>
          </p:cNvPr>
          <p:cNvGrpSpPr/>
          <p:nvPr/>
        </p:nvGrpSpPr>
        <p:grpSpPr>
          <a:xfrm>
            <a:off x="13617575" y="5215210"/>
            <a:ext cx="3901228" cy="1117807"/>
            <a:chOff x="13883801" y="6687064"/>
            <a:chExt cx="3901228" cy="1117807"/>
          </a:xfrm>
        </p:grpSpPr>
        <p:sp>
          <p:nvSpPr>
            <p:cNvPr id="43" name="Google Shape;361;p38">
              <a:extLst>
                <a:ext uri="{FF2B5EF4-FFF2-40B4-BE49-F238E27FC236}">
                  <a16:creationId xmlns:a16="http://schemas.microsoft.com/office/drawing/2014/main" id="{31A81312-B083-268D-2515-3B75014CFC7B}"/>
                </a:ext>
              </a:extLst>
            </p:cNvPr>
            <p:cNvSpPr txBox="1"/>
            <p:nvPr/>
          </p:nvSpPr>
          <p:spPr>
            <a:xfrm>
              <a:off x="14142951" y="6687064"/>
              <a:ext cx="3622108"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buSzPts val="2400"/>
                <a:defRPr sz="2000">
                  <a:solidFill>
                    <a:srgbClr val="A6A6A6"/>
                  </a:solidFill>
                  <a:latin typeface="Kanit SemiBold" panose="020B0604020202020204" charset="-34"/>
                  <a:cs typeface="Kanit SemiBold" panose="020B0604020202020204" charset="-34"/>
                </a:defRPr>
              </a:lvl1pPr>
            </a:lstStyle>
            <a:p>
              <a:pPr algn="r"/>
              <a:r>
                <a:rPr lang="en-CA" dirty="0" err="1">
                  <a:solidFill>
                    <a:srgbClr val="ED9661"/>
                  </a:solidFill>
                </a:rPr>
                <a:t>Sehit</a:t>
              </a:r>
              <a:r>
                <a:rPr lang="en-CA" dirty="0">
                  <a:solidFill>
                    <a:srgbClr val="ED9661"/>
                  </a:solidFill>
                </a:rPr>
                <a:t> </a:t>
              </a:r>
              <a:r>
                <a:rPr lang="en-CA" dirty="0" err="1">
                  <a:solidFill>
                    <a:srgbClr val="ED9661"/>
                  </a:solidFill>
                </a:rPr>
                <a:t>Aybuke</a:t>
              </a:r>
              <a:r>
                <a:rPr lang="en-CA" dirty="0">
                  <a:solidFill>
                    <a:srgbClr val="ED9661"/>
                  </a:solidFill>
                </a:rPr>
                <a:t> </a:t>
              </a:r>
              <a:r>
                <a:rPr lang="en-CA" dirty="0" err="1">
                  <a:solidFill>
                    <a:srgbClr val="ED9661"/>
                  </a:solidFill>
                </a:rPr>
                <a:t>Yalcin</a:t>
              </a:r>
              <a:r>
                <a:rPr lang="en-CA" dirty="0">
                  <a:solidFill>
                    <a:srgbClr val="ED9661"/>
                  </a:solidFill>
                </a:rPr>
                <a:t> Oil Field</a:t>
              </a:r>
              <a:endParaRPr lang="en-US" dirty="0">
                <a:solidFill>
                  <a:srgbClr val="ED9661"/>
                </a:solidFill>
                <a:sym typeface="Kanit SemiBold"/>
              </a:endParaRPr>
            </a:p>
          </p:txBody>
        </p:sp>
        <p:sp>
          <p:nvSpPr>
            <p:cNvPr id="44" name="Google Shape;453;p5">
              <a:extLst>
                <a:ext uri="{FF2B5EF4-FFF2-40B4-BE49-F238E27FC236}">
                  <a16:creationId xmlns:a16="http://schemas.microsoft.com/office/drawing/2014/main" id="{C53B3871-7D5F-95E6-5278-7F8E7D95B196}"/>
                </a:ext>
              </a:extLst>
            </p:cNvPr>
            <p:cNvSpPr txBox="1"/>
            <p:nvPr/>
          </p:nvSpPr>
          <p:spPr>
            <a:xfrm>
              <a:off x="15927186" y="7289376"/>
              <a:ext cx="1857843" cy="515495"/>
            </a:xfrm>
            <a:prstGeom prst="rect">
              <a:avLst/>
            </a:prstGeom>
            <a:noFill/>
            <a:ln>
              <a:noFill/>
            </a:ln>
          </p:spPr>
          <p:txBody>
            <a:bodyPr spcFirstLastPara="1" wrap="square" lIns="91425" tIns="91425" rIns="91425" bIns="91425" anchor="t" anchorCtr="0">
              <a:spAutoFit/>
            </a:bodyPr>
            <a:lstStyle/>
            <a:p>
              <a:pPr lvl="0" algn="r">
                <a:spcBef>
                  <a:spcPts val="900"/>
                </a:spcBef>
                <a:buSzPts val="1600"/>
              </a:pPr>
              <a:r>
                <a:rPr lang="en-CA" dirty="0">
                  <a:solidFill>
                    <a:schemeClr val="bg2">
                      <a:lumMod val="60000"/>
                      <a:lumOff val="40000"/>
                    </a:schemeClr>
                  </a:solidFill>
                </a:rPr>
                <a:t>1 Billion </a:t>
              </a:r>
              <a:r>
                <a:rPr lang="en-CA" dirty="0" err="1">
                  <a:solidFill>
                    <a:schemeClr val="bg2">
                      <a:lumMod val="60000"/>
                      <a:lumOff val="40000"/>
                    </a:schemeClr>
                  </a:solidFill>
                </a:rPr>
                <a:t>Bbl</a:t>
              </a:r>
              <a:r>
                <a:rPr lang="en-CA" dirty="0">
                  <a:solidFill>
                    <a:schemeClr val="bg2">
                      <a:lumMod val="60000"/>
                      <a:lumOff val="40000"/>
                    </a:schemeClr>
                  </a:solidFill>
                </a:rPr>
                <a:t> OOIP²</a:t>
              </a:r>
              <a:endParaRPr lang="en-CA" dirty="0">
                <a:solidFill>
                  <a:schemeClr val="bg2">
                    <a:lumMod val="60000"/>
                    <a:lumOff val="40000"/>
                  </a:schemeClr>
                </a:solidFill>
                <a:latin typeface="Inter"/>
                <a:ea typeface="Inter"/>
                <a:cs typeface="Inter"/>
                <a:sym typeface="Inter"/>
              </a:endParaRPr>
            </a:p>
          </p:txBody>
        </p:sp>
        <p:sp>
          <p:nvSpPr>
            <p:cNvPr id="45" name="Google Shape;361;p38">
              <a:extLst>
                <a:ext uri="{FF2B5EF4-FFF2-40B4-BE49-F238E27FC236}">
                  <a16:creationId xmlns:a16="http://schemas.microsoft.com/office/drawing/2014/main" id="{EDC05FB4-99D5-3371-C009-71D992688ECE}"/>
                </a:ext>
              </a:extLst>
            </p:cNvPr>
            <p:cNvSpPr txBox="1"/>
            <p:nvPr/>
          </p:nvSpPr>
          <p:spPr>
            <a:xfrm>
              <a:off x="14993108" y="7092189"/>
              <a:ext cx="2791921"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lgn="r">
                <a:buSzPts val="2400"/>
                <a:defRPr sz="2000">
                  <a:solidFill>
                    <a:schemeClr val="accent2"/>
                  </a:solidFill>
                  <a:latin typeface="Kanit SemiBold"/>
                  <a:ea typeface="Kanit SemiBold"/>
                  <a:cs typeface="Kanit SemiBold"/>
                </a:defRPr>
              </a:lvl1pPr>
            </a:lstStyle>
            <a:p>
              <a:r>
                <a:rPr lang="en-CA" dirty="0">
                  <a:solidFill>
                    <a:schemeClr val="bg2">
                      <a:lumMod val="60000"/>
                      <a:lumOff val="40000"/>
                    </a:schemeClr>
                  </a:solidFill>
                </a:rPr>
                <a:t>New Major Discovery</a:t>
              </a:r>
              <a:endParaRPr lang="en-US" dirty="0">
                <a:solidFill>
                  <a:schemeClr val="bg2">
                    <a:lumMod val="60000"/>
                    <a:lumOff val="40000"/>
                  </a:schemeClr>
                </a:solidFill>
                <a:sym typeface="Kanit SemiBold"/>
              </a:endParaRPr>
            </a:p>
          </p:txBody>
        </p:sp>
        <p:cxnSp>
          <p:nvCxnSpPr>
            <p:cNvPr id="46" name="Straight Connector 458">
              <a:extLst>
                <a:ext uri="{FF2B5EF4-FFF2-40B4-BE49-F238E27FC236}">
                  <a16:creationId xmlns:a16="http://schemas.microsoft.com/office/drawing/2014/main" id="{A33688BD-3C51-8BE4-2238-3DB8BCB94F09}"/>
                </a:ext>
              </a:extLst>
            </p:cNvPr>
            <p:cNvCxnSpPr>
              <a:cxnSpLocks/>
            </p:cNvCxnSpPr>
            <p:nvPr/>
          </p:nvCxnSpPr>
          <p:spPr>
            <a:xfrm>
              <a:off x="14275963" y="7151183"/>
              <a:ext cx="3413522" cy="0"/>
            </a:xfrm>
            <a:prstGeom prst="line">
              <a:avLst/>
            </a:prstGeom>
            <a:ln w="19050">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23">
              <a:extLst>
                <a:ext uri="{FF2B5EF4-FFF2-40B4-BE49-F238E27FC236}">
                  <a16:creationId xmlns:a16="http://schemas.microsoft.com/office/drawing/2014/main" id="{B498FDF7-9CC7-0429-B433-1BDB8D70FF63}"/>
                </a:ext>
              </a:extLst>
            </p:cNvPr>
            <p:cNvCxnSpPr>
              <a:cxnSpLocks/>
            </p:cNvCxnSpPr>
            <p:nvPr/>
          </p:nvCxnSpPr>
          <p:spPr>
            <a:xfrm flipH="1">
              <a:off x="13883801" y="7151183"/>
              <a:ext cx="392162" cy="119921"/>
            </a:xfrm>
            <a:prstGeom prst="straightConnector1">
              <a:avLst/>
            </a:prstGeom>
            <a:ln w="19050" cmpd="sng">
              <a:solidFill>
                <a:srgbClr val="A6A6A6"/>
              </a:solidFill>
              <a:tailEnd type="triangle"/>
            </a:ln>
            <a:effectLst>
              <a:softEdge rad="0"/>
            </a:effectLst>
          </p:spPr>
          <p:style>
            <a:lnRef idx="1">
              <a:schemeClr val="accent1"/>
            </a:lnRef>
            <a:fillRef idx="0">
              <a:schemeClr val="accent1"/>
            </a:fillRef>
            <a:effectRef idx="0">
              <a:schemeClr val="accent1"/>
            </a:effectRef>
            <a:fontRef idx="minor">
              <a:schemeClr val="tx1"/>
            </a:fontRef>
          </p:style>
        </p:cxnSp>
      </p:grpSp>
      <p:sp>
        <p:nvSpPr>
          <p:cNvPr id="59" name="Google Shape;361;p38">
            <a:extLst>
              <a:ext uri="{FF2B5EF4-FFF2-40B4-BE49-F238E27FC236}">
                <a16:creationId xmlns:a16="http://schemas.microsoft.com/office/drawing/2014/main" id="{B77F24D0-9390-0563-1BE2-75484A695D41}"/>
              </a:ext>
            </a:extLst>
          </p:cNvPr>
          <p:cNvSpPr txBox="1"/>
          <p:nvPr/>
        </p:nvSpPr>
        <p:spPr>
          <a:xfrm>
            <a:off x="14855495" y="2383061"/>
            <a:ext cx="2548644"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buSzPts val="2400"/>
              <a:defRPr sz="2000">
                <a:solidFill>
                  <a:srgbClr val="A6A6A6"/>
                </a:solidFill>
                <a:latin typeface="Kanit SemiBold" panose="020B0604020202020204" charset="-34"/>
                <a:cs typeface="Kanit SemiBold" panose="020B0604020202020204" charset="-34"/>
              </a:defRPr>
            </a:lvl1pPr>
          </a:lstStyle>
          <a:p>
            <a:pPr algn="r"/>
            <a:r>
              <a:rPr lang="en-CA" dirty="0">
                <a:solidFill>
                  <a:schemeClr val="bg1">
                    <a:lumMod val="65000"/>
                  </a:schemeClr>
                </a:solidFill>
              </a:rPr>
              <a:t>East </a:t>
            </a:r>
            <a:r>
              <a:rPr lang="en-CA" dirty="0" err="1">
                <a:solidFill>
                  <a:schemeClr val="bg1">
                    <a:lumMod val="65000"/>
                  </a:schemeClr>
                </a:solidFill>
              </a:rPr>
              <a:t>Sadak</a:t>
            </a:r>
            <a:r>
              <a:rPr lang="en-CA" dirty="0">
                <a:solidFill>
                  <a:schemeClr val="bg1">
                    <a:lumMod val="65000"/>
                  </a:schemeClr>
                </a:solidFill>
              </a:rPr>
              <a:t> Oil Field</a:t>
            </a:r>
            <a:endParaRPr lang="en-US" dirty="0">
              <a:solidFill>
                <a:schemeClr val="bg1">
                  <a:lumMod val="65000"/>
                </a:schemeClr>
              </a:solidFill>
              <a:sym typeface="Kanit SemiBold"/>
            </a:endParaRPr>
          </a:p>
        </p:txBody>
      </p:sp>
      <p:sp>
        <p:nvSpPr>
          <p:cNvPr id="60" name="Google Shape;453;p5">
            <a:extLst>
              <a:ext uri="{FF2B5EF4-FFF2-40B4-BE49-F238E27FC236}">
                <a16:creationId xmlns:a16="http://schemas.microsoft.com/office/drawing/2014/main" id="{6A41E7AE-E391-9A2B-3325-5DF3304FFE73}"/>
              </a:ext>
            </a:extLst>
          </p:cNvPr>
          <p:cNvSpPr txBox="1"/>
          <p:nvPr/>
        </p:nvSpPr>
        <p:spPr>
          <a:xfrm>
            <a:off x="14726882" y="2964843"/>
            <a:ext cx="2677259" cy="730939"/>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spcBef>
                <a:spcPts val="900"/>
              </a:spcBef>
              <a:buSzPts val="1600"/>
              <a:defRPr>
                <a:solidFill>
                  <a:schemeClr val="bg2">
                    <a:lumMod val="60000"/>
                    <a:lumOff val="40000"/>
                  </a:schemeClr>
                </a:solidFill>
              </a:defRPr>
            </a:lvl1pPr>
          </a:lstStyle>
          <a:p>
            <a:pPr algn="r"/>
            <a:r>
              <a:rPr lang="en-CA" dirty="0"/>
              <a:t>28 Million </a:t>
            </a:r>
            <a:r>
              <a:rPr lang="en-CA" dirty="0" err="1"/>
              <a:t>Bbl</a:t>
            </a:r>
            <a:r>
              <a:rPr lang="en-CA" dirty="0"/>
              <a:t> Recoverable¹</a:t>
            </a:r>
            <a:br>
              <a:rPr lang="en-CA" dirty="0"/>
            </a:br>
            <a:r>
              <a:rPr lang="en-CA" dirty="0"/>
              <a:t>43 API¹</a:t>
            </a:r>
            <a:endParaRPr lang="en-CA" dirty="0">
              <a:sym typeface="Inter"/>
            </a:endParaRPr>
          </a:p>
        </p:txBody>
      </p:sp>
      <p:sp>
        <p:nvSpPr>
          <p:cNvPr id="61" name="Google Shape;361;p38">
            <a:extLst>
              <a:ext uri="{FF2B5EF4-FFF2-40B4-BE49-F238E27FC236}">
                <a16:creationId xmlns:a16="http://schemas.microsoft.com/office/drawing/2014/main" id="{6450429F-C8B8-F3BE-ACFD-47D02472BE46}"/>
              </a:ext>
            </a:extLst>
          </p:cNvPr>
          <p:cNvSpPr txBox="1"/>
          <p:nvPr/>
        </p:nvSpPr>
        <p:spPr>
          <a:xfrm>
            <a:off x="15341331" y="2767656"/>
            <a:ext cx="2062808"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lgn="r">
              <a:buSzPts val="2400"/>
              <a:defRPr sz="2000">
                <a:solidFill>
                  <a:schemeClr val="accent2"/>
                </a:solidFill>
                <a:latin typeface="Kanit SemiBold"/>
                <a:ea typeface="Kanit SemiBold"/>
                <a:cs typeface="Kanit SemiBold"/>
              </a:defRPr>
            </a:lvl1pPr>
          </a:lstStyle>
          <a:p>
            <a:r>
              <a:rPr lang="en-CA" dirty="0">
                <a:solidFill>
                  <a:schemeClr val="bg2">
                    <a:lumMod val="60000"/>
                    <a:lumOff val="40000"/>
                  </a:schemeClr>
                </a:solidFill>
              </a:rPr>
              <a:t>New Discovery</a:t>
            </a:r>
            <a:endParaRPr lang="en-US" dirty="0">
              <a:solidFill>
                <a:schemeClr val="bg2">
                  <a:lumMod val="60000"/>
                  <a:lumOff val="40000"/>
                </a:schemeClr>
              </a:solidFill>
              <a:sym typeface="Kanit SemiBold"/>
            </a:endParaRPr>
          </a:p>
        </p:txBody>
      </p:sp>
      <p:cxnSp>
        <p:nvCxnSpPr>
          <p:cNvPr id="62" name="Straight Connector 458">
            <a:extLst>
              <a:ext uri="{FF2B5EF4-FFF2-40B4-BE49-F238E27FC236}">
                <a16:creationId xmlns:a16="http://schemas.microsoft.com/office/drawing/2014/main" id="{DD7E53F4-EB8C-8170-807C-8192E2773379}"/>
              </a:ext>
            </a:extLst>
          </p:cNvPr>
          <p:cNvCxnSpPr>
            <a:cxnSpLocks/>
          </p:cNvCxnSpPr>
          <p:nvPr/>
        </p:nvCxnSpPr>
        <p:spPr>
          <a:xfrm>
            <a:off x="14834220" y="2826650"/>
            <a:ext cx="2474375" cy="0"/>
          </a:xfrm>
          <a:prstGeom prst="line">
            <a:avLst/>
          </a:prstGeom>
          <a:ln w="19050">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63" name="Straight Arrow Connector 23">
            <a:extLst>
              <a:ext uri="{FF2B5EF4-FFF2-40B4-BE49-F238E27FC236}">
                <a16:creationId xmlns:a16="http://schemas.microsoft.com/office/drawing/2014/main" id="{183EDCEF-BDF9-B21C-C9C6-B607C5DD5078}"/>
              </a:ext>
            </a:extLst>
          </p:cNvPr>
          <p:cNvCxnSpPr>
            <a:cxnSpLocks/>
          </p:cNvCxnSpPr>
          <p:nvPr/>
        </p:nvCxnSpPr>
        <p:spPr>
          <a:xfrm flipH="1">
            <a:off x="14274835" y="2826650"/>
            <a:ext cx="559388" cy="151452"/>
          </a:xfrm>
          <a:prstGeom prst="straightConnector1">
            <a:avLst/>
          </a:prstGeom>
          <a:ln w="19050" cmpd="sng">
            <a:solidFill>
              <a:srgbClr val="A6A6A6"/>
            </a:solidFill>
            <a:tailEnd type="triangle"/>
          </a:ln>
          <a:effectLst>
            <a:softEdge rad="0"/>
          </a:effectLst>
        </p:spPr>
        <p:style>
          <a:lnRef idx="1">
            <a:schemeClr val="accent1"/>
          </a:lnRef>
          <a:fillRef idx="0">
            <a:schemeClr val="accent1"/>
          </a:fillRef>
          <a:effectRef idx="0">
            <a:schemeClr val="accent1"/>
          </a:effectRef>
          <a:fontRef idx="minor">
            <a:schemeClr val="tx1"/>
          </a:fontRef>
        </p:style>
      </p:cxnSp>
      <p:sp>
        <p:nvSpPr>
          <p:cNvPr id="64" name="Google Shape;361;p38">
            <a:extLst>
              <a:ext uri="{FF2B5EF4-FFF2-40B4-BE49-F238E27FC236}">
                <a16:creationId xmlns:a16="http://schemas.microsoft.com/office/drawing/2014/main" id="{F0A29973-E628-B32D-3F65-8CF24B5DE772}"/>
              </a:ext>
            </a:extLst>
          </p:cNvPr>
          <p:cNvSpPr txBox="1"/>
          <p:nvPr/>
        </p:nvSpPr>
        <p:spPr>
          <a:xfrm>
            <a:off x="9598312" y="2870338"/>
            <a:ext cx="1845700"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lgn="r">
              <a:buSzPts val="2400"/>
              <a:defRPr sz="2000">
                <a:solidFill>
                  <a:srgbClr val="A6A6A6"/>
                </a:solidFill>
                <a:latin typeface="Kanit SemiBold" panose="020B0604020202020204" charset="-34"/>
                <a:cs typeface="Kanit SemiBold" panose="020B0604020202020204" charset="-34"/>
              </a:defRPr>
            </a:lvl1pPr>
          </a:lstStyle>
          <a:p>
            <a:r>
              <a:rPr lang="en-CA" dirty="0" err="1"/>
              <a:t>Kedil</a:t>
            </a:r>
            <a:r>
              <a:rPr lang="en-CA" dirty="0"/>
              <a:t> Oil Field</a:t>
            </a:r>
            <a:endParaRPr lang="en-US" dirty="0">
              <a:sym typeface="Kanit SemiBold"/>
            </a:endParaRPr>
          </a:p>
        </p:txBody>
      </p:sp>
      <p:cxnSp>
        <p:nvCxnSpPr>
          <p:cNvPr id="65" name="Straight Connector 458">
            <a:extLst>
              <a:ext uri="{FF2B5EF4-FFF2-40B4-BE49-F238E27FC236}">
                <a16:creationId xmlns:a16="http://schemas.microsoft.com/office/drawing/2014/main" id="{51900B9F-0C8C-C8C7-5E68-A13B4DE045A5}"/>
              </a:ext>
            </a:extLst>
          </p:cNvPr>
          <p:cNvCxnSpPr>
            <a:cxnSpLocks/>
          </p:cNvCxnSpPr>
          <p:nvPr/>
        </p:nvCxnSpPr>
        <p:spPr>
          <a:xfrm flipV="1">
            <a:off x="9598312" y="3301234"/>
            <a:ext cx="1752515" cy="11698"/>
          </a:xfrm>
          <a:prstGeom prst="line">
            <a:avLst/>
          </a:prstGeom>
          <a:ln w="19050">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69" name="Straight Arrow Connector 23">
            <a:extLst>
              <a:ext uri="{FF2B5EF4-FFF2-40B4-BE49-F238E27FC236}">
                <a16:creationId xmlns:a16="http://schemas.microsoft.com/office/drawing/2014/main" id="{630274B9-8237-C4DE-C730-86597AD18100}"/>
              </a:ext>
            </a:extLst>
          </p:cNvPr>
          <p:cNvCxnSpPr>
            <a:cxnSpLocks/>
          </p:cNvCxnSpPr>
          <p:nvPr/>
        </p:nvCxnSpPr>
        <p:spPr>
          <a:xfrm flipH="1">
            <a:off x="9322112" y="3312932"/>
            <a:ext cx="276200" cy="206893"/>
          </a:xfrm>
          <a:prstGeom prst="straightConnector1">
            <a:avLst/>
          </a:prstGeom>
          <a:ln w="19050" cmpd="sng">
            <a:solidFill>
              <a:srgbClr val="A6A6A6"/>
            </a:solidFill>
            <a:tailEnd type="triangle"/>
          </a:ln>
          <a:effectLst>
            <a:softEdge rad="0"/>
          </a:effectLst>
        </p:spPr>
        <p:style>
          <a:lnRef idx="1">
            <a:schemeClr val="accent1"/>
          </a:lnRef>
          <a:fillRef idx="0">
            <a:schemeClr val="accent1"/>
          </a:fillRef>
          <a:effectRef idx="0">
            <a:schemeClr val="accent1"/>
          </a:effectRef>
          <a:fontRef idx="minor">
            <a:schemeClr val="tx1"/>
          </a:fontRef>
        </p:style>
      </p:cxnSp>
      <p:sp>
        <p:nvSpPr>
          <p:cNvPr id="70" name="Google Shape;453;p5">
            <a:extLst>
              <a:ext uri="{FF2B5EF4-FFF2-40B4-BE49-F238E27FC236}">
                <a16:creationId xmlns:a16="http://schemas.microsoft.com/office/drawing/2014/main" id="{E6996DE1-51C8-456F-E7E5-E0FDB7D46426}"/>
              </a:ext>
            </a:extLst>
          </p:cNvPr>
          <p:cNvSpPr txBox="1"/>
          <p:nvPr/>
        </p:nvSpPr>
        <p:spPr>
          <a:xfrm>
            <a:off x="9655328" y="3164025"/>
            <a:ext cx="1788684" cy="730939"/>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lgn="r">
              <a:spcBef>
                <a:spcPts val="900"/>
              </a:spcBef>
              <a:buSzPts val="1600"/>
              <a:defRPr>
                <a:solidFill>
                  <a:schemeClr val="bg2">
                    <a:lumMod val="60000"/>
                    <a:lumOff val="40000"/>
                  </a:schemeClr>
                </a:solidFill>
              </a:defRPr>
            </a:lvl1pPr>
          </a:lstStyle>
          <a:p>
            <a:r>
              <a:rPr lang="en-CA" dirty="0"/>
              <a:t>4 million </a:t>
            </a:r>
            <a:r>
              <a:rPr lang="en-CA" dirty="0" err="1"/>
              <a:t>Bbl</a:t>
            </a:r>
            <a:r>
              <a:rPr lang="en-CA" dirty="0"/>
              <a:t> OOIP</a:t>
            </a:r>
            <a:br>
              <a:rPr lang="en-CA" dirty="0"/>
            </a:br>
            <a:r>
              <a:rPr lang="en-CA" dirty="0"/>
              <a:t>26 API</a:t>
            </a:r>
            <a:endParaRPr lang="en-CA" dirty="0">
              <a:sym typeface="Inter"/>
            </a:endParaRPr>
          </a:p>
        </p:txBody>
      </p:sp>
      <p:grpSp>
        <p:nvGrpSpPr>
          <p:cNvPr id="75" name="Group 74">
            <a:extLst>
              <a:ext uri="{FF2B5EF4-FFF2-40B4-BE49-F238E27FC236}">
                <a16:creationId xmlns:a16="http://schemas.microsoft.com/office/drawing/2014/main" id="{0682C6F2-A813-88A6-BA96-85BDBF1BC049}"/>
              </a:ext>
            </a:extLst>
          </p:cNvPr>
          <p:cNvGrpSpPr/>
          <p:nvPr/>
        </p:nvGrpSpPr>
        <p:grpSpPr>
          <a:xfrm>
            <a:off x="10318338" y="7538040"/>
            <a:ext cx="3691399" cy="809182"/>
            <a:chOff x="10099062" y="7637425"/>
            <a:chExt cx="3691399" cy="809182"/>
          </a:xfrm>
        </p:grpSpPr>
        <p:sp>
          <p:nvSpPr>
            <p:cNvPr id="71" name="Google Shape;361;p38">
              <a:extLst>
                <a:ext uri="{FF2B5EF4-FFF2-40B4-BE49-F238E27FC236}">
                  <a16:creationId xmlns:a16="http://schemas.microsoft.com/office/drawing/2014/main" id="{A1B87C35-5EC6-C75E-EADF-7E8F586DC54F}"/>
                </a:ext>
              </a:extLst>
            </p:cNvPr>
            <p:cNvSpPr txBox="1"/>
            <p:nvPr/>
          </p:nvSpPr>
          <p:spPr>
            <a:xfrm>
              <a:off x="10099062" y="7637425"/>
              <a:ext cx="3691399"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lgn="r">
                <a:buSzPts val="2400"/>
                <a:defRPr sz="2000">
                  <a:solidFill>
                    <a:srgbClr val="A6A6A6"/>
                  </a:solidFill>
                  <a:latin typeface="Kanit SemiBold" panose="020B0604020202020204" charset="-34"/>
                  <a:cs typeface="Kanit SemiBold" panose="020B0604020202020204" charset="-34"/>
                </a:defRPr>
              </a:lvl1pPr>
            </a:lstStyle>
            <a:p>
              <a:r>
                <a:rPr lang="en-CA" dirty="0" err="1"/>
                <a:t>Dirsekli</a:t>
              </a:r>
              <a:r>
                <a:rPr lang="en-CA" dirty="0"/>
                <a:t> Oil Field </a:t>
              </a:r>
              <a:endParaRPr lang="en-US" dirty="0">
                <a:sym typeface="Kanit SemiBold"/>
              </a:endParaRPr>
            </a:p>
          </p:txBody>
        </p:sp>
        <p:cxnSp>
          <p:nvCxnSpPr>
            <p:cNvPr id="72" name="Straight Connector 458">
              <a:extLst>
                <a:ext uri="{FF2B5EF4-FFF2-40B4-BE49-F238E27FC236}">
                  <a16:creationId xmlns:a16="http://schemas.microsoft.com/office/drawing/2014/main" id="{C8FE379C-A66C-0595-004D-521F43443B17}"/>
                </a:ext>
              </a:extLst>
            </p:cNvPr>
            <p:cNvCxnSpPr>
              <a:cxnSpLocks/>
            </p:cNvCxnSpPr>
            <p:nvPr/>
          </p:nvCxnSpPr>
          <p:spPr>
            <a:xfrm>
              <a:off x="11650367" y="8068320"/>
              <a:ext cx="2046909" cy="0"/>
            </a:xfrm>
            <a:prstGeom prst="line">
              <a:avLst/>
            </a:prstGeom>
            <a:ln w="19050">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73" name="Straight Arrow Connector 23">
              <a:extLst>
                <a:ext uri="{FF2B5EF4-FFF2-40B4-BE49-F238E27FC236}">
                  <a16:creationId xmlns:a16="http://schemas.microsoft.com/office/drawing/2014/main" id="{016A3C1E-6EAC-1911-21C0-F8B005DCDAD2}"/>
                </a:ext>
              </a:extLst>
            </p:cNvPr>
            <p:cNvCxnSpPr>
              <a:cxnSpLocks/>
            </p:cNvCxnSpPr>
            <p:nvPr/>
          </p:nvCxnSpPr>
          <p:spPr>
            <a:xfrm flipH="1" flipV="1">
              <a:off x="11234996" y="7740650"/>
              <a:ext cx="428102" cy="338403"/>
            </a:xfrm>
            <a:prstGeom prst="straightConnector1">
              <a:avLst/>
            </a:prstGeom>
            <a:ln w="19050" cmpd="sng">
              <a:solidFill>
                <a:srgbClr val="A6A6A6"/>
              </a:solidFill>
              <a:tailEnd type="triangle"/>
            </a:ln>
            <a:effectLst>
              <a:softEdge rad="0"/>
            </a:effectLst>
          </p:spPr>
          <p:style>
            <a:lnRef idx="1">
              <a:schemeClr val="accent1"/>
            </a:lnRef>
            <a:fillRef idx="0">
              <a:schemeClr val="accent1"/>
            </a:fillRef>
            <a:effectRef idx="0">
              <a:schemeClr val="accent1"/>
            </a:effectRef>
            <a:fontRef idx="minor">
              <a:schemeClr val="tx1"/>
            </a:fontRef>
          </p:style>
        </p:cxnSp>
        <p:sp>
          <p:nvSpPr>
            <p:cNvPr id="74" name="Google Shape;453;p5">
              <a:extLst>
                <a:ext uri="{FF2B5EF4-FFF2-40B4-BE49-F238E27FC236}">
                  <a16:creationId xmlns:a16="http://schemas.microsoft.com/office/drawing/2014/main" id="{69656F7D-F384-2A51-0C18-4AE283548064}"/>
                </a:ext>
              </a:extLst>
            </p:cNvPr>
            <p:cNvSpPr txBox="1"/>
            <p:nvPr/>
          </p:nvSpPr>
          <p:spPr>
            <a:xfrm>
              <a:off x="12771666" y="7931112"/>
              <a:ext cx="1018795" cy="515495"/>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lgn="r">
                <a:spcBef>
                  <a:spcPts val="900"/>
                </a:spcBef>
                <a:buSzPts val="1600"/>
                <a:defRPr>
                  <a:solidFill>
                    <a:schemeClr val="bg2">
                      <a:lumMod val="60000"/>
                      <a:lumOff val="40000"/>
                    </a:schemeClr>
                  </a:solidFill>
                </a:defRPr>
              </a:lvl1pPr>
            </a:lstStyle>
            <a:p>
              <a:r>
                <a:rPr lang="en-CA" dirty="0"/>
                <a:t>21 API</a:t>
              </a:r>
              <a:endParaRPr lang="en-CA" dirty="0">
                <a:sym typeface="Inter"/>
              </a:endParaRPr>
            </a:p>
          </p:txBody>
        </p:sp>
      </p:grpSp>
      <p:grpSp>
        <p:nvGrpSpPr>
          <p:cNvPr id="83" name="Group 82">
            <a:extLst>
              <a:ext uri="{FF2B5EF4-FFF2-40B4-BE49-F238E27FC236}">
                <a16:creationId xmlns:a16="http://schemas.microsoft.com/office/drawing/2014/main" id="{1775CF10-1220-A75E-AB0B-0799D9C1A1F0}"/>
              </a:ext>
            </a:extLst>
          </p:cNvPr>
          <p:cNvGrpSpPr/>
          <p:nvPr/>
        </p:nvGrpSpPr>
        <p:grpSpPr>
          <a:xfrm>
            <a:off x="7643602" y="6316542"/>
            <a:ext cx="4301159" cy="1076495"/>
            <a:chOff x="6298722" y="8406520"/>
            <a:chExt cx="4301159" cy="1076495"/>
          </a:xfrm>
        </p:grpSpPr>
        <p:sp>
          <p:nvSpPr>
            <p:cNvPr id="78" name="Google Shape;361;p38">
              <a:extLst>
                <a:ext uri="{FF2B5EF4-FFF2-40B4-BE49-F238E27FC236}">
                  <a16:creationId xmlns:a16="http://schemas.microsoft.com/office/drawing/2014/main" id="{A37642CC-FCAA-4CA4-9D4F-FC251B470D05}"/>
                </a:ext>
              </a:extLst>
            </p:cNvPr>
            <p:cNvSpPr txBox="1"/>
            <p:nvPr/>
          </p:nvSpPr>
          <p:spPr>
            <a:xfrm>
              <a:off x="6298722" y="8406520"/>
              <a:ext cx="4301159"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buSzPts val="2400"/>
                <a:defRPr sz="2000">
                  <a:solidFill>
                    <a:srgbClr val="A6A6A6"/>
                  </a:solidFill>
                  <a:latin typeface="Kanit SemiBold" panose="020B0604020202020204" charset="-34"/>
                  <a:cs typeface="Kanit SemiBold" panose="020B0604020202020204" charset="-34"/>
                </a:defRPr>
              </a:lvl1pPr>
            </a:lstStyle>
            <a:p>
              <a:r>
                <a:rPr lang="en-CA" dirty="0" err="1">
                  <a:solidFill>
                    <a:schemeClr val="bg1">
                      <a:lumMod val="75000"/>
                    </a:schemeClr>
                  </a:solidFill>
                </a:rPr>
                <a:t>Ogunduk</a:t>
              </a:r>
              <a:r>
                <a:rPr lang="en-CA" dirty="0">
                  <a:solidFill>
                    <a:schemeClr val="bg1">
                      <a:lumMod val="75000"/>
                    </a:schemeClr>
                  </a:solidFill>
                </a:rPr>
                <a:t> Oil Field </a:t>
              </a:r>
              <a:endParaRPr lang="en-US" dirty="0">
                <a:solidFill>
                  <a:schemeClr val="bg1">
                    <a:lumMod val="75000"/>
                  </a:schemeClr>
                </a:solidFill>
                <a:sym typeface="Kanit SemiBold"/>
              </a:endParaRPr>
            </a:p>
          </p:txBody>
        </p:sp>
        <p:cxnSp>
          <p:nvCxnSpPr>
            <p:cNvPr id="79" name="Straight Connector 458">
              <a:extLst>
                <a:ext uri="{FF2B5EF4-FFF2-40B4-BE49-F238E27FC236}">
                  <a16:creationId xmlns:a16="http://schemas.microsoft.com/office/drawing/2014/main" id="{B98EC657-6BE0-6103-6DAC-B159989E102D}"/>
                </a:ext>
              </a:extLst>
            </p:cNvPr>
            <p:cNvCxnSpPr>
              <a:cxnSpLocks/>
            </p:cNvCxnSpPr>
            <p:nvPr/>
          </p:nvCxnSpPr>
          <p:spPr>
            <a:xfrm>
              <a:off x="6383910" y="8837415"/>
              <a:ext cx="2381836" cy="0"/>
            </a:xfrm>
            <a:prstGeom prst="line">
              <a:avLst/>
            </a:prstGeom>
            <a:ln w="19050">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80" name="Straight Arrow Connector 23">
              <a:extLst>
                <a:ext uri="{FF2B5EF4-FFF2-40B4-BE49-F238E27FC236}">
                  <a16:creationId xmlns:a16="http://schemas.microsoft.com/office/drawing/2014/main" id="{3A9FC7DF-4ED1-8491-B0C0-322BC9CFDC8A}"/>
                </a:ext>
              </a:extLst>
            </p:cNvPr>
            <p:cNvCxnSpPr>
              <a:cxnSpLocks/>
            </p:cNvCxnSpPr>
            <p:nvPr/>
          </p:nvCxnSpPr>
          <p:spPr>
            <a:xfrm flipH="1">
              <a:off x="8160262" y="8837415"/>
              <a:ext cx="605484" cy="613052"/>
            </a:xfrm>
            <a:prstGeom prst="straightConnector1">
              <a:avLst/>
            </a:prstGeom>
            <a:ln w="19050" cmpd="sng">
              <a:solidFill>
                <a:srgbClr val="A6A6A6"/>
              </a:solidFill>
              <a:tailEnd type="triangle"/>
            </a:ln>
            <a:effectLst>
              <a:softEdge rad="0"/>
            </a:effectLst>
          </p:spPr>
          <p:style>
            <a:lnRef idx="1">
              <a:schemeClr val="accent1"/>
            </a:lnRef>
            <a:fillRef idx="0">
              <a:schemeClr val="accent1"/>
            </a:fillRef>
            <a:effectRef idx="0">
              <a:schemeClr val="accent1"/>
            </a:effectRef>
            <a:fontRef idx="minor">
              <a:schemeClr val="tx1"/>
            </a:fontRef>
          </p:style>
        </p:cxnSp>
        <p:sp>
          <p:nvSpPr>
            <p:cNvPr id="81" name="Google Shape;453;p5">
              <a:extLst>
                <a:ext uri="{FF2B5EF4-FFF2-40B4-BE49-F238E27FC236}">
                  <a16:creationId xmlns:a16="http://schemas.microsoft.com/office/drawing/2014/main" id="{B3100CE2-6E1C-E67B-F723-28178DD07859}"/>
                </a:ext>
              </a:extLst>
            </p:cNvPr>
            <p:cNvSpPr txBox="1"/>
            <p:nvPr/>
          </p:nvSpPr>
          <p:spPr>
            <a:xfrm>
              <a:off x="6298722" y="8967520"/>
              <a:ext cx="1554911" cy="515495"/>
            </a:xfrm>
            <a:prstGeom prst="rect">
              <a:avLst/>
            </a:prstGeom>
            <a:noFill/>
            <a:ln>
              <a:noFill/>
            </a:ln>
          </p:spPr>
          <p:txBody>
            <a:bodyPr spcFirstLastPara="1" wrap="square" lIns="91425" tIns="91425" rIns="91425" bIns="91425" anchor="t" anchorCtr="0">
              <a:spAutoFit/>
            </a:bodyPr>
            <a:lstStyle/>
            <a:p>
              <a:pPr lvl="0">
                <a:spcBef>
                  <a:spcPts val="900"/>
                </a:spcBef>
                <a:buSzPts val="1600"/>
              </a:pPr>
              <a:r>
                <a:rPr lang="en-CA" dirty="0">
                  <a:solidFill>
                    <a:schemeClr val="bg2">
                      <a:lumMod val="60000"/>
                      <a:lumOff val="40000"/>
                    </a:schemeClr>
                  </a:solidFill>
                </a:rPr>
                <a:t>22 API</a:t>
              </a:r>
              <a:endParaRPr lang="en-CA" dirty="0">
                <a:solidFill>
                  <a:schemeClr val="bg2">
                    <a:lumMod val="60000"/>
                    <a:lumOff val="40000"/>
                  </a:schemeClr>
                </a:solidFill>
                <a:latin typeface="Inter"/>
                <a:ea typeface="Inter"/>
                <a:cs typeface="Inter"/>
                <a:sym typeface="Inter"/>
              </a:endParaRPr>
            </a:p>
          </p:txBody>
        </p:sp>
        <p:sp>
          <p:nvSpPr>
            <p:cNvPr id="82" name="Google Shape;361;p38">
              <a:extLst>
                <a:ext uri="{FF2B5EF4-FFF2-40B4-BE49-F238E27FC236}">
                  <a16:creationId xmlns:a16="http://schemas.microsoft.com/office/drawing/2014/main" id="{BB3990ED-854C-6616-A908-A0963A16C83F}"/>
                </a:ext>
              </a:extLst>
            </p:cNvPr>
            <p:cNvSpPr txBox="1"/>
            <p:nvPr/>
          </p:nvSpPr>
          <p:spPr>
            <a:xfrm>
              <a:off x="6298723" y="8770333"/>
              <a:ext cx="2062808"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lgn="r">
                <a:buSzPts val="2400"/>
                <a:defRPr sz="2000">
                  <a:solidFill>
                    <a:schemeClr val="accent2"/>
                  </a:solidFill>
                  <a:latin typeface="Kanit SemiBold"/>
                  <a:ea typeface="Kanit SemiBold"/>
                  <a:cs typeface="Kanit SemiBold"/>
                </a:defRPr>
              </a:lvl1pPr>
            </a:lstStyle>
            <a:p>
              <a:pPr algn="l"/>
              <a:r>
                <a:rPr lang="en-CA" dirty="0">
                  <a:solidFill>
                    <a:schemeClr val="bg2">
                      <a:lumMod val="60000"/>
                      <a:lumOff val="40000"/>
                    </a:schemeClr>
                  </a:solidFill>
                </a:rPr>
                <a:t>New Discovery</a:t>
              </a:r>
              <a:endParaRPr lang="en-US" dirty="0">
                <a:solidFill>
                  <a:schemeClr val="bg2">
                    <a:lumMod val="60000"/>
                    <a:lumOff val="40000"/>
                  </a:schemeClr>
                </a:solidFill>
                <a:sym typeface="Kanit SemiBold"/>
              </a:endParaRPr>
            </a:p>
          </p:txBody>
        </p:sp>
      </p:grpSp>
      <p:cxnSp>
        <p:nvCxnSpPr>
          <p:cNvPr id="86" name="Straight Connector 85">
            <a:extLst>
              <a:ext uri="{FF2B5EF4-FFF2-40B4-BE49-F238E27FC236}">
                <a16:creationId xmlns:a16="http://schemas.microsoft.com/office/drawing/2014/main" id="{5584902C-81CF-04E7-8B27-5B0BE216A0CA}"/>
              </a:ext>
            </a:extLst>
          </p:cNvPr>
          <p:cNvCxnSpPr>
            <a:cxnSpLocks/>
          </p:cNvCxnSpPr>
          <p:nvPr/>
        </p:nvCxnSpPr>
        <p:spPr>
          <a:xfrm>
            <a:off x="12329376" y="5799250"/>
            <a:ext cx="919899" cy="18272"/>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B89F5E8A-63F8-4EA6-B0BF-43D9E76E93F3}"/>
              </a:ext>
            </a:extLst>
          </p:cNvPr>
          <p:cNvCxnSpPr>
            <a:cxnSpLocks/>
          </p:cNvCxnSpPr>
          <p:nvPr/>
        </p:nvCxnSpPr>
        <p:spPr>
          <a:xfrm>
            <a:off x="12306300" y="6070600"/>
            <a:ext cx="684642" cy="644525"/>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5" name="Google Shape;361;p38">
            <a:extLst>
              <a:ext uri="{FF2B5EF4-FFF2-40B4-BE49-F238E27FC236}">
                <a16:creationId xmlns:a16="http://schemas.microsoft.com/office/drawing/2014/main" id="{3821B4FF-CB05-E226-C690-6461AD321A45}"/>
              </a:ext>
            </a:extLst>
          </p:cNvPr>
          <p:cNvSpPr txBox="1"/>
          <p:nvPr/>
        </p:nvSpPr>
        <p:spPr>
          <a:xfrm>
            <a:off x="12439331" y="5512628"/>
            <a:ext cx="613173" cy="353913"/>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lgn="r">
              <a:buSzPts val="2400"/>
              <a:defRPr sz="2000">
                <a:solidFill>
                  <a:srgbClr val="A6A6A6"/>
                </a:solidFill>
                <a:latin typeface="Kanit SemiBold" panose="020B0604020202020204" charset="-34"/>
                <a:cs typeface="Kanit SemiBold" panose="020B0604020202020204" charset="-34"/>
              </a:defRPr>
            </a:lvl1pPr>
          </a:lstStyle>
          <a:p>
            <a:pPr algn="ctr"/>
            <a:r>
              <a:rPr lang="en-CA" sz="1100" dirty="0"/>
              <a:t>11 km</a:t>
            </a:r>
            <a:endParaRPr lang="en-US" sz="1100" dirty="0">
              <a:sym typeface="Kanit SemiBold"/>
            </a:endParaRPr>
          </a:p>
        </p:txBody>
      </p:sp>
      <p:sp>
        <p:nvSpPr>
          <p:cNvPr id="96" name="Google Shape;361;p38">
            <a:extLst>
              <a:ext uri="{FF2B5EF4-FFF2-40B4-BE49-F238E27FC236}">
                <a16:creationId xmlns:a16="http://schemas.microsoft.com/office/drawing/2014/main" id="{EA2DB539-3E64-CA4F-4BFC-121F1553EAF2}"/>
              </a:ext>
            </a:extLst>
          </p:cNvPr>
          <p:cNvSpPr txBox="1"/>
          <p:nvPr/>
        </p:nvSpPr>
        <p:spPr>
          <a:xfrm rot="2496251">
            <a:off x="12381063" y="6111991"/>
            <a:ext cx="613173" cy="353913"/>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lgn="r">
              <a:buSzPts val="2400"/>
              <a:defRPr sz="2000">
                <a:solidFill>
                  <a:srgbClr val="A6A6A6"/>
                </a:solidFill>
                <a:latin typeface="Kanit SemiBold" panose="020B0604020202020204" charset="-34"/>
                <a:cs typeface="Kanit SemiBold" panose="020B0604020202020204" charset="-34"/>
              </a:defRPr>
            </a:lvl1pPr>
          </a:lstStyle>
          <a:p>
            <a:pPr algn="ctr"/>
            <a:r>
              <a:rPr lang="en-CA" sz="1100" dirty="0"/>
              <a:t>12 km</a:t>
            </a:r>
            <a:endParaRPr lang="en-US" sz="1100" dirty="0">
              <a:sym typeface="Kanit SemiBold"/>
            </a:endParaRPr>
          </a:p>
        </p:txBody>
      </p:sp>
    </p:spTree>
    <p:extLst>
      <p:ext uri="{BB962C8B-B14F-4D97-AF65-F5344CB8AC3E}">
        <p14:creationId xmlns:p14="http://schemas.microsoft.com/office/powerpoint/2010/main" val="119706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anim calcmode="lin" valueType="num">
                                      <p:cBhvr>
                                        <p:cTn id="18" dur="500" fill="hold"/>
                                        <p:tgtEl>
                                          <p:spTgt spid="17"/>
                                        </p:tgtEl>
                                        <p:attrNameLst>
                                          <p:attrName>ppt_x</p:attrName>
                                        </p:attrNameLst>
                                      </p:cBhvr>
                                      <p:tavLst>
                                        <p:tav tm="0">
                                          <p:val>
                                            <p:strVal val="#ppt_x"/>
                                          </p:val>
                                        </p:tav>
                                        <p:tav tm="100000">
                                          <p:val>
                                            <p:strVal val="#ppt_x"/>
                                          </p:val>
                                        </p:tav>
                                      </p:tavLst>
                                    </p:anim>
                                    <p:anim calcmode="lin" valueType="num">
                                      <p:cBhvr>
                                        <p:cTn id="19" dur="5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anim calcmode="lin" valueType="num">
                                      <p:cBhvr>
                                        <p:cTn id="23" dur="500" fill="hold"/>
                                        <p:tgtEl>
                                          <p:spTgt spid="24"/>
                                        </p:tgtEl>
                                        <p:attrNameLst>
                                          <p:attrName>ppt_x</p:attrName>
                                        </p:attrNameLst>
                                      </p:cBhvr>
                                      <p:tavLst>
                                        <p:tav tm="0">
                                          <p:val>
                                            <p:strVal val="#ppt_x"/>
                                          </p:val>
                                        </p:tav>
                                        <p:tav tm="100000">
                                          <p:val>
                                            <p:strVal val="#ppt_x"/>
                                          </p:val>
                                        </p:tav>
                                      </p:tavLst>
                                    </p:anim>
                                    <p:anim calcmode="lin" valueType="num">
                                      <p:cBhvr>
                                        <p:cTn id="24" dur="500" fill="hold"/>
                                        <p:tgtEl>
                                          <p:spTgt spid="2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anim calcmode="lin" valueType="num">
                                      <p:cBhvr>
                                        <p:cTn id="28" dur="500" fill="hold"/>
                                        <p:tgtEl>
                                          <p:spTgt spid="66"/>
                                        </p:tgtEl>
                                        <p:attrNameLst>
                                          <p:attrName>ppt_x</p:attrName>
                                        </p:attrNameLst>
                                      </p:cBhvr>
                                      <p:tavLst>
                                        <p:tav tm="0">
                                          <p:val>
                                            <p:strVal val="#ppt_x"/>
                                          </p:val>
                                        </p:tav>
                                        <p:tav tm="100000">
                                          <p:val>
                                            <p:strVal val="#ppt_x"/>
                                          </p:val>
                                        </p:tav>
                                      </p:tavLst>
                                    </p:anim>
                                    <p:anim calcmode="lin" valueType="num">
                                      <p:cBhvr>
                                        <p:cTn id="29" dur="500" fill="hold"/>
                                        <p:tgtEl>
                                          <p:spTgt spid="6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fade">
                                      <p:cBhvr>
                                        <p:cTn id="32" dur="500"/>
                                        <p:tgtEl>
                                          <p:spTgt spid="67"/>
                                        </p:tgtEl>
                                      </p:cBhvr>
                                    </p:animEffect>
                                    <p:anim calcmode="lin" valueType="num">
                                      <p:cBhvr>
                                        <p:cTn id="33" dur="500" fill="hold"/>
                                        <p:tgtEl>
                                          <p:spTgt spid="67"/>
                                        </p:tgtEl>
                                        <p:attrNameLst>
                                          <p:attrName>ppt_x</p:attrName>
                                        </p:attrNameLst>
                                      </p:cBhvr>
                                      <p:tavLst>
                                        <p:tav tm="0">
                                          <p:val>
                                            <p:strVal val="#ppt_x"/>
                                          </p:val>
                                        </p:tav>
                                        <p:tav tm="100000">
                                          <p:val>
                                            <p:strVal val="#ppt_x"/>
                                          </p:val>
                                        </p:tav>
                                      </p:tavLst>
                                    </p:anim>
                                    <p:anim calcmode="lin" valueType="num">
                                      <p:cBhvr>
                                        <p:cTn id="34" dur="500" fill="hold"/>
                                        <p:tgtEl>
                                          <p:spTgt spid="6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500"/>
                                        <p:tgtEl>
                                          <p:spTgt spid="68"/>
                                        </p:tgtEl>
                                      </p:cBhvr>
                                    </p:animEffect>
                                    <p:anim calcmode="lin" valueType="num">
                                      <p:cBhvr>
                                        <p:cTn id="38" dur="500" fill="hold"/>
                                        <p:tgtEl>
                                          <p:spTgt spid="68"/>
                                        </p:tgtEl>
                                        <p:attrNameLst>
                                          <p:attrName>ppt_x</p:attrName>
                                        </p:attrNameLst>
                                      </p:cBhvr>
                                      <p:tavLst>
                                        <p:tav tm="0">
                                          <p:val>
                                            <p:strVal val="#ppt_x"/>
                                          </p:val>
                                        </p:tav>
                                        <p:tav tm="100000">
                                          <p:val>
                                            <p:strVal val="#ppt_x"/>
                                          </p:val>
                                        </p:tav>
                                      </p:tavLst>
                                    </p:anim>
                                    <p:anim calcmode="lin" valueType="num">
                                      <p:cBhvr>
                                        <p:cTn id="39" dur="500" fill="hold"/>
                                        <p:tgtEl>
                                          <p:spTgt spid="68"/>
                                        </p:tgtEl>
                                        <p:attrNameLst>
                                          <p:attrName>ppt_y</p:attrName>
                                        </p:attrNameLst>
                                      </p:cBhvr>
                                      <p:tavLst>
                                        <p:tav tm="0">
                                          <p:val>
                                            <p:strVal val="#ppt_y+.1"/>
                                          </p:val>
                                        </p:tav>
                                        <p:tav tm="100000">
                                          <p:val>
                                            <p:strVal val="#ppt_y"/>
                                          </p:val>
                                        </p:tav>
                                      </p:tavLst>
                                    </p:anim>
                                  </p:childTnLst>
                                </p:cTn>
                              </p:par>
                              <p:par>
                                <p:cTn id="40" presetID="10" presetClass="entr" presetSubtype="0" fill="hold"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par>
                                <p:cTn id="46" presetID="10" presetClass="entr" presetSubtype="0"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500"/>
                                        <p:tgtEl>
                                          <p:spTgt spid="3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fade">
                                      <p:cBhvr>
                                        <p:cTn id="54" dur="500"/>
                                        <p:tgtEl>
                                          <p:spTgt spid="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childTnLst>
                                </p:cTn>
                              </p:par>
                              <p:par>
                                <p:cTn id="61" presetID="10" presetClass="entr" presetSubtype="0"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par>
                                <p:cTn id="67" presetID="10" presetClass="entr" presetSubtype="0" fill="hold"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fade">
                                      <p:cBhvr>
                                        <p:cTn id="72" dur="500"/>
                                        <p:tgtEl>
                                          <p:spTgt spid="5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0"/>
                                        </p:tgtEl>
                                        <p:attrNameLst>
                                          <p:attrName>style.visibility</p:attrName>
                                        </p:attrNameLst>
                                      </p:cBhvr>
                                      <p:to>
                                        <p:strVal val="visible"/>
                                      </p:to>
                                    </p:set>
                                    <p:animEffect transition="in" filter="fade">
                                      <p:cBhvr>
                                        <p:cTn id="75" dur="500"/>
                                        <p:tgtEl>
                                          <p:spTgt spid="6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1"/>
                                        </p:tgtEl>
                                        <p:attrNameLst>
                                          <p:attrName>style.visibility</p:attrName>
                                        </p:attrNameLst>
                                      </p:cBhvr>
                                      <p:to>
                                        <p:strVal val="visible"/>
                                      </p:to>
                                    </p:set>
                                    <p:animEffect transition="in" filter="fade">
                                      <p:cBhvr>
                                        <p:cTn id="78" dur="500"/>
                                        <p:tgtEl>
                                          <p:spTgt spid="61"/>
                                        </p:tgtEl>
                                      </p:cBhvr>
                                    </p:animEffect>
                                  </p:childTnLst>
                                </p:cTn>
                              </p:par>
                              <p:par>
                                <p:cTn id="79" presetID="10" presetClass="entr" presetSubtype="0" fill="hold" nodeType="withEffect">
                                  <p:stCondLst>
                                    <p:cond delay="0"/>
                                  </p:stCondLst>
                                  <p:childTnLst>
                                    <p:set>
                                      <p:cBhvr>
                                        <p:cTn id="80" dur="1" fill="hold">
                                          <p:stCondLst>
                                            <p:cond delay="0"/>
                                          </p:stCondLst>
                                        </p:cTn>
                                        <p:tgtEl>
                                          <p:spTgt spid="62"/>
                                        </p:tgtEl>
                                        <p:attrNameLst>
                                          <p:attrName>style.visibility</p:attrName>
                                        </p:attrNameLst>
                                      </p:cBhvr>
                                      <p:to>
                                        <p:strVal val="visible"/>
                                      </p:to>
                                    </p:set>
                                    <p:animEffect transition="in" filter="fade">
                                      <p:cBhvr>
                                        <p:cTn id="81" dur="500"/>
                                        <p:tgtEl>
                                          <p:spTgt spid="62"/>
                                        </p:tgtEl>
                                      </p:cBhvr>
                                    </p:animEffect>
                                  </p:childTnLst>
                                </p:cTn>
                              </p:par>
                              <p:par>
                                <p:cTn id="82" presetID="10" presetClass="entr" presetSubtype="0" fill="hold" nodeType="withEffect">
                                  <p:stCondLst>
                                    <p:cond delay="0"/>
                                  </p:stCondLst>
                                  <p:childTnLst>
                                    <p:set>
                                      <p:cBhvr>
                                        <p:cTn id="83" dur="1" fill="hold">
                                          <p:stCondLst>
                                            <p:cond delay="0"/>
                                          </p:stCondLst>
                                        </p:cTn>
                                        <p:tgtEl>
                                          <p:spTgt spid="63"/>
                                        </p:tgtEl>
                                        <p:attrNameLst>
                                          <p:attrName>style.visibility</p:attrName>
                                        </p:attrNameLst>
                                      </p:cBhvr>
                                      <p:to>
                                        <p:strVal val="visible"/>
                                      </p:to>
                                    </p:set>
                                    <p:animEffect transition="in" filter="fade">
                                      <p:cBhvr>
                                        <p:cTn id="84" dur="500"/>
                                        <p:tgtEl>
                                          <p:spTgt spid="6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64"/>
                                        </p:tgtEl>
                                        <p:attrNameLst>
                                          <p:attrName>style.visibility</p:attrName>
                                        </p:attrNameLst>
                                      </p:cBhvr>
                                      <p:to>
                                        <p:strVal val="visible"/>
                                      </p:to>
                                    </p:set>
                                    <p:animEffect transition="in" filter="fade">
                                      <p:cBhvr>
                                        <p:cTn id="87" dur="500"/>
                                        <p:tgtEl>
                                          <p:spTgt spid="64"/>
                                        </p:tgtEl>
                                      </p:cBhvr>
                                    </p:animEffect>
                                  </p:childTnLst>
                                </p:cTn>
                              </p:par>
                              <p:par>
                                <p:cTn id="88" presetID="10" presetClass="entr" presetSubtype="0" fill="hold" nodeType="with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fade">
                                      <p:cBhvr>
                                        <p:cTn id="90" dur="500"/>
                                        <p:tgtEl>
                                          <p:spTgt spid="65"/>
                                        </p:tgtEl>
                                      </p:cBhvr>
                                    </p:animEffect>
                                  </p:childTnLst>
                                </p:cTn>
                              </p:par>
                              <p:par>
                                <p:cTn id="91" presetID="10" presetClass="entr" presetSubtype="0" fill="hold" nodeType="with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fade">
                                      <p:cBhvr>
                                        <p:cTn id="93" dur="500"/>
                                        <p:tgtEl>
                                          <p:spTgt spid="69"/>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70"/>
                                        </p:tgtEl>
                                        <p:attrNameLst>
                                          <p:attrName>style.visibility</p:attrName>
                                        </p:attrNameLst>
                                      </p:cBhvr>
                                      <p:to>
                                        <p:strVal val="visible"/>
                                      </p:to>
                                    </p:set>
                                    <p:animEffect transition="in" filter="fade">
                                      <p:cBhvr>
                                        <p:cTn id="96" dur="500"/>
                                        <p:tgtEl>
                                          <p:spTgt spid="70"/>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95"/>
                                        </p:tgtEl>
                                        <p:attrNameLst>
                                          <p:attrName>style.visibility</p:attrName>
                                        </p:attrNameLst>
                                      </p:cBhvr>
                                      <p:to>
                                        <p:strVal val="visible"/>
                                      </p:to>
                                    </p:set>
                                    <p:animEffect transition="in" filter="fade">
                                      <p:cBhvr>
                                        <p:cTn id="99" dur="500"/>
                                        <p:tgtEl>
                                          <p:spTgt spid="9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96"/>
                                        </p:tgtEl>
                                        <p:attrNameLst>
                                          <p:attrName>style.visibility</p:attrName>
                                        </p:attrNameLst>
                                      </p:cBhvr>
                                      <p:to>
                                        <p:strVal val="visible"/>
                                      </p:to>
                                    </p:set>
                                    <p:animEffect transition="in" filter="fade">
                                      <p:cBhvr>
                                        <p:cTn id="102" dur="500"/>
                                        <p:tgtEl>
                                          <p:spTgt spid="96"/>
                                        </p:tgtEl>
                                      </p:cBhvr>
                                    </p:animEffect>
                                  </p:childTnLst>
                                </p:cTn>
                              </p:par>
                            </p:childTnLst>
                          </p:cTn>
                        </p:par>
                        <p:par>
                          <p:cTn id="103" fill="hold">
                            <p:stCondLst>
                              <p:cond delay="500"/>
                            </p:stCondLst>
                            <p:childTnLst>
                              <p:par>
                                <p:cTn id="104" presetID="42" presetClass="entr" presetSubtype="0" fill="hold" grpId="0" nodeType="afterEffect">
                                  <p:stCondLst>
                                    <p:cond delay="0"/>
                                  </p:stCondLst>
                                  <p:childTnLst>
                                    <p:set>
                                      <p:cBhvr>
                                        <p:cTn id="105" dur="1" fill="hold">
                                          <p:stCondLst>
                                            <p:cond delay="0"/>
                                          </p:stCondLst>
                                        </p:cTn>
                                        <p:tgtEl>
                                          <p:spTgt spid="97"/>
                                        </p:tgtEl>
                                        <p:attrNameLst>
                                          <p:attrName>style.visibility</p:attrName>
                                        </p:attrNameLst>
                                      </p:cBhvr>
                                      <p:to>
                                        <p:strVal val="visible"/>
                                      </p:to>
                                    </p:set>
                                    <p:animEffect transition="in" filter="fade">
                                      <p:cBhvr>
                                        <p:cTn id="106" dur="500"/>
                                        <p:tgtEl>
                                          <p:spTgt spid="97"/>
                                        </p:tgtEl>
                                      </p:cBhvr>
                                    </p:animEffect>
                                    <p:anim calcmode="lin" valueType="num">
                                      <p:cBhvr>
                                        <p:cTn id="107" dur="500" fill="hold"/>
                                        <p:tgtEl>
                                          <p:spTgt spid="97"/>
                                        </p:tgtEl>
                                        <p:attrNameLst>
                                          <p:attrName>ppt_x</p:attrName>
                                        </p:attrNameLst>
                                      </p:cBhvr>
                                      <p:tavLst>
                                        <p:tav tm="0">
                                          <p:val>
                                            <p:strVal val="#ppt_x"/>
                                          </p:val>
                                        </p:tav>
                                        <p:tav tm="100000">
                                          <p:val>
                                            <p:strVal val="#ppt_x"/>
                                          </p:val>
                                        </p:tav>
                                      </p:tavLst>
                                    </p:anim>
                                    <p:anim calcmode="lin" valueType="num">
                                      <p:cBhvr>
                                        <p:cTn id="108" dur="5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13" grpId="0"/>
      <p:bldP spid="14" grpId="0" animBg="1"/>
      <p:bldP spid="17" grpId="0"/>
      <p:bldP spid="24" grpId="0" animBg="1"/>
      <p:bldP spid="66" grpId="0" animBg="1"/>
      <p:bldP spid="67" grpId="0" animBg="1"/>
      <p:bldP spid="68" grpId="0" animBg="1"/>
      <p:bldP spid="4" grpId="0"/>
      <p:bldP spid="8" grpId="0"/>
      <p:bldP spid="25" grpId="0" animBg="1"/>
      <p:bldP spid="26" grpId="0"/>
      <p:bldP spid="27" grpId="0"/>
      <p:bldP spid="59" grpId="0"/>
      <p:bldP spid="60" grpId="0"/>
      <p:bldP spid="61" grpId="0"/>
      <p:bldP spid="64" grpId="0"/>
      <p:bldP spid="70" grpId="0"/>
      <p:bldP spid="95" grpId="0"/>
      <p:bldP spid="9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map of land with green spots&#10;&#10;Description automatically generated">
            <a:extLst>
              <a:ext uri="{FF2B5EF4-FFF2-40B4-BE49-F238E27FC236}">
                <a16:creationId xmlns:a16="http://schemas.microsoft.com/office/drawing/2014/main" id="{60C194E2-AF12-2F34-6082-A8B1749728B6}"/>
              </a:ext>
            </a:extLst>
          </p:cNvPr>
          <p:cNvPicPr>
            <a:picLocks noChangeAspect="1"/>
          </p:cNvPicPr>
          <p:nvPr/>
        </p:nvPicPr>
        <p:blipFill rotWithShape="1">
          <a:blip r:embed="rId2">
            <a:alphaModFix/>
          </a:blip>
          <a:srcRect b="10314"/>
          <a:stretch/>
        </p:blipFill>
        <p:spPr>
          <a:xfrm>
            <a:off x="147471" y="1079500"/>
            <a:ext cx="17901617" cy="9225959"/>
          </a:xfrm>
          <a:prstGeom prst="rect">
            <a:avLst/>
          </a:prstGeom>
        </p:spPr>
      </p:pic>
      <p:pic>
        <p:nvPicPr>
          <p:cNvPr id="6" name="Picture 5" descr="A screenshot of a computer&#10;&#10;Description automatically generated">
            <a:extLst>
              <a:ext uri="{FF2B5EF4-FFF2-40B4-BE49-F238E27FC236}">
                <a16:creationId xmlns:a16="http://schemas.microsoft.com/office/drawing/2014/main" id="{F5AF5625-A4DE-AC4D-E56B-EC6141F2A640}"/>
              </a:ext>
            </a:extLst>
          </p:cNvPr>
          <p:cNvPicPr>
            <a:picLocks noChangeAspect="1"/>
          </p:cNvPicPr>
          <p:nvPr/>
        </p:nvPicPr>
        <p:blipFill rotWithShape="1">
          <a:blip r:embed="rId3"/>
          <a:srcRect b="8519"/>
          <a:stretch/>
        </p:blipFill>
        <p:spPr>
          <a:xfrm>
            <a:off x="2483461" y="2043241"/>
            <a:ext cx="14054533" cy="8262218"/>
          </a:xfrm>
          <a:prstGeom prst="rect">
            <a:avLst/>
          </a:prstGeom>
        </p:spPr>
      </p:pic>
      <p:sp>
        <p:nvSpPr>
          <p:cNvPr id="2" name="Прямоугольник 1"/>
          <p:cNvSpPr/>
          <p:nvPr/>
        </p:nvSpPr>
        <p:spPr>
          <a:xfrm>
            <a:off x="0" y="152399"/>
            <a:ext cx="18288000" cy="11963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Google Shape;172;p3">
            <a:extLst>
              <a:ext uri="{FF2B5EF4-FFF2-40B4-BE49-F238E27FC236}">
                <a16:creationId xmlns:a16="http://schemas.microsoft.com/office/drawing/2014/main" id="{7A424B53-20BC-34AE-B203-01F5952B4D1D}"/>
              </a:ext>
            </a:extLst>
          </p:cNvPr>
          <p:cNvSpPr/>
          <p:nvPr/>
        </p:nvSpPr>
        <p:spPr>
          <a:xfrm>
            <a:off x="8677274" y="-406470"/>
            <a:ext cx="9610725" cy="1883527"/>
          </a:xfrm>
          <a:custGeom>
            <a:avLst/>
            <a:gdLst>
              <a:gd name="connsiteX0" fmla="*/ 0 w 9169383"/>
              <a:gd name="connsiteY0" fmla="*/ 0 h 905274"/>
              <a:gd name="connsiteX1" fmla="*/ 9169383 w 9169383"/>
              <a:gd name="connsiteY1" fmla="*/ 0 h 905274"/>
              <a:gd name="connsiteX2" fmla="*/ 9169383 w 9169383"/>
              <a:gd name="connsiteY2" fmla="*/ 905274 h 905274"/>
              <a:gd name="connsiteX3" fmla="*/ 0 w 9169383"/>
              <a:gd name="connsiteY3" fmla="*/ 905274 h 905274"/>
              <a:gd name="connsiteX4" fmla="*/ 0 w 9169383"/>
              <a:gd name="connsiteY4" fmla="*/ 0 h 905274"/>
              <a:gd name="connsiteX0" fmla="*/ 0 w 10018469"/>
              <a:gd name="connsiteY0" fmla="*/ 48986 h 905274"/>
              <a:gd name="connsiteX1" fmla="*/ 10018469 w 10018469"/>
              <a:gd name="connsiteY1" fmla="*/ 0 h 905274"/>
              <a:gd name="connsiteX2" fmla="*/ 10018469 w 10018469"/>
              <a:gd name="connsiteY2" fmla="*/ 905274 h 905274"/>
              <a:gd name="connsiteX3" fmla="*/ 849086 w 10018469"/>
              <a:gd name="connsiteY3" fmla="*/ 905274 h 905274"/>
              <a:gd name="connsiteX4" fmla="*/ 0 w 10018469"/>
              <a:gd name="connsiteY4" fmla="*/ 48986 h 9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8469" h="905274">
                <a:moveTo>
                  <a:pt x="0" y="48986"/>
                </a:moveTo>
                <a:lnTo>
                  <a:pt x="10018469" y="0"/>
                </a:lnTo>
                <a:lnTo>
                  <a:pt x="10018469" y="905274"/>
                </a:lnTo>
                <a:lnTo>
                  <a:pt x="849086" y="905274"/>
                </a:lnTo>
                <a:lnTo>
                  <a:pt x="0" y="48986"/>
                </a:lnTo>
                <a:close/>
              </a:path>
            </a:pathLst>
          </a:custGeom>
          <a:solidFill>
            <a:srgbClr val="C1E0FF">
              <a:alpha val="85000"/>
            </a:srgbClr>
          </a:solidFill>
          <a:ln>
            <a:noFill/>
          </a:ln>
        </p:spPr>
        <p:txBody>
          <a:bodyPr spcFirstLastPara="1" wrap="square" lIns="91425" tIns="91425" rIns="91425" bIns="91425" anchor="ctr" anchorCtr="0">
            <a:noAutofit/>
          </a:bodyPr>
          <a:lstStyle/>
          <a:p>
            <a:pPr algn="r">
              <a:spcBef>
                <a:spcPts val="800"/>
              </a:spcBef>
              <a:spcAft>
                <a:spcPts val="800"/>
              </a:spcAft>
              <a:buSzPts val="2400"/>
            </a:pPr>
            <a:endParaRPr lang="en-US" sz="2800" dirty="0">
              <a:solidFill>
                <a:srgbClr val="3A396D"/>
              </a:solidFill>
              <a:latin typeface="Kanit Medium" panose="020B0604020202020204" charset="-34"/>
              <a:ea typeface="Kanit SemiBold"/>
              <a:cs typeface="Kanit Medium" panose="020B0604020202020204" charset="-34"/>
              <a:sym typeface="Kanit SemiBold"/>
            </a:endParaRPr>
          </a:p>
        </p:txBody>
      </p:sp>
      <p:sp>
        <p:nvSpPr>
          <p:cNvPr id="7" name="Google Shape;172;p3">
            <a:extLst>
              <a:ext uri="{FF2B5EF4-FFF2-40B4-BE49-F238E27FC236}">
                <a16:creationId xmlns:a16="http://schemas.microsoft.com/office/drawing/2014/main" id="{7A424B53-20BC-34AE-B203-01F5952B4D1D}"/>
              </a:ext>
            </a:extLst>
          </p:cNvPr>
          <p:cNvSpPr/>
          <p:nvPr/>
        </p:nvSpPr>
        <p:spPr>
          <a:xfrm>
            <a:off x="10494556" y="-123174"/>
            <a:ext cx="7332434" cy="1737360"/>
          </a:xfrm>
          <a:custGeom>
            <a:avLst/>
            <a:gdLst>
              <a:gd name="connsiteX0" fmla="*/ 0 w 9169383"/>
              <a:gd name="connsiteY0" fmla="*/ 0 h 905274"/>
              <a:gd name="connsiteX1" fmla="*/ 9169383 w 9169383"/>
              <a:gd name="connsiteY1" fmla="*/ 0 h 905274"/>
              <a:gd name="connsiteX2" fmla="*/ 9169383 w 9169383"/>
              <a:gd name="connsiteY2" fmla="*/ 905274 h 905274"/>
              <a:gd name="connsiteX3" fmla="*/ 0 w 9169383"/>
              <a:gd name="connsiteY3" fmla="*/ 905274 h 905274"/>
              <a:gd name="connsiteX4" fmla="*/ 0 w 9169383"/>
              <a:gd name="connsiteY4" fmla="*/ 0 h 905274"/>
              <a:gd name="connsiteX0" fmla="*/ 0 w 10018469"/>
              <a:gd name="connsiteY0" fmla="*/ 48986 h 905274"/>
              <a:gd name="connsiteX1" fmla="*/ 10018469 w 10018469"/>
              <a:gd name="connsiteY1" fmla="*/ 0 h 905274"/>
              <a:gd name="connsiteX2" fmla="*/ 10018469 w 10018469"/>
              <a:gd name="connsiteY2" fmla="*/ 905274 h 905274"/>
              <a:gd name="connsiteX3" fmla="*/ 849086 w 10018469"/>
              <a:gd name="connsiteY3" fmla="*/ 905274 h 905274"/>
              <a:gd name="connsiteX4" fmla="*/ 0 w 10018469"/>
              <a:gd name="connsiteY4" fmla="*/ 48986 h 9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8469" h="905274">
                <a:moveTo>
                  <a:pt x="0" y="48986"/>
                </a:moveTo>
                <a:lnTo>
                  <a:pt x="10018469" y="0"/>
                </a:lnTo>
                <a:lnTo>
                  <a:pt x="10018469" y="905274"/>
                </a:lnTo>
                <a:lnTo>
                  <a:pt x="849086" y="905274"/>
                </a:lnTo>
                <a:lnTo>
                  <a:pt x="0" y="48986"/>
                </a:lnTo>
                <a:close/>
              </a:path>
            </a:pathLst>
          </a:custGeom>
          <a:noFill/>
          <a:ln>
            <a:noFill/>
          </a:ln>
        </p:spPr>
        <p:txBody>
          <a:bodyPr spcFirstLastPara="1" wrap="square" lIns="91425" tIns="91425" rIns="91425" bIns="91425" anchor="ctr" anchorCtr="0">
            <a:noAutofit/>
          </a:bodyPr>
          <a:lstStyle/>
          <a:p>
            <a:pPr algn="r">
              <a:buSzPts val="2400"/>
            </a:pPr>
            <a:r>
              <a:rPr lang="en-US" sz="4200" dirty="0">
                <a:solidFill>
                  <a:srgbClr val="3A396D"/>
                </a:solidFill>
                <a:latin typeface="Kanit Medium" panose="020B0604020202020204" charset="-34"/>
                <a:ea typeface="Kanit SemiBold"/>
                <a:cs typeface="Kanit Medium" panose="020B0604020202020204" charset="-34"/>
                <a:sym typeface="Kanit SemiBold"/>
              </a:rPr>
              <a:t>Oil Rich Region Extending from Iraq and Syria </a:t>
            </a:r>
          </a:p>
        </p:txBody>
      </p:sp>
      <p:sp>
        <p:nvSpPr>
          <p:cNvPr id="3" name="Google Shape;171;p3">
            <a:extLst>
              <a:ext uri="{FF2B5EF4-FFF2-40B4-BE49-F238E27FC236}">
                <a16:creationId xmlns:a16="http://schemas.microsoft.com/office/drawing/2014/main" id="{C663BE40-710E-5925-85F5-1DE4355784E0}"/>
              </a:ext>
            </a:extLst>
          </p:cNvPr>
          <p:cNvSpPr txBox="1">
            <a:spLocks noGrp="1"/>
          </p:cNvSpPr>
          <p:nvPr>
            <p:ph type="title"/>
          </p:nvPr>
        </p:nvSpPr>
        <p:spPr>
          <a:xfrm>
            <a:off x="944854" y="185473"/>
            <a:ext cx="8191525" cy="1173479"/>
          </a:xfrm>
          <a:prstGeom prst="rect">
            <a:avLst/>
          </a:prstGeom>
          <a:noFill/>
          <a:ln>
            <a:noFill/>
          </a:ln>
        </p:spPr>
        <p:txBody>
          <a:bodyPr spcFirstLastPara="1" wrap="square" lIns="0" tIns="0" rIns="0" bIns="0" anchor="ctr" anchorCtr="0">
            <a:noAutofit/>
          </a:bodyPr>
          <a:lstStyle/>
          <a:p>
            <a:r>
              <a:rPr lang="en-CA" dirty="0">
                <a:solidFill>
                  <a:schemeClr val="accent1"/>
                </a:solidFill>
                <a:sym typeface="Arial"/>
              </a:rPr>
              <a:t>Regional Oil Fields</a:t>
            </a:r>
            <a:endParaRPr dirty="0">
              <a:solidFill>
                <a:schemeClr val="accent1"/>
              </a:solidFill>
              <a:sym typeface="Arial"/>
            </a:endParaRPr>
          </a:p>
        </p:txBody>
      </p:sp>
      <p:pic>
        <p:nvPicPr>
          <p:cNvPr id="14" name="Google Shape;757;p16">
            <a:extLst>
              <a:ext uri="{FF2B5EF4-FFF2-40B4-BE49-F238E27FC236}">
                <a16:creationId xmlns:a16="http://schemas.microsoft.com/office/drawing/2014/main" id="{7302F953-19F3-F921-E446-0EACABBFBAF8}"/>
              </a:ext>
            </a:extLst>
          </p:cNvPr>
          <p:cNvPicPr preferRelativeResize="0"/>
          <p:nvPr/>
        </p:nvPicPr>
        <p:blipFill rotWithShape="1">
          <a:blip r:embed="rId4">
            <a:alphaModFix/>
          </a:blip>
          <a:srcRect l="6307" t="2375" r="6306" b="18958"/>
          <a:stretch/>
        </p:blipFill>
        <p:spPr>
          <a:xfrm>
            <a:off x="16552132" y="9519387"/>
            <a:ext cx="1647852" cy="601649"/>
          </a:xfrm>
          <a:prstGeom prst="rect">
            <a:avLst/>
          </a:prstGeom>
          <a:noFill/>
          <a:ln>
            <a:noFill/>
          </a:ln>
        </p:spPr>
      </p:pic>
      <p:sp>
        <p:nvSpPr>
          <p:cNvPr id="15" name="Rectangle 452">
            <a:extLst>
              <a:ext uri="{FF2B5EF4-FFF2-40B4-BE49-F238E27FC236}">
                <a16:creationId xmlns:a16="http://schemas.microsoft.com/office/drawing/2014/main" id="{9B35BB3D-6338-C418-62DE-61739850DF85}"/>
              </a:ext>
            </a:extLst>
          </p:cNvPr>
          <p:cNvSpPr/>
          <p:nvPr/>
        </p:nvSpPr>
        <p:spPr>
          <a:xfrm>
            <a:off x="12047220" y="1675383"/>
            <a:ext cx="5131665" cy="2739413"/>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16" name="Google Shape;453;p5">
            <a:extLst>
              <a:ext uri="{FF2B5EF4-FFF2-40B4-BE49-F238E27FC236}">
                <a16:creationId xmlns:a16="http://schemas.microsoft.com/office/drawing/2014/main" id="{B66B1653-6308-1D52-1FB3-B3FBFFC4C493}"/>
              </a:ext>
            </a:extLst>
          </p:cNvPr>
          <p:cNvSpPr txBox="1"/>
          <p:nvPr/>
        </p:nvSpPr>
        <p:spPr>
          <a:xfrm>
            <a:off x="13205808" y="1577462"/>
            <a:ext cx="3973077" cy="3231624"/>
          </a:xfrm>
          <a:prstGeom prst="rect">
            <a:avLst/>
          </a:prstGeom>
          <a:noFill/>
          <a:ln>
            <a:noFill/>
          </a:ln>
        </p:spPr>
        <p:txBody>
          <a:bodyPr spcFirstLastPara="1" wrap="square" lIns="91425" tIns="91425" rIns="91425" bIns="91425" anchor="t" anchorCtr="0">
            <a:spAutoFit/>
          </a:bodyPr>
          <a:lstStyle/>
          <a:p>
            <a:pPr lvl="0">
              <a:lnSpc>
                <a:spcPct val="150000"/>
              </a:lnSpc>
              <a:spcBef>
                <a:spcPts val="900"/>
              </a:spcBef>
              <a:buSzPts val="1600"/>
            </a:pPr>
            <a:r>
              <a:rPr lang="en-US" sz="1500" b="1" i="0" u="none" strike="noStrike" cap="none" dirty="0">
                <a:solidFill>
                  <a:schemeClr val="accent1"/>
                </a:solidFill>
                <a:latin typeface="Inter"/>
                <a:ea typeface="Inter"/>
                <a:cs typeface="Inter"/>
                <a:sym typeface="Inter"/>
              </a:rPr>
              <a:t>LEGEND:</a:t>
            </a:r>
            <a:br>
              <a:rPr lang="en-US" sz="1500" b="0" i="0" u="none" strike="noStrike" cap="none" dirty="0">
                <a:solidFill>
                  <a:schemeClr val="accent1"/>
                </a:solidFill>
                <a:latin typeface="Inter"/>
                <a:ea typeface="Inter"/>
                <a:cs typeface="Inter"/>
                <a:sym typeface="Inter"/>
              </a:rPr>
            </a:br>
            <a:r>
              <a:rPr lang="en-US" sz="1500" b="0" i="0" u="none" strike="noStrike" cap="none" dirty="0">
                <a:solidFill>
                  <a:schemeClr val="accent1"/>
                </a:solidFill>
                <a:latin typeface="Inter"/>
                <a:ea typeface="Inter"/>
                <a:cs typeface="Inter"/>
                <a:sym typeface="Inter"/>
              </a:rPr>
              <a:t>Licenses</a:t>
            </a:r>
          </a:p>
          <a:p>
            <a:pPr lvl="0">
              <a:lnSpc>
                <a:spcPct val="150000"/>
              </a:lnSpc>
              <a:buSzPts val="1600"/>
            </a:pPr>
            <a:r>
              <a:rPr lang="en-CA" sz="1600" dirty="0">
                <a:solidFill>
                  <a:srgbClr val="3A396D"/>
                </a:solidFill>
              </a:rPr>
              <a:t>Oil Fields and Discoveries</a:t>
            </a:r>
            <a:br>
              <a:rPr lang="en-US" sz="1500" b="0" i="0" u="none" strike="noStrike" cap="none" dirty="0">
                <a:solidFill>
                  <a:srgbClr val="A6A6A6"/>
                </a:solidFill>
                <a:latin typeface="Inter"/>
                <a:ea typeface="Inter"/>
                <a:cs typeface="Inter"/>
                <a:sym typeface="Inter"/>
              </a:rPr>
            </a:br>
            <a:r>
              <a:rPr lang="en-CA" sz="1600" dirty="0">
                <a:solidFill>
                  <a:srgbClr val="3A396D"/>
                </a:solidFill>
              </a:rPr>
              <a:t>Trillion’s Oil Exploration</a:t>
            </a:r>
            <a:br>
              <a:rPr lang="en-US" sz="1500" b="0" i="0" u="none" strike="noStrike" cap="none" dirty="0">
                <a:solidFill>
                  <a:schemeClr val="accent1"/>
                </a:solidFill>
                <a:latin typeface="Inter"/>
                <a:ea typeface="Inter"/>
                <a:cs typeface="Inter"/>
                <a:sym typeface="Inter"/>
              </a:rPr>
            </a:br>
            <a:r>
              <a:rPr lang="en-US" sz="1500" b="0" i="0" u="none" strike="noStrike" cap="none" dirty="0">
                <a:solidFill>
                  <a:schemeClr val="accent1"/>
                </a:solidFill>
                <a:latin typeface="Inter"/>
                <a:ea typeface="Inter"/>
                <a:cs typeface="Inter"/>
                <a:sym typeface="Inter"/>
              </a:rPr>
              <a:t>Recoverable Oil in Millions of barrels*</a:t>
            </a:r>
          </a:p>
          <a:p>
            <a:pPr lvl="0">
              <a:lnSpc>
                <a:spcPct val="150000"/>
              </a:lnSpc>
              <a:buSzPts val="1600"/>
            </a:pPr>
            <a:r>
              <a:rPr lang="en-US" sz="1500" dirty="0">
                <a:solidFill>
                  <a:schemeClr val="accent1"/>
                </a:solidFill>
                <a:latin typeface="Inter"/>
                <a:ea typeface="Inter"/>
                <a:cs typeface="Inter"/>
                <a:sym typeface="Inter"/>
              </a:rPr>
              <a:t>Oil In Place (OOIP) in Millions of barrels**</a:t>
            </a:r>
            <a:endParaRPr lang="en-US" sz="1500" b="0" i="0" u="none" strike="noStrike" cap="none" dirty="0">
              <a:solidFill>
                <a:schemeClr val="accent1"/>
              </a:solidFill>
              <a:latin typeface="Inter"/>
              <a:ea typeface="Inter"/>
              <a:cs typeface="Inter"/>
              <a:sym typeface="Inter"/>
            </a:endParaRPr>
          </a:p>
          <a:p>
            <a:pPr lvl="0">
              <a:lnSpc>
                <a:spcPct val="150000"/>
              </a:lnSpc>
              <a:buSzPts val="1600"/>
            </a:pPr>
            <a:r>
              <a:rPr lang="en-US" sz="1500" dirty="0">
                <a:solidFill>
                  <a:schemeClr val="accent1"/>
                </a:solidFill>
                <a:latin typeface="Inter"/>
                <a:ea typeface="Inter"/>
                <a:cs typeface="Inter"/>
                <a:sym typeface="Inter"/>
              </a:rPr>
              <a:t>Oil Exploration Fairway</a:t>
            </a:r>
            <a:endParaRPr lang="en-US" sz="1500" b="0" i="0" u="none" strike="noStrike" cap="none" dirty="0">
              <a:solidFill>
                <a:schemeClr val="accent1"/>
              </a:solidFill>
              <a:latin typeface="Inter"/>
              <a:ea typeface="Inter"/>
              <a:cs typeface="Inter"/>
              <a:sym typeface="Inter"/>
            </a:endParaRPr>
          </a:p>
          <a:p>
            <a:pPr lvl="0">
              <a:lnSpc>
                <a:spcPct val="150000"/>
              </a:lnSpc>
              <a:spcBef>
                <a:spcPts val="900"/>
              </a:spcBef>
              <a:buSzPts val="1600"/>
            </a:pPr>
            <a:endParaRPr sz="1500" b="0" i="0" u="none" strike="noStrike" cap="none" dirty="0">
              <a:solidFill>
                <a:schemeClr val="accent1"/>
              </a:solidFill>
              <a:latin typeface="Inter"/>
              <a:ea typeface="Inter"/>
              <a:cs typeface="Inter"/>
              <a:sym typeface="Inter"/>
            </a:endParaRPr>
          </a:p>
        </p:txBody>
      </p:sp>
      <p:sp>
        <p:nvSpPr>
          <p:cNvPr id="17" name="Rectangle 455">
            <a:extLst>
              <a:ext uri="{FF2B5EF4-FFF2-40B4-BE49-F238E27FC236}">
                <a16:creationId xmlns:a16="http://schemas.microsoft.com/office/drawing/2014/main" id="{BF14E1BE-78D7-040B-B381-A697086972C2}"/>
              </a:ext>
            </a:extLst>
          </p:cNvPr>
          <p:cNvSpPr/>
          <p:nvPr/>
        </p:nvSpPr>
        <p:spPr>
          <a:xfrm>
            <a:off x="12625870" y="2575725"/>
            <a:ext cx="427736" cy="190182"/>
          </a:xfrm>
          <a:prstGeom prst="rect">
            <a:avLst/>
          </a:prstGeom>
          <a:solidFill>
            <a:srgbClr val="4AA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456">
            <a:extLst>
              <a:ext uri="{FF2B5EF4-FFF2-40B4-BE49-F238E27FC236}">
                <a16:creationId xmlns:a16="http://schemas.microsoft.com/office/drawing/2014/main" id="{29FE02D8-08D8-5A7A-FB34-828574489DF7}"/>
              </a:ext>
            </a:extLst>
          </p:cNvPr>
          <p:cNvSpPr/>
          <p:nvPr/>
        </p:nvSpPr>
        <p:spPr>
          <a:xfrm>
            <a:off x="12617704" y="2946091"/>
            <a:ext cx="427736" cy="190182"/>
          </a:xfrm>
          <a:prstGeom prst="rect">
            <a:avLst/>
          </a:prstGeom>
          <a:solidFill>
            <a:srgbClr val="E84B48">
              <a:alpha val="52000"/>
            </a:srgbClr>
          </a:solidFill>
          <a:ln>
            <a:solidFill>
              <a:srgbClr val="C00000">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455">
            <a:extLst>
              <a:ext uri="{FF2B5EF4-FFF2-40B4-BE49-F238E27FC236}">
                <a16:creationId xmlns:a16="http://schemas.microsoft.com/office/drawing/2014/main" id="{BF14E1BE-78D7-040B-B381-A697086972C2}"/>
              </a:ext>
            </a:extLst>
          </p:cNvPr>
          <p:cNvSpPr/>
          <p:nvPr/>
        </p:nvSpPr>
        <p:spPr>
          <a:xfrm>
            <a:off x="12625870" y="2227659"/>
            <a:ext cx="427736" cy="190182"/>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Овал 11"/>
          <p:cNvSpPr/>
          <p:nvPr/>
        </p:nvSpPr>
        <p:spPr>
          <a:xfrm>
            <a:off x="12625870" y="3314146"/>
            <a:ext cx="427736" cy="167640"/>
          </a:xfrm>
          <a:prstGeom prst="ellipse">
            <a:avLst/>
          </a:prstGeom>
          <a:solidFill>
            <a:srgbClr val="FFD600">
              <a:alpha val="59000"/>
            </a:srgbClr>
          </a:solidFill>
          <a:ln w="127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1" name="Прямая соединительная линия 20"/>
          <p:cNvCxnSpPr/>
          <p:nvPr/>
        </p:nvCxnSpPr>
        <p:spPr>
          <a:xfrm>
            <a:off x="12681204" y="4077670"/>
            <a:ext cx="372402"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25" name="Google Shape;353;p38">
            <a:extLst>
              <a:ext uri="{FF2B5EF4-FFF2-40B4-BE49-F238E27FC236}">
                <a16:creationId xmlns:a16="http://schemas.microsoft.com/office/drawing/2014/main" id="{4F495030-4A06-8ECA-6DC3-CEB089373534}"/>
              </a:ext>
            </a:extLst>
          </p:cNvPr>
          <p:cNvSpPr txBox="1"/>
          <p:nvPr/>
        </p:nvSpPr>
        <p:spPr>
          <a:xfrm>
            <a:off x="15192346" y="5069795"/>
            <a:ext cx="1971764" cy="532288"/>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4800"/>
              <a:buFont typeface="Arial"/>
              <a:buNone/>
            </a:pPr>
            <a:r>
              <a:rPr lang="en-US" sz="3200" b="1" i="0" u="none" strike="noStrike" cap="none" dirty="0">
                <a:solidFill>
                  <a:schemeClr val="bg1">
                    <a:lumMod val="85000"/>
                  </a:schemeClr>
                </a:solidFill>
                <a:latin typeface="Kanit"/>
                <a:ea typeface="Kanit"/>
                <a:cs typeface="Kanit"/>
                <a:sym typeface="Kanit"/>
              </a:rPr>
              <a:t>TURKIYE</a:t>
            </a:r>
          </a:p>
        </p:txBody>
      </p:sp>
      <p:sp>
        <p:nvSpPr>
          <p:cNvPr id="26" name="Google Shape;353;p38">
            <a:extLst>
              <a:ext uri="{FF2B5EF4-FFF2-40B4-BE49-F238E27FC236}">
                <a16:creationId xmlns:a16="http://schemas.microsoft.com/office/drawing/2014/main" id="{4F495030-4A06-8ECA-6DC3-CEB089373534}"/>
              </a:ext>
            </a:extLst>
          </p:cNvPr>
          <p:cNvSpPr txBox="1"/>
          <p:nvPr/>
        </p:nvSpPr>
        <p:spPr>
          <a:xfrm>
            <a:off x="10494556" y="9291414"/>
            <a:ext cx="1971764" cy="532288"/>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4800"/>
              <a:buFont typeface="Arial"/>
              <a:buNone/>
            </a:pPr>
            <a:r>
              <a:rPr lang="en-US" sz="2000" b="1" i="0" u="none" strike="noStrike" cap="none" dirty="0">
                <a:solidFill>
                  <a:schemeClr val="bg1">
                    <a:lumMod val="85000"/>
                  </a:schemeClr>
                </a:solidFill>
                <a:latin typeface="Kanit"/>
                <a:ea typeface="Kanit"/>
                <a:cs typeface="Kanit"/>
                <a:sym typeface="Kanit"/>
              </a:rPr>
              <a:t>IRAQ</a:t>
            </a:r>
          </a:p>
        </p:txBody>
      </p:sp>
      <p:sp>
        <p:nvSpPr>
          <p:cNvPr id="27" name="Google Shape;353;p38">
            <a:extLst>
              <a:ext uri="{FF2B5EF4-FFF2-40B4-BE49-F238E27FC236}">
                <a16:creationId xmlns:a16="http://schemas.microsoft.com/office/drawing/2014/main" id="{4F495030-4A06-8ECA-6DC3-CEB089373534}"/>
              </a:ext>
            </a:extLst>
          </p:cNvPr>
          <p:cNvSpPr txBox="1"/>
          <p:nvPr/>
        </p:nvSpPr>
        <p:spPr>
          <a:xfrm>
            <a:off x="1289596" y="9443814"/>
            <a:ext cx="1971764" cy="532288"/>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4800"/>
              <a:buFont typeface="Arial"/>
              <a:buNone/>
            </a:pPr>
            <a:r>
              <a:rPr lang="en-US" sz="2000" b="1" i="0" u="none" strike="noStrike" cap="none" dirty="0">
                <a:solidFill>
                  <a:schemeClr val="bg1">
                    <a:lumMod val="85000"/>
                  </a:schemeClr>
                </a:solidFill>
                <a:latin typeface="Kanit"/>
                <a:ea typeface="Kanit"/>
                <a:cs typeface="Kanit"/>
                <a:sym typeface="Kanit"/>
              </a:rPr>
              <a:t>SYRIA</a:t>
            </a:r>
          </a:p>
        </p:txBody>
      </p:sp>
      <p:pic>
        <p:nvPicPr>
          <p:cNvPr id="28" name="Picture 7" descr="D:\загрузки\работа\Trillion Energy -\Compa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55649" y="8130467"/>
            <a:ext cx="982197" cy="994630"/>
          </a:xfrm>
          <a:prstGeom prst="rect">
            <a:avLst/>
          </a:prstGeom>
          <a:noFill/>
          <a:extLst>
            <a:ext uri="{909E8E84-426E-40DD-AFC4-6F175D3DCCD1}">
              <a14:hiddenFill xmlns:a14="http://schemas.microsoft.com/office/drawing/2010/main">
                <a:solidFill>
                  <a:srgbClr val="FFFFFF"/>
                </a:solidFill>
              </a14:hiddenFill>
            </a:ext>
          </a:extLst>
        </p:spPr>
      </p:pic>
      <p:sp>
        <p:nvSpPr>
          <p:cNvPr id="8" name="Овал 11">
            <a:extLst>
              <a:ext uri="{FF2B5EF4-FFF2-40B4-BE49-F238E27FC236}">
                <a16:creationId xmlns:a16="http://schemas.microsoft.com/office/drawing/2014/main" id="{712DE27E-EFE4-A416-C8C9-CEDCBD1C947E}"/>
              </a:ext>
            </a:extLst>
          </p:cNvPr>
          <p:cNvSpPr/>
          <p:nvPr/>
        </p:nvSpPr>
        <p:spPr>
          <a:xfrm>
            <a:off x="12625870" y="3637363"/>
            <a:ext cx="427736" cy="167640"/>
          </a:xfrm>
          <a:prstGeom prst="ellipse">
            <a:avLst/>
          </a:prstGeom>
          <a:solidFill>
            <a:srgbClr val="ED9661">
              <a:alpha val="74000"/>
            </a:srgbClr>
          </a:solidFill>
          <a:ln w="127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Google Shape;361;p38">
            <a:extLst>
              <a:ext uri="{FF2B5EF4-FFF2-40B4-BE49-F238E27FC236}">
                <a16:creationId xmlns:a16="http://schemas.microsoft.com/office/drawing/2014/main" id="{FBB0BC14-4FAD-1435-8D6C-EB9F16A5892E}"/>
              </a:ext>
            </a:extLst>
          </p:cNvPr>
          <p:cNvSpPr txBox="1"/>
          <p:nvPr/>
        </p:nvSpPr>
        <p:spPr>
          <a:xfrm>
            <a:off x="1804782" y="5415495"/>
            <a:ext cx="4697767" cy="553968"/>
          </a:xfrm>
          <a:prstGeom prst="rect">
            <a:avLst/>
          </a:prstGeom>
          <a:solidFill>
            <a:srgbClr val="FFFFFF"/>
          </a:solidFill>
          <a:ln>
            <a:noFill/>
          </a:ln>
        </p:spPr>
        <p:txBody>
          <a:bodyPr spcFirstLastPara="1" wrap="square" lIns="91425" tIns="91425" rIns="91425" bIns="91425" anchor="t" anchorCtr="0">
            <a:spAutoFit/>
          </a:bodyPr>
          <a:lstStyle/>
          <a:p>
            <a:pPr>
              <a:buSzPts val="2400"/>
            </a:pPr>
            <a:r>
              <a:rPr lang="en-US" sz="2400" dirty="0">
                <a:solidFill>
                  <a:schemeClr val="accent2"/>
                </a:solidFill>
                <a:latin typeface="Kanit SemiBold"/>
                <a:ea typeface="Kanit SemiBold"/>
                <a:cs typeface="Kanit SemiBold"/>
                <a:sym typeface="Kanit SemiBold"/>
              </a:rPr>
              <a:t>Trillion’s </a:t>
            </a:r>
            <a:r>
              <a:rPr lang="en-US" sz="2400" dirty="0" err="1">
                <a:solidFill>
                  <a:schemeClr val="accent2"/>
                </a:solidFill>
                <a:latin typeface="Kanit SemiBold"/>
                <a:ea typeface="Kanit SemiBold"/>
                <a:cs typeface="Kanit SemiBold"/>
                <a:sym typeface="Kanit SemiBold"/>
              </a:rPr>
              <a:t>Farmin</a:t>
            </a:r>
            <a:r>
              <a:rPr lang="en-US" sz="2400" dirty="0">
                <a:solidFill>
                  <a:schemeClr val="accent2"/>
                </a:solidFill>
                <a:latin typeface="Kanit SemiBold"/>
                <a:ea typeface="Kanit SemiBold"/>
                <a:cs typeface="Kanit SemiBold"/>
                <a:sym typeface="Kanit SemiBold"/>
              </a:rPr>
              <a:t> Eastern Block</a:t>
            </a:r>
          </a:p>
        </p:txBody>
      </p:sp>
      <p:cxnSp>
        <p:nvCxnSpPr>
          <p:cNvPr id="19" name="Straight Arrow Connector 23">
            <a:extLst>
              <a:ext uri="{FF2B5EF4-FFF2-40B4-BE49-F238E27FC236}">
                <a16:creationId xmlns:a16="http://schemas.microsoft.com/office/drawing/2014/main" id="{66CE6198-B745-014C-4A1C-2904ED960300}"/>
              </a:ext>
            </a:extLst>
          </p:cNvPr>
          <p:cNvCxnSpPr>
            <a:cxnSpLocks/>
          </p:cNvCxnSpPr>
          <p:nvPr/>
        </p:nvCxnSpPr>
        <p:spPr>
          <a:xfrm>
            <a:off x="5977467" y="5870521"/>
            <a:ext cx="1007533" cy="0"/>
          </a:xfrm>
          <a:prstGeom prst="straightConnector1">
            <a:avLst/>
          </a:prstGeom>
          <a:ln w="25400" cmpd="sng">
            <a:solidFill>
              <a:srgbClr val="DAA520"/>
            </a:solidFill>
            <a:tailEnd type="triangle"/>
          </a:ln>
          <a:effectLst>
            <a:glow rad="38100">
              <a:schemeClr val="bg1"/>
            </a:glow>
            <a:softEdge rad="0"/>
          </a:effectLst>
        </p:spPr>
        <p:style>
          <a:lnRef idx="1">
            <a:schemeClr val="accent1"/>
          </a:lnRef>
          <a:fillRef idx="0">
            <a:schemeClr val="accent1"/>
          </a:fillRef>
          <a:effectRef idx="0">
            <a:schemeClr val="accent1"/>
          </a:effectRef>
          <a:fontRef idx="minor">
            <a:schemeClr val="tx1"/>
          </a:fontRef>
        </p:style>
      </p:cxnSp>
      <p:cxnSp>
        <p:nvCxnSpPr>
          <p:cNvPr id="22" name="Straight Connector 13">
            <a:extLst>
              <a:ext uri="{FF2B5EF4-FFF2-40B4-BE49-F238E27FC236}">
                <a16:creationId xmlns:a16="http://schemas.microsoft.com/office/drawing/2014/main" id="{C74F03EC-9208-18A1-EFB4-81B8240FFC1F}"/>
              </a:ext>
            </a:extLst>
          </p:cNvPr>
          <p:cNvCxnSpPr>
            <a:cxnSpLocks/>
          </p:cNvCxnSpPr>
          <p:nvPr/>
        </p:nvCxnSpPr>
        <p:spPr>
          <a:xfrm flipH="1">
            <a:off x="1691270" y="5870521"/>
            <a:ext cx="4702452" cy="0"/>
          </a:xfrm>
          <a:prstGeom prst="line">
            <a:avLst/>
          </a:prstGeom>
          <a:ln w="25400">
            <a:solidFill>
              <a:srgbClr val="DAA520"/>
            </a:solidFill>
          </a:ln>
        </p:spPr>
        <p:style>
          <a:lnRef idx="1">
            <a:schemeClr val="accent1"/>
          </a:lnRef>
          <a:fillRef idx="0">
            <a:schemeClr val="accent1"/>
          </a:fillRef>
          <a:effectRef idx="0">
            <a:schemeClr val="accent1"/>
          </a:effectRef>
          <a:fontRef idx="minor">
            <a:schemeClr val="tx1"/>
          </a:fontRef>
        </p:style>
      </p:cxnSp>
      <p:sp>
        <p:nvSpPr>
          <p:cNvPr id="23" name="Google Shape;453;p5">
            <a:extLst>
              <a:ext uri="{FF2B5EF4-FFF2-40B4-BE49-F238E27FC236}">
                <a16:creationId xmlns:a16="http://schemas.microsoft.com/office/drawing/2014/main" id="{334F1BB1-9830-6A4A-ECAA-E7E5991D3F24}"/>
              </a:ext>
            </a:extLst>
          </p:cNvPr>
          <p:cNvSpPr txBox="1"/>
          <p:nvPr/>
        </p:nvSpPr>
        <p:spPr>
          <a:xfrm>
            <a:off x="107119" y="9751491"/>
            <a:ext cx="12930126" cy="553968"/>
          </a:xfrm>
          <a:prstGeom prst="rect">
            <a:avLst/>
          </a:prstGeom>
          <a:noFill/>
          <a:ln>
            <a:noFill/>
          </a:ln>
        </p:spPr>
        <p:txBody>
          <a:bodyPr spcFirstLastPara="1" wrap="square" lIns="91425" tIns="91425" rIns="91425" bIns="91425" anchor="t" anchorCtr="0">
            <a:spAutoFit/>
          </a:bodyPr>
          <a:lstStyle/>
          <a:p>
            <a:pPr lvl="0">
              <a:buSzPts val="1600"/>
            </a:pPr>
            <a:r>
              <a:rPr lang="en-US" sz="1200" dirty="0">
                <a:solidFill>
                  <a:srgbClr val="3A396D"/>
                </a:solidFill>
                <a:latin typeface="Kanit" panose="020B0604020202020204" charset="-34"/>
                <a:cs typeface="Kanit" panose="020B0604020202020204" charset="-34"/>
              </a:rPr>
              <a:t>*UKOG Why SE Turkey &amp; </a:t>
            </a:r>
            <a:r>
              <a:rPr lang="en-US" sz="1200" dirty="0" err="1">
                <a:solidFill>
                  <a:srgbClr val="3A396D"/>
                </a:solidFill>
                <a:latin typeface="Kanit" panose="020B0604020202020204" charset="-34"/>
                <a:cs typeface="Kanit" panose="020B0604020202020204" charset="-34"/>
              </a:rPr>
              <a:t>Basur-Resan</a:t>
            </a:r>
            <a:r>
              <a:rPr lang="en-US" sz="1200" dirty="0">
                <a:solidFill>
                  <a:srgbClr val="3A396D"/>
                </a:solidFill>
                <a:latin typeface="Kanit" panose="020B0604020202020204" charset="-34"/>
                <a:cs typeface="Kanit" panose="020B0604020202020204" charset="-34"/>
              </a:rPr>
              <a:t> Presentation, 2021 - </a:t>
            </a:r>
            <a:r>
              <a:rPr lang="en-US" sz="1200" dirty="0">
                <a:solidFill>
                  <a:srgbClr val="3A396D"/>
                </a:solidFill>
                <a:latin typeface="Kanit" panose="020B0604020202020204" charset="-34"/>
                <a:cs typeface="Kanit" panose="020B0604020202020204" charset="-34"/>
                <a:hlinkClick r:id="rId6">
                  <a:extLst>
                    <a:ext uri="{A12FA001-AC4F-418D-AE19-62706E023703}">
                      <ahyp:hlinkClr xmlns:ahyp="http://schemas.microsoft.com/office/drawing/2018/hyperlinkcolor" val="tx"/>
                    </a:ext>
                  </a:extLst>
                </a:hlinkClick>
              </a:rPr>
              <a:t>https://www.ukogplc.com/ul/UKOG_Turkey_Slides%20_FINAL_190121.pdf</a:t>
            </a:r>
            <a:endParaRPr lang="en-US" sz="1200" dirty="0">
              <a:solidFill>
                <a:srgbClr val="3A396D"/>
              </a:solidFill>
              <a:latin typeface="Kanit" panose="020B0604020202020204" charset="-34"/>
              <a:cs typeface="Kanit" panose="020B0604020202020204" charset="-34"/>
            </a:endParaRPr>
          </a:p>
          <a:p>
            <a:pPr lvl="0">
              <a:buSzPts val="1600"/>
            </a:pPr>
            <a:r>
              <a:rPr lang="en-US" sz="1200" dirty="0">
                <a:solidFill>
                  <a:srgbClr val="3A396D"/>
                </a:solidFill>
                <a:latin typeface="Kanit" panose="020B0604020202020204" charset="-34"/>
                <a:ea typeface="Inter"/>
                <a:cs typeface="Kanit" panose="020B0604020202020204" charset="-34"/>
                <a:sym typeface="Inter"/>
              </a:rPr>
              <a:t>** TPAO Press Release May 2023 </a:t>
            </a:r>
            <a:r>
              <a:rPr lang="en-US" sz="1200" dirty="0">
                <a:solidFill>
                  <a:srgbClr val="3A396D"/>
                </a:solidFill>
                <a:latin typeface="Kanit" panose="020B0604020202020204" charset="-34"/>
                <a:ea typeface="Inter"/>
                <a:cs typeface="Kanit" panose="020B0604020202020204" charset="-34"/>
                <a:sym typeface="Inter"/>
                <a:hlinkClick r:id="rId7">
                  <a:extLst>
                    <a:ext uri="{A12FA001-AC4F-418D-AE19-62706E023703}">
                      <ahyp:hlinkClr xmlns:ahyp="http://schemas.microsoft.com/office/drawing/2018/hyperlinkcolor" val="tx"/>
                    </a:ext>
                  </a:extLst>
                </a:hlinkClick>
              </a:rPr>
              <a:t>https://www.tpao.gov.tr/file/2305/kamuoyu-duyurusu-eng-13416452d270cb2e3.pdf </a:t>
            </a:r>
            <a:endParaRPr lang="en-US" sz="1200" b="0" i="0" u="none" strike="noStrike" cap="none" dirty="0">
              <a:solidFill>
                <a:srgbClr val="3A396D"/>
              </a:solidFill>
              <a:latin typeface="Kanit" panose="020B0604020202020204" charset="-34"/>
              <a:ea typeface="Inter"/>
              <a:cs typeface="Kanit" panose="020B0604020202020204" charset="-34"/>
              <a:sym typeface="Inter"/>
            </a:endParaRPr>
          </a:p>
        </p:txBody>
      </p:sp>
      <p:sp>
        <p:nvSpPr>
          <p:cNvPr id="29" name="Google Shape;153;p2">
            <a:extLst>
              <a:ext uri="{FF2B5EF4-FFF2-40B4-BE49-F238E27FC236}">
                <a16:creationId xmlns:a16="http://schemas.microsoft.com/office/drawing/2014/main" id="{9E82C0D1-F80B-430E-9686-A69C3B5A4BDE}"/>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936172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anim calcmode="lin" valueType="num">
                                      <p:cBhvr>
                                        <p:cTn id="21" dur="500" fill="hold"/>
                                        <p:tgtEl>
                                          <p:spTgt spid="3"/>
                                        </p:tgtEl>
                                        <p:attrNameLst>
                                          <p:attrName>ppt_x</p:attrName>
                                        </p:attrNameLst>
                                      </p:cBhvr>
                                      <p:tavLst>
                                        <p:tav tm="0">
                                          <p:val>
                                            <p:strVal val="#ppt_x"/>
                                          </p:val>
                                        </p:tav>
                                        <p:tav tm="100000">
                                          <p:val>
                                            <p:strVal val="#ppt_x"/>
                                          </p:val>
                                        </p:tav>
                                      </p:tavLst>
                                    </p:anim>
                                    <p:anim calcmode="lin" valueType="num">
                                      <p:cBhvr>
                                        <p:cTn id="22" dur="500" fill="hold"/>
                                        <p:tgtEl>
                                          <p:spTgt spid="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anim calcmode="lin" valueType="num">
                                      <p:cBhvr>
                                        <p:cTn id="26" dur="500" fill="hold"/>
                                        <p:tgtEl>
                                          <p:spTgt spid="16"/>
                                        </p:tgtEl>
                                        <p:attrNameLst>
                                          <p:attrName>ppt_x</p:attrName>
                                        </p:attrNameLst>
                                      </p:cBhvr>
                                      <p:tavLst>
                                        <p:tav tm="0">
                                          <p:val>
                                            <p:strVal val="#ppt_x"/>
                                          </p:val>
                                        </p:tav>
                                        <p:tav tm="100000">
                                          <p:val>
                                            <p:strVal val="#ppt_x"/>
                                          </p:val>
                                        </p:tav>
                                      </p:tavLst>
                                    </p:anim>
                                    <p:anim calcmode="lin" valueType="num">
                                      <p:cBhvr>
                                        <p:cTn id="27" dur="5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strVal val="#ppt_x"/>
                                          </p:val>
                                        </p:tav>
                                        <p:tav tm="100000">
                                          <p:val>
                                            <p:strVal val="#ppt_x"/>
                                          </p:val>
                                        </p:tav>
                                      </p:tavLst>
                                    </p:anim>
                                    <p:anim calcmode="lin" valueType="num">
                                      <p:cBhvr>
                                        <p:cTn id="32" dur="5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anim calcmode="lin" valueType="num">
                                      <p:cBhvr>
                                        <p:cTn id="36" dur="500" fill="hold"/>
                                        <p:tgtEl>
                                          <p:spTgt spid="17"/>
                                        </p:tgtEl>
                                        <p:attrNameLst>
                                          <p:attrName>ppt_x</p:attrName>
                                        </p:attrNameLst>
                                      </p:cBhvr>
                                      <p:tavLst>
                                        <p:tav tm="0">
                                          <p:val>
                                            <p:strVal val="#ppt_x"/>
                                          </p:val>
                                        </p:tav>
                                        <p:tav tm="100000">
                                          <p:val>
                                            <p:strVal val="#ppt_x"/>
                                          </p:val>
                                        </p:tav>
                                      </p:tavLst>
                                    </p:anim>
                                    <p:anim calcmode="lin" valueType="num">
                                      <p:cBhvr>
                                        <p:cTn id="37" dur="500" fill="hold"/>
                                        <p:tgtEl>
                                          <p:spTgt spid="1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anim calcmode="lin" valueType="num">
                                      <p:cBhvr>
                                        <p:cTn id="41" dur="500" fill="hold"/>
                                        <p:tgtEl>
                                          <p:spTgt spid="18"/>
                                        </p:tgtEl>
                                        <p:attrNameLst>
                                          <p:attrName>ppt_x</p:attrName>
                                        </p:attrNameLst>
                                      </p:cBhvr>
                                      <p:tavLst>
                                        <p:tav tm="0">
                                          <p:val>
                                            <p:strVal val="#ppt_x"/>
                                          </p:val>
                                        </p:tav>
                                        <p:tav tm="100000">
                                          <p:val>
                                            <p:strVal val="#ppt_x"/>
                                          </p:val>
                                        </p:tav>
                                      </p:tavLst>
                                    </p:anim>
                                    <p:anim calcmode="lin" valueType="num">
                                      <p:cBhvr>
                                        <p:cTn id="42" dur="500" fill="hold"/>
                                        <p:tgtEl>
                                          <p:spTgt spid="1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anim calcmode="lin" valueType="num">
                                      <p:cBhvr>
                                        <p:cTn id="46" dur="500" fill="hold"/>
                                        <p:tgtEl>
                                          <p:spTgt spid="12"/>
                                        </p:tgtEl>
                                        <p:attrNameLst>
                                          <p:attrName>ppt_x</p:attrName>
                                        </p:attrNameLst>
                                      </p:cBhvr>
                                      <p:tavLst>
                                        <p:tav tm="0">
                                          <p:val>
                                            <p:strVal val="#ppt_x"/>
                                          </p:val>
                                        </p:tav>
                                        <p:tav tm="100000">
                                          <p:val>
                                            <p:strVal val="#ppt_x"/>
                                          </p:val>
                                        </p:tav>
                                      </p:tavLst>
                                    </p:anim>
                                    <p:anim calcmode="lin" valueType="num">
                                      <p:cBhvr>
                                        <p:cTn id="47" dur="500" fill="hold"/>
                                        <p:tgtEl>
                                          <p:spTgt spid="1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500"/>
                                        <p:tgtEl>
                                          <p:spTgt spid="8"/>
                                        </p:tgtEl>
                                      </p:cBhvr>
                                    </p:animEffect>
                                    <p:anim calcmode="lin" valueType="num">
                                      <p:cBhvr>
                                        <p:cTn id="51" dur="500" fill="hold"/>
                                        <p:tgtEl>
                                          <p:spTgt spid="8"/>
                                        </p:tgtEl>
                                        <p:attrNameLst>
                                          <p:attrName>ppt_x</p:attrName>
                                        </p:attrNameLst>
                                      </p:cBhvr>
                                      <p:tavLst>
                                        <p:tav tm="0">
                                          <p:val>
                                            <p:strVal val="#ppt_x"/>
                                          </p:val>
                                        </p:tav>
                                        <p:tav tm="100000">
                                          <p:val>
                                            <p:strVal val="#ppt_x"/>
                                          </p:val>
                                        </p:tav>
                                      </p:tavLst>
                                    </p:anim>
                                    <p:anim calcmode="lin" valueType="num">
                                      <p:cBhvr>
                                        <p:cTn id="52" dur="500" fill="hold"/>
                                        <p:tgtEl>
                                          <p:spTgt spid="8"/>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anim calcmode="lin" valueType="num">
                                      <p:cBhvr>
                                        <p:cTn id="56" dur="500" fill="hold"/>
                                        <p:tgtEl>
                                          <p:spTgt spid="21"/>
                                        </p:tgtEl>
                                        <p:attrNameLst>
                                          <p:attrName>ppt_x</p:attrName>
                                        </p:attrNameLst>
                                      </p:cBhvr>
                                      <p:tavLst>
                                        <p:tav tm="0">
                                          <p:val>
                                            <p:strVal val="#ppt_x"/>
                                          </p:val>
                                        </p:tav>
                                        <p:tav tm="100000">
                                          <p:val>
                                            <p:strVal val="#ppt_x"/>
                                          </p:val>
                                        </p:tav>
                                      </p:tavLst>
                                    </p:anim>
                                    <p:anim calcmode="lin" valueType="num">
                                      <p:cBhvr>
                                        <p:cTn id="57" dur="500" fill="hold"/>
                                        <p:tgtEl>
                                          <p:spTgt spid="21"/>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anim calcmode="lin" valueType="num">
                                      <p:cBhvr>
                                        <p:cTn id="61" dur="500" fill="hold"/>
                                        <p:tgtEl>
                                          <p:spTgt spid="20"/>
                                        </p:tgtEl>
                                        <p:attrNameLst>
                                          <p:attrName>ppt_x</p:attrName>
                                        </p:attrNameLst>
                                      </p:cBhvr>
                                      <p:tavLst>
                                        <p:tav tm="0">
                                          <p:val>
                                            <p:strVal val="#ppt_x"/>
                                          </p:val>
                                        </p:tav>
                                        <p:tav tm="100000">
                                          <p:val>
                                            <p:strVal val="#ppt_x"/>
                                          </p:val>
                                        </p:tav>
                                      </p:tavLst>
                                    </p:anim>
                                    <p:anim calcmode="lin" valueType="num">
                                      <p:cBhvr>
                                        <p:cTn id="62" dur="500" fill="hold"/>
                                        <p:tgtEl>
                                          <p:spTgt spid="20"/>
                                        </p:tgtEl>
                                        <p:attrNameLst>
                                          <p:attrName>ppt_y</p:attrName>
                                        </p:attrNameLst>
                                      </p:cBhvr>
                                      <p:tavLst>
                                        <p:tav tm="0">
                                          <p:val>
                                            <p:strVal val="#ppt_y+.1"/>
                                          </p:val>
                                        </p:tav>
                                        <p:tav tm="100000">
                                          <p:val>
                                            <p:strVal val="#ppt_y"/>
                                          </p:val>
                                        </p:tav>
                                      </p:tavLst>
                                    </p:anim>
                                  </p:childTnLst>
                                </p:cTn>
                              </p:par>
                            </p:childTnLst>
                          </p:cTn>
                        </p:par>
                        <p:par>
                          <p:cTn id="63" fill="hold">
                            <p:stCondLst>
                              <p:cond delay="1000"/>
                            </p:stCondLst>
                            <p:childTnLst>
                              <p:par>
                                <p:cTn id="64" presetID="10" presetClass="entr" presetSubtype="0" fill="hold" nodeType="after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fade">
                                      <p:cBhvr>
                                        <p:cTn id="66" dur="500"/>
                                        <p:tgtEl>
                                          <p:spTgt spid="6"/>
                                        </p:tgtEl>
                                      </p:cBhvr>
                                    </p:animEffect>
                                  </p:childTnLst>
                                </p:cTn>
                              </p:par>
                            </p:childTnLst>
                          </p:cTn>
                        </p:par>
                        <p:par>
                          <p:cTn id="67" fill="hold">
                            <p:stCondLst>
                              <p:cond delay="1500"/>
                            </p:stCondLst>
                            <p:childTnLst>
                              <p:par>
                                <p:cTn id="68" presetID="22" presetClass="entr" presetSubtype="2"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wipe(right)">
                                      <p:cBhvr>
                                        <p:cTn id="70" dur="500"/>
                                        <p:tgtEl>
                                          <p:spTgt spid="7"/>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right)">
                                      <p:cBhvr>
                                        <p:cTn id="73" dur="500"/>
                                        <p:tgtEl>
                                          <p:spTgt spid="10"/>
                                        </p:tgtEl>
                                      </p:cBhvr>
                                    </p:animEffect>
                                  </p:childTnLst>
                                </p:cTn>
                              </p:par>
                              <p:par>
                                <p:cTn id="74" presetID="10" presetClass="entr" presetSubtype="0" fill="hold"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500"/>
                                        <p:tgtEl>
                                          <p:spTgt spid="2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500"/>
                                        <p:tgtEl>
                                          <p:spTgt spid="13"/>
                                        </p:tgtEl>
                                      </p:cBhvr>
                                    </p:animEffect>
                                  </p:childTnLst>
                                </p:cTn>
                              </p:par>
                              <p:par>
                                <p:cTn id="80" presetID="10" presetClass="entr" presetSubtype="0" fill="hold"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500"/>
                                        <p:tgtEl>
                                          <p:spTgt spid="19"/>
                                        </p:tgtEl>
                                      </p:cBhvr>
                                    </p:animEffect>
                                  </p:childTnLst>
                                </p:cTn>
                              </p:par>
                              <p:par>
                                <p:cTn id="83" presetID="42" presetClass="entr" presetSubtype="0"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fade">
                                      <p:cBhvr>
                                        <p:cTn id="85" dur="500"/>
                                        <p:tgtEl>
                                          <p:spTgt spid="23"/>
                                        </p:tgtEl>
                                      </p:cBhvr>
                                    </p:animEffect>
                                    <p:anim calcmode="lin" valueType="num">
                                      <p:cBhvr>
                                        <p:cTn id="86" dur="500" fill="hold"/>
                                        <p:tgtEl>
                                          <p:spTgt spid="23"/>
                                        </p:tgtEl>
                                        <p:attrNameLst>
                                          <p:attrName>ppt_x</p:attrName>
                                        </p:attrNameLst>
                                      </p:cBhvr>
                                      <p:tavLst>
                                        <p:tav tm="0">
                                          <p:val>
                                            <p:strVal val="#ppt_x"/>
                                          </p:val>
                                        </p:tav>
                                        <p:tav tm="100000">
                                          <p:val>
                                            <p:strVal val="#ppt_x"/>
                                          </p:val>
                                        </p:tav>
                                      </p:tavLst>
                                    </p:anim>
                                    <p:anim calcmode="lin" valueType="num">
                                      <p:cBhvr>
                                        <p:cTn id="87"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p:bldP spid="3" grpId="0"/>
      <p:bldP spid="15" grpId="0" animBg="1"/>
      <p:bldP spid="16" grpId="0"/>
      <p:bldP spid="17" grpId="0" animBg="1"/>
      <p:bldP spid="18" grpId="0" animBg="1"/>
      <p:bldP spid="20" grpId="0" animBg="1"/>
      <p:bldP spid="12" grpId="0" animBg="1"/>
      <p:bldP spid="25" grpId="0"/>
      <p:bldP spid="26" grpId="0"/>
      <p:bldP spid="27" grpId="0"/>
      <p:bldP spid="8" grpId="0" animBg="1"/>
      <p:bldP spid="13"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Прямоугольник 41"/>
          <p:cNvSpPr/>
          <p:nvPr/>
        </p:nvSpPr>
        <p:spPr>
          <a:xfrm flipV="1">
            <a:off x="639344" y="3768800"/>
            <a:ext cx="7854400" cy="2607286"/>
          </a:xfrm>
          <a:prstGeom prst="rect">
            <a:avLst/>
          </a:prstGeom>
          <a:solidFill>
            <a:srgbClr val="C1E0F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AutoShape 2" descr="Image preview"/>
          <p:cNvSpPr>
            <a:spLocks noChangeAspect="1" noChangeArrowheads="1"/>
          </p:cNvSpPr>
          <p:nvPr/>
        </p:nvSpPr>
        <p:spPr bwMode="auto">
          <a:xfrm>
            <a:off x="-408305"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371600">
              <a:buClrTx/>
            </a:pPr>
            <a:endParaRPr lang="ru-RU" sz="1800" kern="1200">
              <a:solidFill>
                <a:prstClr val="black"/>
              </a:solidFill>
              <a:latin typeface="Calibri" panose="020F0502020204030204"/>
              <a:ea typeface="+mn-ea"/>
              <a:cs typeface="+mn-cs"/>
            </a:endParaRPr>
          </a:p>
        </p:txBody>
      </p:sp>
      <p:sp>
        <p:nvSpPr>
          <p:cNvPr id="6" name="AutoShape 4" descr="Image preview"/>
          <p:cNvSpPr>
            <a:spLocks noChangeAspect="1" noChangeArrowheads="1"/>
          </p:cNvSpPr>
          <p:nvPr/>
        </p:nvSpPr>
        <p:spPr bwMode="auto">
          <a:xfrm>
            <a:off x="1161416" y="7939"/>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371600">
              <a:buClrTx/>
            </a:pPr>
            <a:endParaRPr lang="ru-RU" sz="1800" kern="1200">
              <a:solidFill>
                <a:prstClr val="black"/>
              </a:solidFill>
              <a:latin typeface="Calibri" panose="020F0502020204030204"/>
              <a:ea typeface="+mn-ea"/>
              <a:cs typeface="+mn-cs"/>
            </a:endParaRPr>
          </a:p>
        </p:txBody>
      </p:sp>
      <p:sp>
        <p:nvSpPr>
          <p:cNvPr id="7" name="AutoShape 6" descr="Image preview"/>
          <p:cNvSpPr>
            <a:spLocks noChangeAspect="1" noChangeArrowheads="1"/>
          </p:cNvSpPr>
          <p:nvPr/>
        </p:nvSpPr>
        <p:spPr bwMode="auto">
          <a:xfrm>
            <a:off x="1313816" y="160339"/>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371600">
              <a:buClrTx/>
            </a:pPr>
            <a:endParaRPr lang="ru-RU" sz="1800" kern="1200">
              <a:solidFill>
                <a:prstClr val="black"/>
              </a:solidFill>
              <a:latin typeface="Calibri" panose="020F0502020204030204"/>
              <a:ea typeface="+mn-ea"/>
              <a:cs typeface="+mn-cs"/>
            </a:endParaRPr>
          </a:p>
        </p:txBody>
      </p:sp>
      <p:sp>
        <p:nvSpPr>
          <p:cNvPr id="3" name="Google Shape;171;p3">
            <a:extLst>
              <a:ext uri="{FF2B5EF4-FFF2-40B4-BE49-F238E27FC236}">
                <a16:creationId xmlns:a16="http://schemas.microsoft.com/office/drawing/2014/main" id="{C663BE40-710E-5925-85F5-1DE4355784E0}"/>
              </a:ext>
            </a:extLst>
          </p:cNvPr>
          <p:cNvSpPr txBox="1">
            <a:spLocks noGrp="1"/>
          </p:cNvSpPr>
          <p:nvPr>
            <p:ph type="title"/>
          </p:nvPr>
        </p:nvSpPr>
        <p:spPr>
          <a:xfrm>
            <a:off x="950863" y="643216"/>
            <a:ext cx="16281479" cy="615728"/>
          </a:xfrm>
          <a:prstGeom prst="rect">
            <a:avLst/>
          </a:prstGeom>
          <a:noFill/>
          <a:ln>
            <a:noFill/>
          </a:ln>
        </p:spPr>
        <p:txBody>
          <a:bodyPr spcFirstLastPara="1" vert="horz" wrap="square" lIns="0" tIns="0" rIns="0" bIns="0" rtlCol="0" anchor="ctr" anchorCtr="0">
            <a:noAutofit/>
          </a:bodyPr>
          <a:lstStyle/>
          <a:p>
            <a:pPr lvl="0"/>
            <a:r>
              <a:rPr lang="en-US" sz="4800" b="1" dirty="0">
                <a:solidFill>
                  <a:srgbClr val="3A396D"/>
                </a:solidFill>
                <a:latin typeface="Kanit" panose="020B0604020202020204" charset="-34"/>
                <a:ea typeface="Kanit SemiBold"/>
                <a:cs typeface="Kanit" panose="020B0604020202020204" charset="-34"/>
                <a:sym typeface="Kanit SemiBold"/>
              </a:rPr>
              <a:t>M47c</a:t>
            </a:r>
            <a:r>
              <a:rPr lang="en-US" sz="3600" b="1" dirty="0">
                <a:solidFill>
                  <a:srgbClr val="3A396D"/>
                </a:solidFill>
                <a:latin typeface="Kanit" panose="020B0604020202020204" charset="-34"/>
                <a:ea typeface="Kanit SemiBold"/>
                <a:cs typeface="Kanit" panose="020B0604020202020204" charset="-34"/>
                <a:sym typeface="Kanit SemiBold"/>
              </a:rPr>
              <a:t>3</a:t>
            </a:r>
            <a:r>
              <a:rPr lang="en-US" sz="4800" b="1" dirty="0">
                <a:solidFill>
                  <a:srgbClr val="3A396D"/>
                </a:solidFill>
                <a:latin typeface="Kanit" panose="020B0604020202020204" charset="-34"/>
                <a:ea typeface="Kanit SemiBold"/>
                <a:cs typeface="Kanit" panose="020B0604020202020204" charset="-34"/>
                <a:sym typeface="Kanit SemiBold"/>
              </a:rPr>
              <a:t>,c</a:t>
            </a:r>
            <a:r>
              <a:rPr lang="en-US" sz="3600" b="1" dirty="0">
                <a:solidFill>
                  <a:srgbClr val="3A396D"/>
                </a:solidFill>
                <a:latin typeface="Kanit" panose="020B0604020202020204" charset="-34"/>
                <a:ea typeface="Kanit SemiBold"/>
                <a:cs typeface="Kanit" panose="020B0604020202020204" charset="-34"/>
                <a:sym typeface="Kanit SemiBold"/>
              </a:rPr>
              <a:t>4</a:t>
            </a:r>
            <a:r>
              <a:rPr lang="en-US" sz="4800" b="1" dirty="0">
                <a:solidFill>
                  <a:srgbClr val="3A396D"/>
                </a:solidFill>
                <a:latin typeface="Kanit" panose="020B0604020202020204" charset="-34"/>
                <a:ea typeface="Kanit SemiBold"/>
                <a:cs typeface="Kanit" panose="020B0604020202020204" charset="-34"/>
                <a:sym typeface="Kanit SemiBold"/>
              </a:rPr>
              <a:t> 2D Seismic Acquisition Progress</a:t>
            </a:r>
            <a:endParaRPr sz="4800" b="1" dirty="0">
              <a:solidFill>
                <a:schemeClr val="accent1"/>
              </a:solidFill>
            </a:endParaRPr>
          </a:p>
        </p:txBody>
      </p:sp>
      <p:sp>
        <p:nvSpPr>
          <p:cNvPr id="63" name="Rectangle 62">
            <a:extLst>
              <a:ext uri="{FF2B5EF4-FFF2-40B4-BE49-F238E27FC236}">
                <a16:creationId xmlns:a16="http://schemas.microsoft.com/office/drawing/2014/main" id="{CDB79842-0C31-1DA9-0125-67118D1210C0}"/>
              </a:ext>
            </a:extLst>
          </p:cNvPr>
          <p:cNvSpPr/>
          <p:nvPr/>
        </p:nvSpPr>
        <p:spPr>
          <a:xfrm>
            <a:off x="9013424" y="8653433"/>
            <a:ext cx="8764199" cy="1523840"/>
          </a:xfrm>
          <a:prstGeom prst="rect">
            <a:avLst/>
          </a:prstGeom>
          <a:ln w="6350"/>
        </p:spPr>
        <p:style>
          <a:lnRef idx="2">
            <a:schemeClr val="accent1"/>
          </a:lnRef>
          <a:fillRef idx="1">
            <a:schemeClr val="lt1"/>
          </a:fillRef>
          <a:effectRef idx="0">
            <a:schemeClr val="accent1"/>
          </a:effectRef>
          <a:fontRef idx="minor">
            <a:schemeClr val="dk1"/>
          </a:fontRef>
        </p:style>
        <p:txBody>
          <a:bodyPr rtlCol="0" anchor="ctr"/>
          <a:lstStyle/>
          <a:p>
            <a:pPr algn="ctr" defTabSz="1371600">
              <a:buClrTx/>
            </a:pPr>
            <a:endParaRPr lang="en-CA" sz="1800" kern="1200">
              <a:solidFill>
                <a:prstClr val="black"/>
              </a:solidFill>
              <a:latin typeface="Calibri" panose="020F0502020204030204"/>
            </a:endParaRPr>
          </a:p>
        </p:txBody>
      </p:sp>
      <p:sp>
        <p:nvSpPr>
          <p:cNvPr id="64" name="Google Shape;697;p15">
            <a:extLst>
              <a:ext uri="{FF2B5EF4-FFF2-40B4-BE49-F238E27FC236}">
                <a16:creationId xmlns:a16="http://schemas.microsoft.com/office/drawing/2014/main" id="{E050C656-DFFF-94A5-93F2-9783D6E7B2FA}"/>
              </a:ext>
            </a:extLst>
          </p:cNvPr>
          <p:cNvSpPr txBox="1"/>
          <p:nvPr/>
        </p:nvSpPr>
        <p:spPr>
          <a:xfrm>
            <a:off x="9759619" y="8872820"/>
            <a:ext cx="3994733" cy="985111"/>
          </a:xfrm>
          <a:prstGeom prst="rect">
            <a:avLst/>
          </a:prstGeom>
          <a:noFill/>
          <a:ln>
            <a:noFill/>
          </a:ln>
        </p:spPr>
        <p:txBody>
          <a:bodyPr spcFirstLastPara="1" wrap="square" lIns="91425" tIns="91425" rIns="91425" bIns="91425" anchor="t" anchorCtr="0">
            <a:spAutoFit/>
          </a:bodyPr>
          <a:lstStyle/>
          <a:p>
            <a:pPr defTabSz="1371600">
              <a:spcBef>
                <a:spcPts val="1200"/>
              </a:spcBef>
              <a:buSzPts val="2400"/>
            </a:pPr>
            <a:r>
              <a:rPr lang="en-US" sz="1601" kern="1200" dirty="0">
                <a:solidFill>
                  <a:srgbClr val="3A396D"/>
                </a:solidFill>
                <a:latin typeface="Kanit" panose="020B0604020202020204" charset="-34"/>
                <a:ea typeface="Kanit Medium"/>
                <a:cs typeface="Kanit" panose="020B0604020202020204" charset="-34"/>
                <a:sym typeface="Kanit Medium"/>
              </a:rPr>
              <a:t>Seismic data collection area</a:t>
            </a:r>
          </a:p>
          <a:p>
            <a:pPr defTabSz="1371600">
              <a:spcBef>
                <a:spcPts val="1200"/>
              </a:spcBef>
              <a:buSzPts val="2400"/>
            </a:pPr>
            <a:r>
              <a:rPr lang="en-US" sz="1601" kern="1200" dirty="0">
                <a:solidFill>
                  <a:srgbClr val="3A396D"/>
                </a:solidFill>
                <a:latin typeface="Kanit" panose="020B0604020202020204" charset="-34"/>
                <a:ea typeface="Kanit Medium"/>
                <a:cs typeface="Kanit" panose="020B0604020202020204" charset="-34"/>
                <a:sym typeface="Kanit Medium"/>
              </a:rPr>
              <a:t>Completed seismic data Mar 2024</a:t>
            </a:r>
            <a:endParaRPr lang="tr-TR" sz="1601" kern="1200" dirty="0">
              <a:solidFill>
                <a:srgbClr val="3A396D"/>
              </a:solidFill>
              <a:latin typeface="Kanit" panose="020B0604020202020204" charset="-34"/>
              <a:ea typeface="Kanit Medium"/>
              <a:cs typeface="Kanit" panose="020B0604020202020204" charset="-34"/>
              <a:sym typeface="Kanit Medium"/>
            </a:endParaRPr>
          </a:p>
        </p:txBody>
      </p:sp>
      <p:sp>
        <p:nvSpPr>
          <p:cNvPr id="69" name="Google Shape;697;p15">
            <a:extLst>
              <a:ext uri="{FF2B5EF4-FFF2-40B4-BE49-F238E27FC236}">
                <a16:creationId xmlns:a16="http://schemas.microsoft.com/office/drawing/2014/main" id="{F5D839E1-6986-AE0B-A21A-39E75F176E1C}"/>
              </a:ext>
            </a:extLst>
          </p:cNvPr>
          <p:cNvSpPr txBox="1"/>
          <p:nvPr/>
        </p:nvSpPr>
        <p:spPr>
          <a:xfrm>
            <a:off x="14394667" y="8658499"/>
            <a:ext cx="3415975" cy="1385349"/>
          </a:xfrm>
          <a:prstGeom prst="rect">
            <a:avLst/>
          </a:prstGeom>
          <a:noFill/>
          <a:ln>
            <a:noFill/>
          </a:ln>
        </p:spPr>
        <p:txBody>
          <a:bodyPr spcFirstLastPara="1" wrap="square" lIns="91425" tIns="91425" rIns="91425" bIns="91425" anchor="t" anchorCtr="0">
            <a:spAutoFit/>
          </a:bodyPr>
          <a:lstStyle/>
          <a:p>
            <a:pPr defTabSz="1371600">
              <a:spcBef>
                <a:spcPts val="1200"/>
              </a:spcBef>
              <a:buClrTx/>
              <a:buSzPts val="2400"/>
            </a:pPr>
            <a:r>
              <a:rPr lang="en-US" sz="1601" kern="1200" dirty="0">
                <a:solidFill>
                  <a:srgbClr val="3A396D"/>
                </a:solidFill>
                <a:latin typeface="Kanit" panose="020B0604020202020204" charset="-34"/>
                <a:ea typeface="Kanit Medium"/>
                <a:cs typeface="Kanit" panose="020B0604020202020204" charset="-34"/>
                <a:sym typeface="Kanit Medium"/>
              </a:rPr>
              <a:t>Farm-in block boundaries</a:t>
            </a:r>
          </a:p>
          <a:p>
            <a:pPr defTabSz="1371600">
              <a:spcBef>
                <a:spcPts val="1200"/>
              </a:spcBef>
              <a:buSzPts val="2400"/>
            </a:pPr>
            <a:r>
              <a:rPr lang="en-US" sz="1601" kern="1200" dirty="0">
                <a:solidFill>
                  <a:srgbClr val="3A396D"/>
                </a:solidFill>
                <a:latin typeface="Kanit" panose="020B0604020202020204" charset="-34"/>
                <a:ea typeface="Kanit Medium"/>
                <a:cs typeface="Kanit" panose="020B0604020202020204" charset="-34"/>
                <a:sym typeface="Kanit Medium"/>
              </a:rPr>
              <a:t>Surface anticline trend lines  </a:t>
            </a:r>
          </a:p>
          <a:p>
            <a:pPr defTabSz="1371600">
              <a:spcBef>
                <a:spcPts val="1200"/>
              </a:spcBef>
              <a:buSzPts val="2400"/>
            </a:pPr>
            <a:r>
              <a:rPr lang="en-US" sz="1601" kern="1200" dirty="0">
                <a:solidFill>
                  <a:srgbClr val="3A396D"/>
                </a:solidFill>
                <a:latin typeface="Kanit" panose="020B0604020202020204" charset="-34"/>
                <a:ea typeface="Kanit Medium"/>
                <a:cs typeface="Kanit" panose="020B0604020202020204" charset="-34"/>
                <a:sym typeface="Kanit Medium"/>
              </a:rPr>
              <a:t>TPAO proposed exploration wells</a:t>
            </a:r>
          </a:p>
        </p:txBody>
      </p:sp>
      <p:sp>
        <p:nvSpPr>
          <p:cNvPr id="71" name="Rectangle 456">
            <a:extLst>
              <a:ext uri="{FF2B5EF4-FFF2-40B4-BE49-F238E27FC236}">
                <a16:creationId xmlns:a16="http://schemas.microsoft.com/office/drawing/2014/main" id="{4DD0F632-A5E1-1D8C-7183-56023C729489}"/>
              </a:ext>
            </a:extLst>
          </p:cNvPr>
          <p:cNvSpPr/>
          <p:nvPr/>
        </p:nvSpPr>
        <p:spPr>
          <a:xfrm>
            <a:off x="13960238" y="8915256"/>
            <a:ext cx="427736" cy="1901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1800" kern="1200">
              <a:solidFill>
                <a:prstClr val="white"/>
              </a:solidFill>
              <a:latin typeface="Calibri" panose="020F0502020204030204"/>
            </a:endParaRPr>
          </a:p>
        </p:txBody>
      </p:sp>
      <p:sp>
        <p:nvSpPr>
          <p:cNvPr id="72" name="Rectangle 461">
            <a:extLst>
              <a:ext uri="{FF2B5EF4-FFF2-40B4-BE49-F238E27FC236}">
                <a16:creationId xmlns:a16="http://schemas.microsoft.com/office/drawing/2014/main" id="{3DE41669-DF9F-E646-96C4-A4575C372607}"/>
              </a:ext>
            </a:extLst>
          </p:cNvPr>
          <p:cNvSpPr/>
          <p:nvPr/>
        </p:nvSpPr>
        <p:spPr>
          <a:xfrm>
            <a:off x="13960572" y="9383610"/>
            <a:ext cx="435837" cy="1036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1800" kern="1200">
              <a:solidFill>
                <a:prstClr val="white"/>
              </a:solidFill>
              <a:latin typeface="Calibri" panose="020F0502020204030204"/>
            </a:endParaRPr>
          </a:p>
        </p:txBody>
      </p:sp>
      <p:pic>
        <p:nvPicPr>
          <p:cNvPr id="75" name="Picture 74" descr="A white circle with black background&#10;&#10;Description automatically generated">
            <a:extLst>
              <a:ext uri="{FF2B5EF4-FFF2-40B4-BE49-F238E27FC236}">
                <a16:creationId xmlns:a16="http://schemas.microsoft.com/office/drawing/2014/main" id="{E7F167AE-2D9C-7F09-DA76-72432727B949}"/>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14061924" y="9647029"/>
            <a:ext cx="287645" cy="287645"/>
          </a:xfrm>
          <a:prstGeom prst="rect">
            <a:avLst/>
          </a:prstGeom>
        </p:spPr>
      </p:pic>
      <p:sp>
        <p:nvSpPr>
          <p:cNvPr id="78" name="Rectangle 461">
            <a:extLst>
              <a:ext uri="{FF2B5EF4-FFF2-40B4-BE49-F238E27FC236}">
                <a16:creationId xmlns:a16="http://schemas.microsoft.com/office/drawing/2014/main" id="{0AAE2694-DC61-EE4F-9A16-EC2A9A56F1BA}"/>
              </a:ext>
            </a:extLst>
          </p:cNvPr>
          <p:cNvSpPr/>
          <p:nvPr/>
        </p:nvSpPr>
        <p:spPr>
          <a:xfrm rot="20114081">
            <a:off x="9219658" y="9228498"/>
            <a:ext cx="435837"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1800" kern="1200">
              <a:solidFill>
                <a:prstClr val="white"/>
              </a:solidFill>
              <a:latin typeface="Calibri" panose="020F0502020204030204"/>
            </a:endParaRPr>
          </a:p>
        </p:txBody>
      </p:sp>
      <p:sp>
        <p:nvSpPr>
          <p:cNvPr id="79" name="Rectangle 461">
            <a:extLst>
              <a:ext uri="{FF2B5EF4-FFF2-40B4-BE49-F238E27FC236}">
                <a16:creationId xmlns:a16="http://schemas.microsoft.com/office/drawing/2014/main" id="{2FA7B2AD-0586-A157-62CD-CA67B9694A1E}"/>
              </a:ext>
            </a:extLst>
          </p:cNvPr>
          <p:cNvSpPr/>
          <p:nvPr/>
        </p:nvSpPr>
        <p:spPr>
          <a:xfrm rot="3600000">
            <a:off x="9165993" y="9253002"/>
            <a:ext cx="34208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1800" kern="1200">
              <a:solidFill>
                <a:prstClr val="white"/>
              </a:solidFill>
              <a:latin typeface="Calibri" panose="020F0502020204030204"/>
            </a:endParaRPr>
          </a:p>
        </p:txBody>
      </p:sp>
      <p:sp>
        <p:nvSpPr>
          <p:cNvPr id="80" name="Rectangle 461">
            <a:extLst>
              <a:ext uri="{FF2B5EF4-FFF2-40B4-BE49-F238E27FC236}">
                <a16:creationId xmlns:a16="http://schemas.microsoft.com/office/drawing/2014/main" id="{48E133CC-2F39-07C4-9703-C5B76A5F372A}"/>
              </a:ext>
            </a:extLst>
          </p:cNvPr>
          <p:cNvSpPr/>
          <p:nvPr/>
        </p:nvSpPr>
        <p:spPr>
          <a:xfrm rot="3600000">
            <a:off x="9416148" y="9205278"/>
            <a:ext cx="250433"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1800" kern="1200">
              <a:solidFill>
                <a:prstClr val="white"/>
              </a:solidFill>
              <a:latin typeface="Calibri" panose="020F0502020204030204"/>
            </a:endParaRPr>
          </a:p>
        </p:txBody>
      </p:sp>
      <p:sp>
        <p:nvSpPr>
          <p:cNvPr id="55" name="Rectangle 461">
            <a:extLst>
              <a:ext uri="{FF2B5EF4-FFF2-40B4-BE49-F238E27FC236}">
                <a16:creationId xmlns:a16="http://schemas.microsoft.com/office/drawing/2014/main" id="{0AAE2694-DC61-EE4F-9A16-EC2A9A56F1BA}"/>
              </a:ext>
            </a:extLst>
          </p:cNvPr>
          <p:cNvSpPr/>
          <p:nvPr/>
        </p:nvSpPr>
        <p:spPr>
          <a:xfrm rot="20114081">
            <a:off x="9263395" y="9636284"/>
            <a:ext cx="435837" cy="45719"/>
          </a:xfrm>
          <a:prstGeom prst="rect">
            <a:avLst/>
          </a:prstGeom>
          <a:solidFill>
            <a:srgbClr val="160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1800" kern="1200">
              <a:solidFill>
                <a:prstClr val="white"/>
              </a:solidFill>
              <a:latin typeface="Calibri" panose="020F0502020204030204"/>
            </a:endParaRPr>
          </a:p>
        </p:txBody>
      </p:sp>
      <p:sp>
        <p:nvSpPr>
          <p:cNvPr id="56" name="Rectangle 461">
            <a:extLst>
              <a:ext uri="{FF2B5EF4-FFF2-40B4-BE49-F238E27FC236}">
                <a16:creationId xmlns:a16="http://schemas.microsoft.com/office/drawing/2014/main" id="{2FA7B2AD-0586-A157-62CD-CA67B9694A1E}"/>
              </a:ext>
            </a:extLst>
          </p:cNvPr>
          <p:cNvSpPr/>
          <p:nvPr/>
        </p:nvSpPr>
        <p:spPr>
          <a:xfrm rot="3600000">
            <a:off x="9209732" y="9660786"/>
            <a:ext cx="342080" cy="45719"/>
          </a:xfrm>
          <a:prstGeom prst="rect">
            <a:avLst/>
          </a:prstGeom>
          <a:solidFill>
            <a:srgbClr val="160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1800" kern="1200">
              <a:solidFill>
                <a:prstClr val="white"/>
              </a:solidFill>
              <a:latin typeface="Calibri" panose="020F0502020204030204"/>
            </a:endParaRPr>
          </a:p>
        </p:txBody>
      </p:sp>
      <p:sp>
        <p:nvSpPr>
          <p:cNvPr id="58" name="Rectangle 461">
            <a:extLst>
              <a:ext uri="{FF2B5EF4-FFF2-40B4-BE49-F238E27FC236}">
                <a16:creationId xmlns:a16="http://schemas.microsoft.com/office/drawing/2014/main" id="{48E133CC-2F39-07C4-9703-C5B76A5F372A}"/>
              </a:ext>
            </a:extLst>
          </p:cNvPr>
          <p:cNvSpPr/>
          <p:nvPr/>
        </p:nvSpPr>
        <p:spPr>
          <a:xfrm rot="3600000">
            <a:off x="9459885" y="9613064"/>
            <a:ext cx="250433" cy="45719"/>
          </a:xfrm>
          <a:prstGeom prst="rect">
            <a:avLst/>
          </a:prstGeom>
          <a:solidFill>
            <a:srgbClr val="160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1800" kern="1200">
              <a:solidFill>
                <a:prstClr val="white"/>
              </a:solidFill>
              <a:latin typeface="Calibri" panose="020F0502020204030204"/>
            </a:endParaRPr>
          </a:p>
        </p:txBody>
      </p:sp>
      <p:sp>
        <p:nvSpPr>
          <p:cNvPr id="11" name="Прямоугольник 6">
            <a:extLst>
              <a:ext uri="{FF2B5EF4-FFF2-40B4-BE49-F238E27FC236}">
                <a16:creationId xmlns:a16="http://schemas.microsoft.com/office/drawing/2014/main" id="{5B9F4503-2494-F3EE-B320-34E95BEA774C}"/>
              </a:ext>
            </a:extLst>
          </p:cNvPr>
          <p:cNvSpPr/>
          <p:nvPr/>
        </p:nvSpPr>
        <p:spPr>
          <a:xfrm>
            <a:off x="942355" y="3956698"/>
            <a:ext cx="7324315" cy="2215961"/>
          </a:xfrm>
          <a:prstGeom prst="rect">
            <a:avLst/>
          </a:prstGeom>
          <a:noFill/>
          <a:ln w="19050">
            <a:noFill/>
          </a:ln>
        </p:spPr>
        <p:txBody>
          <a:bodyPr spcFirstLastPara="1" wrap="square" lIns="91425" tIns="91425" rIns="91425" bIns="91425" anchor="t" anchorCtr="0">
            <a:spAutoFit/>
          </a:bodyPr>
          <a:lstStyle/>
          <a:p>
            <a:pPr>
              <a:buSzPts val="2400"/>
            </a:pPr>
            <a:r>
              <a:rPr lang="en-GB" sz="2200" dirty="0">
                <a:solidFill>
                  <a:srgbClr val="3A396D"/>
                </a:solidFill>
                <a:latin typeface="Kanit Medium"/>
                <a:cs typeface="Kanit Medium"/>
              </a:rPr>
              <a:t>The </a:t>
            </a:r>
            <a:r>
              <a:rPr lang="tr-TR" sz="2200" dirty="0">
                <a:solidFill>
                  <a:srgbClr val="3A396D"/>
                </a:solidFill>
                <a:latin typeface="Kanit Medium"/>
                <a:cs typeface="Kanit Medium"/>
              </a:rPr>
              <a:t>objective</a:t>
            </a:r>
            <a:r>
              <a:rPr lang="en-GB" sz="2200" dirty="0">
                <a:solidFill>
                  <a:srgbClr val="3A396D"/>
                </a:solidFill>
                <a:latin typeface="Kanit Medium"/>
                <a:cs typeface="Kanit Medium"/>
              </a:rPr>
              <a:t> of the seismic program in M47c</a:t>
            </a:r>
            <a:r>
              <a:rPr lang="en-GB" sz="1600" dirty="0">
                <a:solidFill>
                  <a:srgbClr val="3A396D"/>
                </a:solidFill>
                <a:latin typeface="Kanit Medium"/>
                <a:cs typeface="Kanit Medium"/>
              </a:rPr>
              <a:t>3</a:t>
            </a:r>
            <a:r>
              <a:rPr lang="en-GB" sz="2200" dirty="0">
                <a:solidFill>
                  <a:srgbClr val="3A396D"/>
                </a:solidFill>
                <a:latin typeface="Kanit Medium"/>
                <a:cs typeface="Kanit Medium"/>
              </a:rPr>
              <a:t>,c</a:t>
            </a:r>
            <a:r>
              <a:rPr lang="en-GB" sz="1600" dirty="0">
                <a:solidFill>
                  <a:srgbClr val="3A396D"/>
                </a:solidFill>
                <a:latin typeface="Kanit Medium"/>
                <a:cs typeface="Kanit Medium"/>
              </a:rPr>
              <a:t>4</a:t>
            </a:r>
            <a:r>
              <a:rPr lang="en-GB" sz="2200" dirty="0">
                <a:solidFill>
                  <a:srgbClr val="3A396D"/>
                </a:solidFill>
                <a:latin typeface="Kanit Medium"/>
                <a:cs typeface="Kanit Medium"/>
              </a:rPr>
              <a:t> is to evaluate the potential oil trends as shown on the map. TPAO has discovered giant oil (43 API) fields</a:t>
            </a:r>
            <a:r>
              <a:rPr lang="tr-TR" sz="2200" dirty="0">
                <a:solidFill>
                  <a:srgbClr val="3A396D"/>
                </a:solidFill>
                <a:latin typeface="Kanit Medium"/>
                <a:cs typeface="Kanit Medium"/>
                <a:sym typeface="Kanit Medium"/>
              </a:rPr>
              <a:t>,</a:t>
            </a:r>
            <a:r>
              <a:rPr lang="en-US" sz="2200" dirty="0">
                <a:solidFill>
                  <a:srgbClr val="3A396D"/>
                </a:solidFill>
                <a:latin typeface="Kanit Medium"/>
                <a:cs typeface="Kanit Medium"/>
                <a:sym typeface="Kanit Medium"/>
              </a:rPr>
              <a:t> which are</a:t>
            </a:r>
            <a:r>
              <a:rPr lang="en-GB" sz="2200" dirty="0">
                <a:solidFill>
                  <a:srgbClr val="3A396D"/>
                </a:solidFill>
                <a:latin typeface="Kanit Medium"/>
                <a:cs typeface="Kanit Medium"/>
              </a:rPr>
              <a:t> producing from Sayindere and Mardin Group Formations</a:t>
            </a:r>
            <a:r>
              <a:rPr lang="tr-TR" sz="2200" dirty="0">
                <a:solidFill>
                  <a:srgbClr val="3A396D"/>
                </a:solidFill>
                <a:latin typeface="Kanit Medium"/>
                <a:cs typeface="Kanit Medium"/>
              </a:rPr>
              <a:t> (2</a:t>
            </a:r>
            <a:r>
              <a:rPr lang="en-US" sz="2200" dirty="0">
                <a:solidFill>
                  <a:srgbClr val="3A396D"/>
                </a:solidFill>
                <a:latin typeface="Kanit Medium"/>
                <a:cs typeface="Kanit Medium"/>
              </a:rPr>
              <a:t>,</a:t>
            </a:r>
            <a:r>
              <a:rPr lang="tr-TR" sz="2200" dirty="0">
                <a:solidFill>
                  <a:srgbClr val="3A396D"/>
                </a:solidFill>
                <a:latin typeface="Kanit Medium"/>
                <a:cs typeface="Kanit Medium"/>
              </a:rPr>
              <a:t>000-2</a:t>
            </a:r>
            <a:r>
              <a:rPr lang="en-US" sz="2200" dirty="0">
                <a:solidFill>
                  <a:srgbClr val="3A396D"/>
                </a:solidFill>
                <a:latin typeface="Kanit Medium"/>
                <a:cs typeface="Kanit Medium"/>
              </a:rPr>
              <a:t>,</a:t>
            </a:r>
            <a:r>
              <a:rPr lang="tr-TR" sz="2200" dirty="0">
                <a:solidFill>
                  <a:srgbClr val="3A396D"/>
                </a:solidFill>
                <a:latin typeface="Kanit Medium"/>
                <a:cs typeface="Kanit Medium"/>
              </a:rPr>
              <a:t>500m total depths)</a:t>
            </a:r>
            <a:r>
              <a:rPr lang="en-GB" sz="2200" dirty="0">
                <a:solidFill>
                  <a:srgbClr val="3A396D"/>
                </a:solidFill>
                <a:latin typeface="Kanit Medium"/>
                <a:cs typeface="Kanit Medium"/>
              </a:rPr>
              <a:t> such as Sehit Esma Cevik and Sehit Aybuke Yalcin (Gabar) fields.</a:t>
            </a:r>
          </a:p>
        </p:txBody>
      </p:sp>
      <p:sp>
        <p:nvSpPr>
          <p:cNvPr id="40" name="Прямоугольник 39"/>
          <p:cNvSpPr/>
          <p:nvPr/>
        </p:nvSpPr>
        <p:spPr>
          <a:xfrm>
            <a:off x="676016" y="1702921"/>
            <a:ext cx="7996879" cy="2231478"/>
          </a:xfrm>
          <a:prstGeom prst="rect">
            <a:avLst/>
          </a:prstGeom>
          <a:noFill/>
          <a:ln>
            <a:noFill/>
          </a:ln>
        </p:spPr>
        <p:txBody>
          <a:bodyPr spcFirstLastPara="1" wrap="square" lIns="91425" tIns="91425" rIns="91425" bIns="91425" anchor="t" anchorCtr="0">
            <a:spAutoFit/>
          </a:bodyPr>
          <a:lstStyle/>
          <a:p>
            <a:pPr defTabSz="1371600">
              <a:buClrTx/>
              <a:buSzPts val="2400"/>
            </a:pPr>
            <a:r>
              <a:rPr lang="en-GB" sz="2801" b="1" kern="1200" dirty="0">
                <a:solidFill>
                  <a:srgbClr val="3A396D"/>
                </a:solidFill>
                <a:latin typeface="Kanit" panose="020B0604020202020204" charset="-34"/>
                <a:ea typeface="Kanit SemiBold"/>
                <a:cs typeface="Kanit" panose="020B0604020202020204" charset="-34"/>
              </a:rPr>
              <a:t>Program Information </a:t>
            </a:r>
          </a:p>
          <a:p>
            <a:pPr marL="971565" lvl="3" indent="-285765" defTabSz="1371600">
              <a:spcBef>
                <a:spcPts val="600"/>
              </a:spcBef>
              <a:buClrTx/>
              <a:buFont typeface="Arial" panose="020B0604020202020204" pitchFamily="34" charset="0"/>
              <a:buChar char="•"/>
            </a:pPr>
            <a:r>
              <a:rPr lang="en-GB" sz="1600" kern="1200" dirty="0">
                <a:solidFill>
                  <a:srgbClr val="002060"/>
                </a:solidFill>
                <a:latin typeface="Kanit" panose="020B0604020202020204" charset="-34"/>
                <a:ea typeface="+mn-ea"/>
                <a:cs typeface="Kanit" panose="020B0604020202020204" charset="-34"/>
              </a:rPr>
              <a:t>50m shot point interval most of the area</a:t>
            </a:r>
          </a:p>
          <a:p>
            <a:pPr marL="971565" lvl="3" indent="-285765" defTabSz="1371600">
              <a:spcBef>
                <a:spcPts val="600"/>
              </a:spcBef>
              <a:buClrTx/>
              <a:buFont typeface="Arial" panose="020B0604020202020204" pitchFamily="34" charset="0"/>
              <a:buChar char="•"/>
            </a:pPr>
            <a:r>
              <a:rPr lang="en-GB" sz="1600" kern="1200" dirty="0">
                <a:solidFill>
                  <a:srgbClr val="002060"/>
                </a:solidFill>
                <a:latin typeface="Kanit" panose="020B0604020202020204" charset="-34"/>
                <a:ea typeface="+mn-ea"/>
                <a:cs typeface="Kanit" panose="020B0604020202020204" charset="-34"/>
              </a:rPr>
              <a:t>40m shot point interval over basaltic area</a:t>
            </a:r>
          </a:p>
          <a:p>
            <a:pPr marL="971565" lvl="3" indent="-285765" defTabSz="1371600">
              <a:spcBef>
                <a:spcPts val="600"/>
              </a:spcBef>
              <a:buClrTx/>
              <a:buFont typeface="Arial" panose="020B0604020202020204" pitchFamily="34" charset="0"/>
              <a:buChar char="•"/>
            </a:pPr>
            <a:r>
              <a:rPr lang="en-GB" sz="1600" kern="1200" dirty="0">
                <a:solidFill>
                  <a:srgbClr val="002060"/>
                </a:solidFill>
                <a:latin typeface="Kanit" panose="020B0604020202020204" charset="-34"/>
                <a:ea typeface="+mn-ea"/>
                <a:cs typeface="Kanit" panose="020B0604020202020204" charset="-34"/>
              </a:rPr>
              <a:t>10m  receiver interval </a:t>
            </a:r>
          </a:p>
          <a:p>
            <a:pPr marL="971565" lvl="3" indent="-285765" defTabSz="1371600">
              <a:spcBef>
                <a:spcPts val="600"/>
              </a:spcBef>
              <a:buClrTx/>
              <a:buFont typeface="Arial" panose="020B0604020202020204" pitchFamily="34" charset="0"/>
              <a:buChar char="•"/>
            </a:pPr>
            <a:r>
              <a:rPr lang="en-GB" sz="1600" kern="1200" dirty="0">
                <a:solidFill>
                  <a:srgbClr val="002060"/>
                </a:solidFill>
                <a:latin typeface="Kanit" panose="020B0604020202020204" charset="-34"/>
                <a:ea typeface="+mn-ea"/>
                <a:cs typeface="Kanit" panose="020B0604020202020204" charset="-34"/>
              </a:rPr>
              <a:t>Line length</a:t>
            </a:r>
            <a:r>
              <a:rPr lang="en-GB" sz="1600" b="1" kern="1200" dirty="0">
                <a:solidFill>
                  <a:srgbClr val="002060"/>
                </a:solidFill>
                <a:latin typeface="Kanit" panose="020B0604020202020204" charset="-34"/>
                <a:ea typeface="+mn-ea"/>
                <a:cs typeface="Kanit" panose="020B0604020202020204" charset="-34"/>
              </a:rPr>
              <a:t>: </a:t>
            </a:r>
            <a:r>
              <a:rPr lang="en-GB" sz="1600" kern="1200" dirty="0">
                <a:solidFill>
                  <a:srgbClr val="002060"/>
                </a:solidFill>
                <a:latin typeface="Kanit" panose="020B0604020202020204" charset="-34"/>
                <a:ea typeface="+mn-ea"/>
                <a:cs typeface="Kanit" panose="020B0604020202020204" charset="-34"/>
              </a:rPr>
              <a:t>150 km</a:t>
            </a:r>
          </a:p>
          <a:p>
            <a:pPr marL="685800" lvl="3" defTabSz="1371600">
              <a:spcBef>
                <a:spcPts val="600"/>
              </a:spcBef>
              <a:buClrTx/>
            </a:pPr>
            <a:endParaRPr lang="en-GB" sz="1600" kern="1200" dirty="0">
              <a:solidFill>
                <a:srgbClr val="002060"/>
              </a:solidFill>
              <a:latin typeface="Kanit" panose="020B0604020202020204" charset="-34"/>
              <a:ea typeface="+mn-ea"/>
              <a:cs typeface="Kanit" panose="020B0604020202020204" charset="-34"/>
            </a:endParaRPr>
          </a:p>
        </p:txBody>
      </p:sp>
      <p:sp>
        <p:nvSpPr>
          <p:cNvPr id="41" name="Прямоугольник 7">
            <a:extLst>
              <a:ext uri="{FF2B5EF4-FFF2-40B4-BE49-F238E27FC236}">
                <a16:creationId xmlns:a16="http://schemas.microsoft.com/office/drawing/2014/main" id="{F1E792C3-2B2B-C802-A3D8-2382D6BDFB48}"/>
              </a:ext>
            </a:extLst>
          </p:cNvPr>
          <p:cNvSpPr/>
          <p:nvPr/>
        </p:nvSpPr>
        <p:spPr>
          <a:xfrm>
            <a:off x="5501049" y="2105077"/>
            <a:ext cx="3420100" cy="1477297"/>
          </a:xfrm>
          <a:prstGeom prst="rect">
            <a:avLst/>
          </a:prstGeom>
          <a:noFill/>
          <a:ln>
            <a:noFill/>
          </a:ln>
        </p:spPr>
        <p:txBody>
          <a:bodyPr spcFirstLastPara="1" wrap="square" lIns="91425" tIns="91425" rIns="91425" bIns="91425" anchor="t" anchorCtr="0">
            <a:spAutoFit/>
          </a:bodyPr>
          <a:lstStyle/>
          <a:p>
            <a:pPr marL="971565" lvl="3" indent="-285765" defTabSz="1371600">
              <a:spcBef>
                <a:spcPts val="600"/>
              </a:spcBef>
              <a:buClrTx/>
              <a:buFont typeface="Arial" panose="020B0604020202020204" pitchFamily="34" charset="0"/>
              <a:buChar char="•"/>
            </a:pPr>
            <a:r>
              <a:rPr lang="en-GB" sz="1600" kern="1200" dirty="0">
                <a:solidFill>
                  <a:srgbClr val="002060"/>
                </a:solidFill>
                <a:latin typeface="Kanit" panose="020B0604020202020204" charset="-34"/>
                <a:ea typeface="+mn-ea"/>
                <a:cs typeface="Kanit" panose="020B0604020202020204" charset="-34"/>
              </a:rPr>
              <a:t>Nodal system </a:t>
            </a:r>
          </a:p>
          <a:p>
            <a:pPr marL="971565" lvl="3" indent="-285765" defTabSz="1371600">
              <a:spcBef>
                <a:spcPts val="600"/>
              </a:spcBef>
              <a:buClrTx/>
              <a:buFont typeface="Arial" panose="020B0604020202020204" pitchFamily="34" charset="0"/>
              <a:buChar char="•"/>
            </a:pPr>
            <a:r>
              <a:rPr lang="en-GB" sz="1600" kern="1200" dirty="0">
                <a:solidFill>
                  <a:srgbClr val="002060"/>
                </a:solidFill>
                <a:latin typeface="Kanit" panose="020B0604020202020204" charset="-34"/>
                <a:ea typeface="+mn-ea"/>
                <a:cs typeface="Kanit" panose="020B0604020202020204" charset="-34"/>
              </a:rPr>
              <a:t>Dynamite source</a:t>
            </a:r>
          </a:p>
          <a:p>
            <a:pPr marL="971565" lvl="3" indent="-285765" defTabSz="1371600">
              <a:spcBef>
                <a:spcPts val="600"/>
              </a:spcBef>
              <a:buClrTx/>
              <a:buFont typeface="Arial" panose="020B0604020202020204" pitchFamily="34" charset="0"/>
              <a:buChar char="•"/>
            </a:pPr>
            <a:r>
              <a:rPr lang="en-GB" sz="1600" kern="1200" dirty="0">
                <a:solidFill>
                  <a:srgbClr val="002060"/>
                </a:solidFill>
                <a:latin typeface="Kanit" panose="020B0604020202020204" charset="-34"/>
                <a:ea typeface="+mn-ea"/>
                <a:cs typeface="Kanit" panose="020B0604020202020204" charset="-34"/>
              </a:rPr>
              <a:t>9m hole depth </a:t>
            </a:r>
          </a:p>
          <a:p>
            <a:pPr marL="971565" lvl="3" indent="-285765" defTabSz="1371600">
              <a:spcBef>
                <a:spcPts val="600"/>
              </a:spcBef>
              <a:buClrTx/>
              <a:buFont typeface="Arial" panose="020B0604020202020204" pitchFamily="34" charset="0"/>
              <a:buChar char="•"/>
            </a:pPr>
            <a:r>
              <a:rPr lang="en-GB" sz="1600" kern="1200" dirty="0">
                <a:solidFill>
                  <a:srgbClr val="002060"/>
                </a:solidFill>
                <a:latin typeface="Kanit" panose="020B0604020202020204" charset="-34"/>
                <a:ea typeface="+mn-ea"/>
                <a:cs typeface="Kanit" panose="020B0604020202020204" charset="-34"/>
              </a:rPr>
              <a:t>6kg charge size</a:t>
            </a:r>
          </a:p>
        </p:txBody>
      </p:sp>
      <p:sp>
        <p:nvSpPr>
          <p:cNvPr id="13" name="Прямоугольник 12"/>
          <p:cNvSpPr/>
          <p:nvPr/>
        </p:nvSpPr>
        <p:spPr>
          <a:xfrm>
            <a:off x="2288995" y="9250695"/>
            <a:ext cx="1396314" cy="343596"/>
          </a:xfrm>
          <a:prstGeom prst="rect">
            <a:avLst/>
          </a:prstGeom>
          <a:solidFill>
            <a:srgbClr val="03BD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6" name="Прямоугольник 6">
            <a:extLst>
              <a:ext uri="{FF2B5EF4-FFF2-40B4-BE49-F238E27FC236}">
                <a16:creationId xmlns:a16="http://schemas.microsoft.com/office/drawing/2014/main" id="{5B9F4503-2494-F3EE-B320-34E95BEA774C}"/>
              </a:ext>
            </a:extLst>
          </p:cNvPr>
          <p:cNvSpPr/>
          <p:nvPr/>
        </p:nvSpPr>
        <p:spPr>
          <a:xfrm>
            <a:off x="639344" y="9160898"/>
            <a:ext cx="1849856" cy="492412"/>
          </a:xfrm>
          <a:prstGeom prst="rect">
            <a:avLst/>
          </a:prstGeom>
          <a:noFill/>
          <a:ln w="19050">
            <a:noFill/>
          </a:ln>
        </p:spPr>
        <p:txBody>
          <a:bodyPr spcFirstLastPara="1" wrap="square" lIns="91425" tIns="91425" rIns="91425" bIns="91425" anchor="t" anchorCtr="0">
            <a:spAutoFit/>
          </a:bodyPr>
          <a:lstStyle/>
          <a:p>
            <a:pPr>
              <a:buSzPts val="2400"/>
            </a:pPr>
            <a:r>
              <a:rPr lang="en-CA" sz="2000" dirty="0">
                <a:solidFill>
                  <a:srgbClr val="3A396D"/>
                </a:solidFill>
                <a:latin typeface="Kanit Medium"/>
                <a:cs typeface="Kanit Medium"/>
              </a:rPr>
              <a:t>Completed</a:t>
            </a:r>
            <a:endParaRPr lang="en-GB" sz="2000" dirty="0">
              <a:solidFill>
                <a:srgbClr val="3A396D"/>
              </a:solidFill>
              <a:latin typeface="Kanit Medium"/>
              <a:cs typeface="Kanit Medium"/>
            </a:endParaRPr>
          </a:p>
        </p:txBody>
      </p:sp>
      <p:grpSp>
        <p:nvGrpSpPr>
          <p:cNvPr id="5" name="Group 4">
            <a:extLst>
              <a:ext uri="{FF2B5EF4-FFF2-40B4-BE49-F238E27FC236}">
                <a16:creationId xmlns:a16="http://schemas.microsoft.com/office/drawing/2014/main" id="{5EB61A73-7DC5-AAF1-0418-A4DAD988D4EA}"/>
              </a:ext>
            </a:extLst>
          </p:cNvPr>
          <p:cNvGrpSpPr/>
          <p:nvPr/>
        </p:nvGrpSpPr>
        <p:grpSpPr>
          <a:xfrm>
            <a:off x="9013424" y="1612658"/>
            <a:ext cx="8764199" cy="6821994"/>
            <a:chOff x="9013424" y="1612658"/>
            <a:chExt cx="8764199" cy="6821994"/>
          </a:xfrm>
        </p:grpSpPr>
        <p:grpSp>
          <p:nvGrpSpPr>
            <p:cNvPr id="8" name="Group 7">
              <a:extLst>
                <a:ext uri="{FF2B5EF4-FFF2-40B4-BE49-F238E27FC236}">
                  <a16:creationId xmlns:a16="http://schemas.microsoft.com/office/drawing/2014/main" id="{EE3F0311-71F8-28BF-88A5-0E5E34B03339}"/>
                </a:ext>
              </a:extLst>
            </p:cNvPr>
            <p:cNvGrpSpPr/>
            <p:nvPr/>
          </p:nvGrpSpPr>
          <p:grpSpPr>
            <a:xfrm>
              <a:off x="9013424" y="1612658"/>
              <a:ext cx="8764199" cy="6821994"/>
              <a:chOff x="9013424" y="1612658"/>
              <a:chExt cx="8764199" cy="6821994"/>
            </a:xfrm>
          </p:grpSpPr>
          <p:pic>
            <p:nvPicPr>
              <p:cNvPr id="96" name="Picture 95">
                <a:extLst>
                  <a:ext uri="{FF2B5EF4-FFF2-40B4-BE49-F238E27FC236}">
                    <a16:creationId xmlns:a16="http://schemas.microsoft.com/office/drawing/2014/main" id="{EBC5B12D-00A8-8CF0-2905-25EC9A3FC24F}"/>
                  </a:ext>
                </a:extLst>
              </p:cNvPr>
              <p:cNvPicPr>
                <a:picLocks noChangeAspect="1"/>
              </p:cNvPicPr>
              <p:nvPr/>
            </p:nvPicPr>
            <p:blipFill rotWithShape="1">
              <a:blip r:embed="rId5">
                <a:alphaModFix/>
              </a:blip>
              <a:srcRect l="487" t="5798" r="34532" b="18332"/>
              <a:stretch/>
            </p:blipFill>
            <p:spPr>
              <a:xfrm>
                <a:off x="9013424" y="1612658"/>
                <a:ext cx="8764199" cy="6821994"/>
              </a:xfrm>
              <a:prstGeom prst="rect">
                <a:avLst/>
              </a:prstGeom>
            </p:spPr>
          </p:pic>
          <p:sp>
            <p:nvSpPr>
              <p:cNvPr id="97" name="Freeform: Shape 96">
                <a:extLst>
                  <a:ext uri="{FF2B5EF4-FFF2-40B4-BE49-F238E27FC236}">
                    <a16:creationId xmlns:a16="http://schemas.microsoft.com/office/drawing/2014/main" id="{CF56054D-3F4B-C4BB-4644-2CA37789621C}"/>
                  </a:ext>
                </a:extLst>
              </p:cNvPr>
              <p:cNvSpPr/>
              <p:nvPr/>
            </p:nvSpPr>
            <p:spPr>
              <a:xfrm>
                <a:off x="9730740" y="2804160"/>
                <a:ext cx="7200900" cy="4693920"/>
              </a:xfrm>
              <a:custGeom>
                <a:avLst/>
                <a:gdLst>
                  <a:gd name="connsiteX0" fmla="*/ 152400 w 7200900"/>
                  <a:gd name="connsiteY0" fmla="*/ 0 h 4693920"/>
                  <a:gd name="connsiteX1" fmla="*/ 0 w 7200900"/>
                  <a:gd name="connsiteY1" fmla="*/ 4678680 h 4693920"/>
                  <a:gd name="connsiteX2" fmla="*/ 7200900 w 7200900"/>
                  <a:gd name="connsiteY2" fmla="*/ 4693920 h 4693920"/>
                  <a:gd name="connsiteX3" fmla="*/ 7101840 w 7200900"/>
                  <a:gd name="connsiteY3" fmla="*/ 15240 h 4693920"/>
                  <a:gd name="connsiteX4" fmla="*/ 152400 w 7200900"/>
                  <a:gd name="connsiteY4" fmla="*/ 0 h 4693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900" h="4693920">
                    <a:moveTo>
                      <a:pt x="152400" y="0"/>
                    </a:moveTo>
                    <a:lnTo>
                      <a:pt x="0" y="4678680"/>
                    </a:lnTo>
                    <a:lnTo>
                      <a:pt x="7200900" y="4693920"/>
                    </a:lnTo>
                    <a:lnTo>
                      <a:pt x="7101840" y="15240"/>
                    </a:lnTo>
                    <a:lnTo>
                      <a:pt x="152400" y="0"/>
                    </a:lnTo>
                    <a:close/>
                  </a:path>
                </a:pathLst>
              </a:custGeom>
              <a:noFill/>
              <a:ln w="57150">
                <a:solidFill>
                  <a:srgbClr val="FF0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Freeform: Shape 8">
              <a:extLst>
                <a:ext uri="{FF2B5EF4-FFF2-40B4-BE49-F238E27FC236}">
                  <a16:creationId xmlns:a16="http://schemas.microsoft.com/office/drawing/2014/main" id="{EFE475B5-0A16-68AC-4280-6791A1D26ECC}"/>
                </a:ext>
              </a:extLst>
            </p:cNvPr>
            <p:cNvSpPr/>
            <p:nvPr/>
          </p:nvSpPr>
          <p:spPr>
            <a:xfrm>
              <a:off x="9221270" y="4493667"/>
              <a:ext cx="7914004" cy="2611825"/>
            </a:xfrm>
            <a:custGeom>
              <a:avLst/>
              <a:gdLst>
                <a:gd name="connsiteX0" fmla="*/ 5219700 w 5219700"/>
                <a:gd name="connsiteY0" fmla="*/ 1653540 h 1676492"/>
                <a:gd name="connsiteX1" fmla="*/ 4617720 w 5219700"/>
                <a:gd name="connsiteY1" fmla="*/ 1676400 h 1676492"/>
                <a:gd name="connsiteX2" fmla="*/ 3878580 w 5219700"/>
                <a:gd name="connsiteY2" fmla="*/ 1645920 h 1676492"/>
                <a:gd name="connsiteX3" fmla="*/ 3261360 w 5219700"/>
                <a:gd name="connsiteY3" fmla="*/ 1623060 h 1676492"/>
                <a:gd name="connsiteX4" fmla="*/ 2971800 w 5219700"/>
                <a:gd name="connsiteY4" fmla="*/ 1584960 h 1676492"/>
                <a:gd name="connsiteX5" fmla="*/ 2552700 w 5219700"/>
                <a:gd name="connsiteY5" fmla="*/ 1501140 h 1676492"/>
                <a:gd name="connsiteX6" fmla="*/ 2331720 w 5219700"/>
                <a:gd name="connsiteY6" fmla="*/ 1264920 h 1676492"/>
                <a:gd name="connsiteX7" fmla="*/ 1836420 w 5219700"/>
                <a:gd name="connsiteY7" fmla="*/ 754380 h 1676492"/>
                <a:gd name="connsiteX8" fmla="*/ 1470660 w 5219700"/>
                <a:gd name="connsiteY8" fmla="*/ 525780 h 1676492"/>
                <a:gd name="connsiteX9" fmla="*/ 1021080 w 5219700"/>
                <a:gd name="connsiteY9" fmla="*/ 411480 h 1676492"/>
                <a:gd name="connsiteX10" fmla="*/ 289560 w 5219700"/>
                <a:gd name="connsiteY10" fmla="*/ 121920 h 1676492"/>
                <a:gd name="connsiteX11" fmla="*/ 0 w 5219700"/>
                <a:gd name="connsiteY11" fmla="*/ 0 h 1676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9700" h="1676492">
                  <a:moveTo>
                    <a:pt x="5219700" y="1653540"/>
                  </a:moveTo>
                  <a:cubicBezTo>
                    <a:pt x="5030470" y="1665605"/>
                    <a:pt x="4841240" y="1677670"/>
                    <a:pt x="4617720" y="1676400"/>
                  </a:cubicBezTo>
                  <a:cubicBezTo>
                    <a:pt x="4394200" y="1675130"/>
                    <a:pt x="3878580" y="1645920"/>
                    <a:pt x="3878580" y="1645920"/>
                  </a:cubicBezTo>
                  <a:lnTo>
                    <a:pt x="3261360" y="1623060"/>
                  </a:lnTo>
                  <a:cubicBezTo>
                    <a:pt x="3110230" y="1612900"/>
                    <a:pt x="3089910" y="1605280"/>
                    <a:pt x="2971800" y="1584960"/>
                  </a:cubicBezTo>
                  <a:cubicBezTo>
                    <a:pt x="2853690" y="1564640"/>
                    <a:pt x="2659380" y="1554480"/>
                    <a:pt x="2552700" y="1501140"/>
                  </a:cubicBezTo>
                  <a:cubicBezTo>
                    <a:pt x="2446020" y="1447800"/>
                    <a:pt x="2451100" y="1389380"/>
                    <a:pt x="2331720" y="1264920"/>
                  </a:cubicBezTo>
                  <a:cubicBezTo>
                    <a:pt x="2212340" y="1140460"/>
                    <a:pt x="1979930" y="877570"/>
                    <a:pt x="1836420" y="754380"/>
                  </a:cubicBezTo>
                  <a:cubicBezTo>
                    <a:pt x="1692910" y="631190"/>
                    <a:pt x="1606550" y="582930"/>
                    <a:pt x="1470660" y="525780"/>
                  </a:cubicBezTo>
                  <a:cubicBezTo>
                    <a:pt x="1334770" y="468630"/>
                    <a:pt x="1217930" y="478790"/>
                    <a:pt x="1021080" y="411480"/>
                  </a:cubicBezTo>
                  <a:cubicBezTo>
                    <a:pt x="824230" y="344170"/>
                    <a:pt x="459740" y="190500"/>
                    <a:pt x="289560" y="121920"/>
                  </a:cubicBezTo>
                  <a:cubicBezTo>
                    <a:pt x="119380" y="53340"/>
                    <a:pt x="59690" y="26670"/>
                    <a:pt x="0" y="0"/>
                  </a:cubicBezTo>
                </a:path>
              </a:pathLst>
            </a:custGeom>
            <a:noFill/>
            <a:ln w="76200">
              <a:solidFill>
                <a:srgbClr val="FFC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2700" kern="1200" dirty="0">
                <a:solidFill>
                  <a:prstClr val="white"/>
                </a:solidFill>
                <a:latin typeface="Calibri" panose="020F0502020204030204"/>
              </a:endParaRPr>
            </a:p>
          </p:txBody>
        </p:sp>
        <p:sp>
          <p:nvSpPr>
            <p:cNvPr id="10" name="Google Shape;361;p38">
              <a:extLst>
                <a:ext uri="{FF2B5EF4-FFF2-40B4-BE49-F238E27FC236}">
                  <a16:creationId xmlns:a16="http://schemas.microsoft.com/office/drawing/2014/main" id="{DD496BFF-651A-2B62-A77C-DA26FCBE9A0F}"/>
                </a:ext>
              </a:extLst>
            </p:cNvPr>
            <p:cNvSpPr txBox="1"/>
            <p:nvPr/>
          </p:nvSpPr>
          <p:spPr>
            <a:xfrm>
              <a:off x="9848125" y="6807690"/>
              <a:ext cx="1405316" cy="492412"/>
            </a:xfrm>
            <a:prstGeom prst="rect">
              <a:avLst/>
            </a:prstGeom>
            <a:noFill/>
            <a:ln>
              <a:noFill/>
            </a:ln>
          </p:spPr>
          <p:txBody>
            <a:bodyPr spcFirstLastPara="1" wrap="square" lIns="91425" tIns="91425" rIns="91425" bIns="91425" anchor="t" anchorCtr="0">
              <a:spAutoFit/>
            </a:bodyPr>
            <a:lstStyle/>
            <a:p>
              <a:pPr algn="ctr" defTabSz="1371600">
                <a:buClrTx/>
                <a:buSzPts val="2400"/>
              </a:pPr>
              <a:r>
                <a:rPr lang="en-US" sz="2000" kern="1200" dirty="0">
                  <a:solidFill>
                    <a:prstClr val="white"/>
                  </a:solidFill>
                  <a:latin typeface="Kanit SemiBold"/>
                  <a:ea typeface="Kanit SemiBold"/>
                  <a:cs typeface="Kanit SemiBold"/>
                  <a:sym typeface="Kanit SemiBold"/>
                </a:rPr>
                <a:t>M47C3,C4</a:t>
              </a:r>
            </a:p>
          </p:txBody>
        </p:sp>
        <p:pic>
          <p:nvPicPr>
            <p:cNvPr id="12" name="Picture 7" descr="D:\загрузки\работа\Trillion Energy -\Compas.png">
              <a:extLst>
                <a:ext uri="{FF2B5EF4-FFF2-40B4-BE49-F238E27FC236}">
                  <a16:creationId xmlns:a16="http://schemas.microsoft.com/office/drawing/2014/main" id="{408DB8A6-86E2-6D9A-BE72-0B35653AFE6A}"/>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6640672" y="1653622"/>
              <a:ext cx="982197" cy="994631"/>
            </a:xfrm>
            <a:prstGeom prst="rect">
              <a:avLst/>
            </a:prstGeom>
            <a:noFill/>
            <a:extLst>
              <a:ext uri="{909E8E84-426E-40DD-AFC4-6F175D3DCCD1}">
                <a14:hiddenFill xmlns:a14="http://schemas.microsoft.com/office/drawing/2010/main">
                  <a:solidFill>
                    <a:srgbClr val="FFFFFF"/>
                  </a:solidFill>
                </a14:hiddenFill>
              </a:ext>
            </a:extLst>
          </p:spPr>
        </p:pic>
        <p:sp>
          <p:nvSpPr>
            <p:cNvPr id="15" name="Freeform: Shape 14">
              <a:extLst>
                <a:ext uri="{FF2B5EF4-FFF2-40B4-BE49-F238E27FC236}">
                  <a16:creationId xmlns:a16="http://schemas.microsoft.com/office/drawing/2014/main" id="{066A6726-0247-6B69-FC36-08654EBE172F}"/>
                </a:ext>
              </a:extLst>
            </p:cNvPr>
            <p:cNvSpPr/>
            <p:nvPr/>
          </p:nvSpPr>
          <p:spPr>
            <a:xfrm>
              <a:off x="10835640" y="3230880"/>
              <a:ext cx="6583680" cy="3230880"/>
            </a:xfrm>
            <a:custGeom>
              <a:avLst/>
              <a:gdLst>
                <a:gd name="connsiteX0" fmla="*/ 0 w 6583680"/>
                <a:gd name="connsiteY0" fmla="*/ 0 h 3230880"/>
                <a:gd name="connsiteX1" fmla="*/ 190500 w 6583680"/>
                <a:gd name="connsiteY1" fmla="*/ 91440 h 3230880"/>
                <a:gd name="connsiteX2" fmla="*/ 822960 w 6583680"/>
                <a:gd name="connsiteY2" fmla="*/ 381000 h 3230880"/>
                <a:gd name="connsiteX3" fmla="*/ 1600200 w 6583680"/>
                <a:gd name="connsiteY3" fmla="*/ 777240 h 3230880"/>
                <a:gd name="connsiteX4" fmla="*/ 1851660 w 6583680"/>
                <a:gd name="connsiteY4" fmla="*/ 906780 h 3230880"/>
                <a:gd name="connsiteX5" fmla="*/ 2430780 w 6583680"/>
                <a:gd name="connsiteY5" fmla="*/ 1127760 h 3230880"/>
                <a:gd name="connsiteX6" fmla="*/ 3025140 w 6583680"/>
                <a:gd name="connsiteY6" fmla="*/ 1318260 h 3230880"/>
                <a:gd name="connsiteX7" fmla="*/ 3543300 w 6583680"/>
                <a:gd name="connsiteY7" fmla="*/ 1379220 h 3230880"/>
                <a:gd name="connsiteX8" fmla="*/ 3962400 w 6583680"/>
                <a:gd name="connsiteY8" fmla="*/ 1470660 h 3230880"/>
                <a:gd name="connsiteX9" fmla="*/ 4831080 w 6583680"/>
                <a:gd name="connsiteY9" fmla="*/ 1805940 h 3230880"/>
                <a:gd name="connsiteX10" fmla="*/ 5158740 w 6583680"/>
                <a:gd name="connsiteY10" fmla="*/ 2026920 h 3230880"/>
                <a:gd name="connsiteX11" fmla="*/ 5372100 w 6583680"/>
                <a:gd name="connsiteY11" fmla="*/ 2270760 h 3230880"/>
                <a:gd name="connsiteX12" fmla="*/ 5684520 w 6583680"/>
                <a:gd name="connsiteY12" fmla="*/ 2598420 h 3230880"/>
                <a:gd name="connsiteX13" fmla="*/ 5821680 w 6583680"/>
                <a:gd name="connsiteY13" fmla="*/ 2735580 h 3230880"/>
                <a:gd name="connsiteX14" fmla="*/ 6179820 w 6583680"/>
                <a:gd name="connsiteY14" fmla="*/ 2994660 h 3230880"/>
                <a:gd name="connsiteX15" fmla="*/ 6583680 w 6583680"/>
                <a:gd name="connsiteY15" fmla="*/ 323088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583680" h="3230880">
                  <a:moveTo>
                    <a:pt x="0" y="0"/>
                  </a:moveTo>
                  <a:cubicBezTo>
                    <a:pt x="26670" y="13970"/>
                    <a:pt x="190500" y="91440"/>
                    <a:pt x="190500" y="91440"/>
                  </a:cubicBezTo>
                  <a:cubicBezTo>
                    <a:pt x="327660" y="154940"/>
                    <a:pt x="588010" y="266700"/>
                    <a:pt x="822960" y="381000"/>
                  </a:cubicBezTo>
                  <a:cubicBezTo>
                    <a:pt x="1057910" y="495300"/>
                    <a:pt x="1600200" y="777240"/>
                    <a:pt x="1600200" y="777240"/>
                  </a:cubicBezTo>
                  <a:cubicBezTo>
                    <a:pt x="1771650" y="864870"/>
                    <a:pt x="1713230" y="848360"/>
                    <a:pt x="1851660" y="906780"/>
                  </a:cubicBezTo>
                  <a:cubicBezTo>
                    <a:pt x="1990090" y="965200"/>
                    <a:pt x="2235200" y="1059180"/>
                    <a:pt x="2430780" y="1127760"/>
                  </a:cubicBezTo>
                  <a:cubicBezTo>
                    <a:pt x="2626360" y="1196340"/>
                    <a:pt x="2839720" y="1276350"/>
                    <a:pt x="3025140" y="1318260"/>
                  </a:cubicBezTo>
                  <a:cubicBezTo>
                    <a:pt x="3210560" y="1360170"/>
                    <a:pt x="3387090" y="1353820"/>
                    <a:pt x="3543300" y="1379220"/>
                  </a:cubicBezTo>
                  <a:cubicBezTo>
                    <a:pt x="3699510" y="1404620"/>
                    <a:pt x="3747770" y="1399540"/>
                    <a:pt x="3962400" y="1470660"/>
                  </a:cubicBezTo>
                  <a:cubicBezTo>
                    <a:pt x="4177030" y="1541780"/>
                    <a:pt x="4631690" y="1713230"/>
                    <a:pt x="4831080" y="1805940"/>
                  </a:cubicBezTo>
                  <a:cubicBezTo>
                    <a:pt x="5030470" y="1898650"/>
                    <a:pt x="5068570" y="1949450"/>
                    <a:pt x="5158740" y="2026920"/>
                  </a:cubicBezTo>
                  <a:cubicBezTo>
                    <a:pt x="5248910" y="2104390"/>
                    <a:pt x="5284470" y="2175510"/>
                    <a:pt x="5372100" y="2270760"/>
                  </a:cubicBezTo>
                  <a:cubicBezTo>
                    <a:pt x="5459730" y="2366010"/>
                    <a:pt x="5609590" y="2520950"/>
                    <a:pt x="5684520" y="2598420"/>
                  </a:cubicBezTo>
                  <a:cubicBezTo>
                    <a:pt x="5759450" y="2675890"/>
                    <a:pt x="5739130" y="2669540"/>
                    <a:pt x="5821680" y="2735580"/>
                  </a:cubicBezTo>
                  <a:cubicBezTo>
                    <a:pt x="5904230" y="2801620"/>
                    <a:pt x="6052820" y="2912110"/>
                    <a:pt x="6179820" y="2994660"/>
                  </a:cubicBezTo>
                  <a:cubicBezTo>
                    <a:pt x="6306820" y="3077210"/>
                    <a:pt x="6445250" y="3154045"/>
                    <a:pt x="6583680" y="3230880"/>
                  </a:cubicBezTo>
                </a:path>
              </a:pathLst>
            </a:custGeom>
            <a:noFill/>
            <a:ln w="76200">
              <a:solidFill>
                <a:srgbClr val="FFC000"/>
              </a:solidFill>
              <a:prstDash val="sysDash"/>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2700" kern="1200">
                <a:solidFill>
                  <a:prstClr val="white"/>
                </a:solidFill>
                <a:latin typeface="Calibri" panose="020F0502020204030204"/>
              </a:endParaRPr>
            </a:p>
          </p:txBody>
        </p:sp>
        <p:sp>
          <p:nvSpPr>
            <p:cNvPr id="17" name="Freeform: Shape 16">
              <a:extLst>
                <a:ext uri="{FF2B5EF4-FFF2-40B4-BE49-F238E27FC236}">
                  <a16:creationId xmlns:a16="http://schemas.microsoft.com/office/drawing/2014/main" id="{71C493D8-968B-7F6B-1C2F-9C348698EB49}"/>
                </a:ext>
              </a:extLst>
            </p:cNvPr>
            <p:cNvSpPr/>
            <p:nvPr/>
          </p:nvSpPr>
          <p:spPr>
            <a:xfrm>
              <a:off x="13335000" y="1647825"/>
              <a:ext cx="4257675" cy="2381250"/>
            </a:xfrm>
            <a:custGeom>
              <a:avLst/>
              <a:gdLst>
                <a:gd name="connsiteX0" fmla="*/ 0 w 4257675"/>
                <a:gd name="connsiteY0" fmla="*/ 0 h 2381250"/>
                <a:gd name="connsiteX1" fmla="*/ 314325 w 4257675"/>
                <a:gd name="connsiteY1" fmla="*/ 200025 h 2381250"/>
                <a:gd name="connsiteX2" fmla="*/ 952500 w 4257675"/>
                <a:gd name="connsiteY2" fmla="*/ 514350 h 2381250"/>
                <a:gd name="connsiteX3" fmla="*/ 1581150 w 4257675"/>
                <a:gd name="connsiteY3" fmla="*/ 876300 h 2381250"/>
                <a:gd name="connsiteX4" fmla="*/ 2238375 w 4257675"/>
                <a:gd name="connsiteY4" fmla="*/ 1285875 h 2381250"/>
                <a:gd name="connsiteX5" fmla="*/ 2590800 w 4257675"/>
                <a:gd name="connsiteY5" fmla="*/ 1514475 h 2381250"/>
                <a:gd name="connsiteX6" fmla="*/ 2867025 w 4257675"/>
                <a:gd name="connsiteY6" fmla="*/ 1571625 h 2381250"/>
                <a:gd name="connsiteX7" fmla="*/ 3057525 w 4257675"/>
                <a:gd name="connsiteY7" fmla="*/ 1685925 h 2381250"/>
                <a:gd name="connsiteX8" fmla="*/ 3419475 w 4257675"/>
                <a:gd name="connsiteY8" fmla="*/ 1981200 h 2381250"/>
                <a:gd name="connsiteX9" fmla="*/ 3714750 w 4257675"/>
                <a:gd name="connsiteY9" fmla="*/ 2200275 h 2381250"/>
                <a:gd name="connsiteX10" fmla="*/ 4067175 w 4257675"/>
                <a:gd name="connsiteY10" fmla="*/ 2295525 h 2381250"/>
                <a:gd name="connsiteX11" fmla="*/ 4257675 w 4257675"/>
                <a:gd name="connsiteY11" fmla="*/ 2381250 h 238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7675" h="2381250">
                  <a:moveTo>
                    <a:pt x="0" y="0"/>
                  </a:moveTo>
                  <a:cubicBezTo>
                    <a:pt x="77787" y="57150"/>
                    <a:pt x="155575" y="114300"/>
                    <a:pt x="314325" y="200025"/>
                  </a:cubicBezTo>
                  <a:cubicBezTo>
                    <a:pt x="473075" y="285750"/>
                    <a:pt x="741362" y="401637"/>
                    <a:pt x="952500" y="514350"/>
                  </a:cubicBezTo>
                  <a:cubicBezTo>
                    <a:pt x="1163638" y="627063"/>
                    <a:pt x="1366838" y="747713"/>
                    <a:pt x="1581150" y="876300"/>
                  </a:cubicBezTo>
                  <a:cubicBezTo>
                    <a:pt x="1795462" y="1004887"/>
                    <a:pt x="2238375" y="1285875"/>
                    <a:pt x="2238375" y="1285875"/>
                  </a:cubicBezTo>
                  <a:cubicBezTo>
                    <a:pt x="2406650" y="1392237"/>
                    <a:pt x="2486025" y="1466850"/>
                    <a:pt x="2590800" y="1514475"/>
                  </a:cubicBezTo>
                  <a:cubicBezTo>
                    <a:pt x="2695575" y="1562100"/>
                    <a:pt x="2789238" y="1543050"/>
                    <a:pt x="2867025" y="1571625"/>
                  </a:cubicBezTo>
                  <a:cubicBezTo>
                    <a:pt x="2944812" y="1600200"/>
                    <a:pt x="2965450" y="1617663"/>
                    <a:pt x="3057525" y="1685925"/>
                  </a:cubicBezTo>
                  <a:cubicBezTo>
                    <a:pt x="3149600" y="1754187"/>
                    <a:pt x="3309938" y="1895475"/>
                    <a:pt x="3419475" y="1981200"/>
                  </a:cubicBezTo>
                  <a:cubicBezTo>
                    <a:pt x="3529013" y="2066925"/>
                    <a:pt x="3606800" y="2147888"/>
                    <a:pt x="3714750" y="2200275"/>
                  </a:cubicBezTo>
                  <a:cubicBezTo>
                    <a:pt x="3822700" y="2252662"/>
                    <a:pt x="3976688" y="2265363"/>
                    <a:pt x="4067175" y="2295525"/>
                  </a:cubicBezTo>
                  <a:cubicBezTo>
                    <a:pt x="4157662" y="2325687"/>
                    <a:pt x="4207668" y="2353468"/>
                    <a:pt x="4257675" y="2381250"/>
                  </a:cubicBezTo>
                </a:path>
              </a:pathLst>
            </a:custGeom>
            <a:noFill/>
            <a:ln w="76200">
              <a:solidFill>
                <a:srgbClr val="FFC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2700" kern="1200">
                <a:solidFill>
                  <a:prstClr val="white"/>
                </a:solidFill>
                <a:latin typeface="Calibri" panose="020F0502020204030204"/>
              </a:endParaRPr>
            </a:p>
          </p:txBody>
        </p:sp>
        <p:grpSp>
          <p:nvGrpSpPr>
            <p:cNvPr id="18" name="Group 17">
              <a:extLst>
                <a:ext uri="{FF2B5EF4-FFF2-40B4-BE49-F238E27FC236}">
                  <a16:creationId xmlns:a16="http://schemas.microsoft.com/office/drawing/2014/main" id="{C806A8CB-4EC1-1D0A-80E0-F2B2053A6133}"/>
                </a:ext>
              </a:extLst>
            </p:cNvPr>
            <p:cNvGrpSpPr/>
            <p:nvPr/>
          </p:nvGrpSpPr>
          <p:grpSpPr>
            <a:xfrm>
              <a:off x="12793052" y="2531916"/>
              <a:ext cx="4678677" cy="5540459"/>
              <a:chOff x="7402672" y="3684817"/>
              <a:chExt cx="3373943" cy="4002183"/>
            </a:xfrm>
          </p:grpSpPr>
          <p:cxnSp>
            <p:nvCxnSpPr>
              <p:cNvPr id="84" name="Straight Connector 83">
                <a:extLst>
                  <a:ext uri="{FF2B5EF4-FFF2-40B4-BE49-F238E27FC236}">
                    <a16:creationId xmlns:a16="http://schemas.microsoft.com/office/drawing/2014/main" id="{F852FE68-5341-F917-36B4-4687475F530D}"/>
                  </a:ext>
                </a:extLst>
              </p:cNvPr>
              <p:cNvCxnSpPr>
                <a:cxnSpLocks/>
              </p:cNvCxnSpPr>
              <p:nvPr/>
            </p:nvCxnSpPr>
            <p:spPr>
              <a:xfrm>
                <a:off x="8874049" y="3738400"/>
                <a:ext cx="1902566" cy="1499243"/>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C57CDA81-68DA-92BF-DED1-04A0F7780485}"/>
                  </a:ext>
                </a:extLst>
              </p:cNvPr>
              <p:cNvCxnSpPr>
                <a:cxnSpLocks/>
              </p:cNvCxnSpPr>
              <p:nvPr/>
            </p:nvCxnSpPr>
            <p:spPr>
              <a:xfrm>
                <a:off x="8179759" y="3729385"/>
                <a:ext cx="2440713" cy="1913743"/>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414488A0-DD68-4A91-2B96-99647E36DE67}"/>
                  </a:ext>
                </a:extLst>
              </p:cNvPr>
              <p:cNvCxnSpPr>
                <a:cxnSpLocks/>
              </p:cNvCxnSpPr>
              <p:nvPr/>
            </p:nvCxnSpPr>
            <p:spPr>
              <a:xfrm>
                <a:off x="7653692" y="3827246"/>
                <a:ext cx="2947151" cy="2252670"/>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FC1BFE85-75B0-589D-63F9-801E0DC2935C}"/>
                  </a:ext>
                </a:extLst>
              </p:cNvPr>
              <p:cNvCxnSpPr>
                <a:cxnSpLocks/>
              </p:cNvCxnSpPr>
              <p:nvPr/>
            </p:nvCxnSpPr>
            <p:spPr>
              <a:xfrm>
                <a:off x="8255681" y="6124484"/>
                <a:ext cx="1180419" cy="1128966"/>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4DD9FD7A-09B9-97CF-38C6-462FCFB21D34}"/>
                  </a:ext>
                </a:extLst>
              </p:cNvPr>
              <p:cNvCxnSpPr>
                <a:cxnSpLocks/>
              </p:cNvCxnSpPr>
              <p:nvPr/>
            </p:nvCxnSpPr>
            <p:spPr>
              <a:xfrm>
                <a:off x="8024640" y="6320742"/>
                <a:ext cx="1180419" cy="1128966"/>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5F4126A-DA55-6A14-C48D-BC70CA7AD0A9}"/>
                  </a:ext>
                </a:extLst>
              </p:cNvPr>
              <p:cNvCxnSpPr>
                <a:cxnSpLocks/>
              </p:cNvCxnSpPr>
              <p:nvPr/>
            </p:nvCxnSpPr>
            <p:spPr>
              <a:xfrm>
                <a:off x="7752407" y="6558034"/>
                <a:ext cx="1180419" cy="1128966"/>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90185D20-6263-1C70-854E-C64A620CA95A}"/>
                  </a:ext>
                </a:extLst>
              </p:cNvPr>
              <p:cNvCxnSpPr>
                <a:cxnSpLocks/>
              </p:cNvCxnSpPr>
              <p:nvPr/>
            </p:nvCxnSpPr>
            <p:spPr>
              <a:xfrm>
                <a:off x="9438651" y="3741465"/>
                <a:ext cx="1217086" cy="923883"/>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622611D-4B23-398E-BA94-60B9C95A0A3D}"/>
                  </a:ext>
                </a:extLst>
              </p:cNvPr>
              <p:cNvCxnSpPr>
                <a:cxnSpLocks/>
              </p:cNvCxnSpPr>
              <p:nvPr/>
            </p:nvCxnSpPr>
            <p:spPr>
              <a:xfrm flipH="1">
                <a:off x="8525499" y="3684817"/>
                <a:ext cx="1195338" cy="1516820"/>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B2F5D9E9-ECA1-4BAE-99B7-13DB54421D5E}"/>
                  </a:ext>
                </a:extLst>
              </p:cNvPr>
              <p:cNvCxnSpPr>
                <a:cxnSpLocks/>
              </p:cNvCxnSpPr>
              <p:nvPr/>
            </p:nvCxnSpPr>
            <p:spPr>
              <a:xfrm flipH="1">
                <a:off x="7402672" y="3793959"/>
                <a:ext cx="2800473" cy="3725190"/>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E914B199-27AB-0830-6E8E-443ED57CF5D1}"/>
                  </a:ext>
                </a:extLst>
              </p:cNvPr>
              <p:cNvCxnSpPr>
                <a:cxnSpLocks/>
              </p:cNvCxnSpPr>
              <p:nvPr/>
            </p:nvCxnSpPr>
            <p:spPr>
              <a:xfrm flipH="1">
                <a:off x="7884010" y="3984728"/>
                <a:ext cx="2674057" cy="3635181"/>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C1B3163-C63F-B747-162C-5AD395924AAD}"/>
                  </a:ext>
                </a:extLst>
              </p:cNvPr>
              <p:cNvCxnSpPr>
                <a:cxnSpLocks/>
              </p:cNvCxnSpPr>
              <p:nvPr/>
            </p:nvCxnSpPr>
            <p:spPr>
              <a:xfrm flipH="1">
                <a:off x="8331767" y="4501385"/>
                <a:ext cx="2276496" cy="3118524"/>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CAA2192-CECD-62B9-E2EC-E186B0234C41}"/>
                  </a:ext>
                </a:extLst>
              </p:cNvPr>
              <p:cNvCxnSpPr>
                <a:cxnSpLocks/>
              </p:cNvCxnSpPr>
              <p:nvPr/>
            </p:nvCxnSpPr>
            <p:spPr>
              <a:xfrm flipH="1">
                <a:off x="8797543" y="5021941"/>
                <a:ext cx="1880869" cy="2600955"/>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24" name="Straight Connector 23">
              <a:extLst>
                <a:ext uri="{FF2B5EF4-FFF2-40B4-BE49-F238E27FC236}">
                  <a16:creationId xmlns:a16="http://schemas.microsoft.com/office/drawing/2014/main" id="{56139930-A444-710C-6789-E15500F78A39}"/>
                </a:ext>
              </a:extLst>
            </p:cNvPr>
            <p:cNvCxnSpPr>
              <a:cxnSpLocks/>
            </p:cNvCxnSpPr>
            <p:nvPr/>
          </p:nvCxnSpPr>
          <p:spPr>
            <a:xfrm>
              <a:off x="15344905" y="2654822"/>
              <a:ext cx="1755026" cy="1332934"/>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537F30C-936F-F2EC-8696-389247A56F2E}"/>
                </a:ext>
              </a:extLst>
            </p:cNvPr>
            <p:cNvCxnSpPr>
              <a:cxnSpLocks/>
            </p:cNvCxnSpPr>
            <p:nvPr/>
          </p:nvCxnSpPr>
          <p:spPr>
            <a:xfrm flipH="1">
              <a:off x="12801070" y="2738167"/>
              <a:ext cx="3866550" cy="5082625"/>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AA1F43E-BE43-0D98-A20E-852666C2BCBF}"/>
                </a:ext>
              </a:extLst>
            </p:cNvPr>
            <p:cNvCxnSpPr>
              <a:cxnSpLocks/>
            </p:cNvCxnSpPr>
            <p:nvPr/>
          </p:nvCxnSpPr>
          <p:spPr>
            <a:xfrm flipH="1">
              <a:off x="15544800" y="2555647"/>
              <a:ext cx="457110" cy="564848"/>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E2C89BC-1191-0CF9-263C-6F5BD8559271}"/>
                </a:ext>
              </a:extLst>
            </p:cNvPr>
            <p:cNvCxnSpPr>
              <a:cxnSpLocks/>
            </p:cNvCxnSpPr>
            <p:nvPr/>
          </p:nvCxnSpPr>
          <p:spPr>
            <a:xfrm flipH="1">
              <a:off x="14409101" y="3165882"/>
              <a:ext cx="1091762" cy="1406244"/>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99EAEEA8-6983-CA33-D41C-67E15B0AE73A}"/>
                </a:ext>
              </a:extLst>
            </p:cNvPr>
            <p:cNvCxnSpPr>
              <a:cxnSpLocks/>
            </p:cNvCxnSpPr>
            <p:nvPr/>
          </p:nvCxnSpPr>
          <p:spPr>
            <a:xfrm flipH="1">
              <a:off x="16920568" y="4445141"/>
              <a:ext cx="379994" cy="548486"/>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25C3452-F41C-7999-15E4-B0921287F633}"/>
                </a:ext>
              </a:extLst>
            </p:cNvPr>
            <p:cNvCxnSpPr>
              <a:cxnSpLocks/>
            </p:cNvCxnSpPr>
            <p:nvPr/>
          </p:nvCxnSpPr>
          <p:spPr>
            <a:xfrm flipH="1">
              <a:off x="13432872" y="2927451"/>
              <a:ext cx="3743034" cy="5110984"/>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ECA73FE-93F2-7D6D-3A83-4D80ED658D4F}"/>
                </a:ext>
              </a:extLst>
            </p:cNvPr>
            <p:cNvCxnSpPr>
              <a:cxnSpLocks/>
              <a:stCxn id="76" idx="2"/>
            </p:cNvCxnSpPr>
            <p:nvPr/>
          </p:nvCxnSpPr>
          <p:spPr>
            <a:xfrm flipH="1">
              <a:off x="14043266" y="3802393"/>
              <a:ext cx="3098040" cy="4245867"/>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4DD0ACB-57AB-2DDF-0A87-547EE548D3F3}"/>
                </a:ext>
              </a:extLst>
            </p:cNvPr>
            <p:cNvCxnSpPr>
              <a:cxnSpLocks/>
            </p:cNvCxnSpPr>
            <p:nvPr/>
          </p:nvCxnSpPr>
          <p:spPr>
            <a:xfrm flipH="1">
              <a:off x="14708944" y="6549385"/>
              <a:ext cx="1080930" cy="1491810"/>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E719B13-A253-12C6-2C64-5352C3159ADD}"/>
                </a:ext>
              </a:extLst>
            </p:cNvPr>
            <p:cNvCxnSpPr>
              <a:cxnSpLocks/>
            </p:cNvCxnSpPr>
            <p:nvPr/>
          </p:nvCxnSpPr>
          <p:spPr>
            <a:xfrm>
              <a:off x="13967054" y="5935185"/>
              <a:ext cx="1840399" cy="1695034"/>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B4BE0B8-12E9-08AD-271C-814254458816}"/>
                </a:ext>
              </a:extLst>
            </p:cNvPr>
            <p:cNvCxnSpPr>
              <a:cxnSpLocks/>
            </p:cNvCxnSpPr>
            <p:nvPr/>
          </p:nvCxnSpPr>
          <p:spPr>
            <a:xfrm>
              <a:off x="13670087" y="6218898"/>
              <a:ext cx="1557182" cy="1504988"/>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39D3C8F2-AC44-72C9-6BDD-94EA7BF3D53E}"/>
                </a:ext>
              </a:extLst>
            </p:cNvPr>
            <p:cNvCxnSpPr>
              <a:cxnSpLocks/>
            </p:cNvCxnSpPr>
            <p:nvPr/>
          </p:nvCxnSpPr>
          <p:spPr>
            <a:xfrm>
              <a:off x="13303859" y="6572145"/>
              <a:ext cx="1644931" cy="1528416"/>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sp>
          <p:nvSpPr>
            <p:cNvPr id="73" name="Oval 72">
              <a:extLst>
                <a:ext uri="{FF2B5EF4-FFF2-40B4-BE49-F238E27FC236}">
                  <a16:creationId xmlns:a16="http://schemas.microsoft.com/office/drawing/2014/main" id="{727C3DDA-F102-FA38-7969-B0A2A3544AE0}"/>
                </a:ext>
              </a:extLst>
            </p:cNvPr>
            <p:cNvSpPr/>
            <p:nvPr/>
          </p:nvSpPr>
          <p:spPr>
            <a:xfrm>
              <a:off x="9306233" y="2919237"/>
              <a:ext cx="538347" cy="518942"/>
            </a:xfrm>
            <a:prstGeom prst="ellipse">
              <a:avLst/>
            </a:prstGeom>
            <a:noFill/>
            <a:ln w="7620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F7713D0C-23D3-01F8-B3A9-2938151FABFE}"/>
                </a:ext>
              </a:extLst>
            </p:cNvPr>
            <p:cNvSpPr/>
            <p:nvPr/>
          </p:nvSpPr>
          <p:spPr>
            <a:xfrm>
              <a:off x="14119584" y="1904522"/>
              <a:ext cx="538347" cy="518942"/>
            </a:xfrm>
            <a:prstGeom prst="ellipse">
              <a:avLst/>
            </a:prstGeom>
            <a:noFill/>
            <a:ln w="7620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DA5E017A-6A01-81E4-AF8C-D5495B8A92A2}"/>
                </a:ext>
              </a:extLst>
            </p:cNvPr>
            <p:cNvSpPr/>
            <p:nvPr/>
          </p:nvSpPr>
          <p:spPr>
            <a:xfrm>
              <a:off x="17141306" y="3542922"/>
              <a:ext cx="538347" cy="518942"/>
            </a:xfrm>
            <a:prstGeom prst="ellipse">
              <a:avLst/>
            </a:prstGeom>
            <a:noFill/>
            <a:ln w="7620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0" name="Picture 59" descr="A green and black bar with white text&#10;&#10;Description automatically generated">
            <a:extLst>
              <a:ext uri="{FF2B5EF4-FFF2-40B4-BE49-F238E27FC236}">
                <a16:creationId xmlns:a16="http://schemas.microsoft.com/office/drawing/2014/main" id="{01EDA72E-68A0-4F3F-BB21-0087C18F0F9D}"/>
              </a:ext>
            </a:extLst>
          </p:cNvPr>
          <p:cNvPicPr>
            <a:picLocks noChangeAspect="1"/>
          </p:cNvPicPr>
          <p:nvPr/>
        </p:nvPicPr>
        <p:blipFill>
          <a:blip r:embed="rId8"/>
          <a:stretch>
            <a:fillRect/>
          </a:stretch>
        </p:blipFill>
        <p:spPr>
          <a:xfrm>
            <a:off x="393558" y="6000278"/>
            <a:ext cx="8590352" cy="3284338"/>
          </a:xfrm>
          <a:prstGeom prst="rect">
            <a:avLst/>
          </a:prstGeom>
        </p:spPr>
      </p:pic>
      <p:cxnSp>
        <p:nvCxnSpPr>
          <p:cNvPr id="98" name="Straight Connector 97">
            <a:extLst>
              <a:ext uri="{FF2B5EF4-FFF2-40B4-BE49-F238E27FC236}">
                <a16:creationId xmlns:a16="http://schemas.microsoft.com/office/drawing/2014/main" id="{DA8B85DE-AC38-90A1-5FEE-3DBD86D246D4}"/>
              </a:ext>
            </a:extLst>
          </p:cNvPr>
          <p:cNvCxnSpPr>
            <a:cxnSpLocks/>
          </p:cNvCxnSpPr>
          <p:nvPr/>
        </p:nvCxnSpPr>
        <p:spPr>
          <a:xfrm>
            <a:off x="14140543" y="2637967"/>
            <a:ext cx="3087006" cy="2243483"/>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pic>
        <p:nvPicPr>
          <p:cNvPr id="118" name="Google Shape;757;p16">
            <a:extLst>
              <a:ext uri="{FF2B5EF4-FFF2-40B4-BE49-F238E27FC236}">
                <a16:creationId xmlns:a16="http://schemas.microsoft.com/office/drawing/2014/main" id="{228D8707-583B-7EA5-667A-189CEDB371A9}"/>
              </a:ext>
            </a:extLst>
          </p:cNvPr>
          <p:cNvPicPr preferRelativeResize="0"/>
          <p:nvPr/>
        </p:nvPicPr>
        <p:blipFill rotWithShape="1">
          <a:blip r:embed="rId9">
            <a:alphaModFix/>
          </a:blip>
          <a:srcRect l="6307" t="2375" r="6306" b="18958"/>
          <a:stretch/>
        </p:blipFill>
        <p:spPr>
          <a:xfrm>
            <a:off x="16073588" y="446973"/>
            <a:ext cx="1647852" cy="601649"/>
          </a:xfrm>
          <a:prstGeom prst="rect">
            <a:avLst/>
          </a:prstGeom>
          <a:noFill/>
          <a:ln>
            <a:noFill/>
          </a:ln>
        </p:spPr>
      </p:pic>
      <p:sp>
        <p:nvSpPr>
          <p:cNvPr id="119" name="Google Shape;153;p2">
            <a:extLst>
              <a:ext uri="{FF2B5EF4-FFF2-40B4-BE49-F238E27FC236}">
                <a16:creationId xmlns:a16="http://schemas.microsoft.com/office/drawing/2014/main" id="{A05E2753-29B8-9181-412F-495956B77A68}"/>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Прямоугольник 12">
            <a:extLst>
              <a:ext uri="{FF2B5EF4-FFF2-40B4-BE49-F238E27FC236}">
                <a16:creationId xmlns:a16="http://schemas.microsoft.com/office/drawing/2014/main" id="{D2149B83-222D-9D3B-5A72-04AE54436256}"/>
              </a:ext>
            </a:extLst>
          </p:cNvPr>
          <p:cNvSpPr/>
          <p:nvPr/>
        </p:nvSpPr>
        <p:spPr>
          <a:xfrm>
            <a:off x="6301679" y="9228137"/>
            <a:ext cx="2283590" cy="371892"/>
          </a:xfrm>
          <a:prstGeom prst="rect">
            <a:avLst/>
          </a:prstGeom>
          <a:solidFill>
            <a:srgbClr val="D9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1" name="Прямоугольник 6">
            <a:extLst>
              <a:ext uri="{FF2B5EF4-FFF2-40B4-BE49-F238E27FC236}">
                <a16:creationId xmlns:a16="http://schemas.microsoft.com/office/drawing/2014/main" id="{2F16C37D-1DAF-2F71-D7C0-21DA23CD259E}"/>
              </a:ext>
            </a:extLst>
          </p:cNvPr>
          <p:cNvSpPr/>
          <p:nvPr/>
        </p:nvSpPr>
        <p:spPr>
          <a:xfrm>
            <a:off x="4428093" y="9166636"/>
            <a:ext cx="2082471" cy="492412"/>
          </a:xfrm>
          <a:prstGeom prst="rect">
            <a:avLst/>
          </a:prstGeom>
          <a:noFill/>
          <a:ln w="19050">
            <a:noFill/>
          </a:ln>
        </p:spPr>
        <p:txBody>
          <a:bodyPr spcFirstLastPara="1" wrap="square" lIns="91425" tIns="91425" rIns="91425" bIns="91425" anchor="t" anchorCtr="0">
            <a:spAutoFit/>
          </a:bodyPr>
          <a:lstStyle/>
          <a:p>
            <a:pPr>
              <a:buSzPts val="2400"/>
            </a:pPr>
            <a:r>
              <a:rPr lang="en-CA" sz="2000" dirty="0">
                <a:solidFill>
                  <a:srgbClr val="3A396D"/>
                </a:solidFill>
                <a:latin typeface="Kanit Medium"/>
                <a:cs typeface="Kanit Medium"/>
              </a:rPr>
              <a:t>Current status:</a:t>
            </a:r>
            <a:endParaRPr lang="en-GB" sz="2000" dirty="0">
              <a:solidFill>
                <a:srgbClr val="3A396D"/>
              </a:solidFill>
              <a:latin typeface="Kanit Medium"/>
              <a:cs typeface="Kanit Medium"/>
            </a:endParaRPr>
          </a:p>
        </p:txBody>
      </p:sp>
      <p:sp>
        <p:nvSpPr>
          <p:cNvPr id="122" name="Прямоугольник 6">
            <a:extLst>
              <a:ext uri="{FF2B5EF4-FFF2-40B4-BE49-F238E27FC236}">
                <a16:creationId xmlns:a16="http://schemas.microsoft.com/office/drawing/2014/main" id="{C78459AB-18F3-4C5A-01C5-AFF47C8CED1B}"/>
              </a:ext>
            </a:extLst>
          </p:cNvPr>
          <p:cNvSpPr/>
          <p:nvPr/>
        </p:nvSpPr>
        <p:spPr>
          <a:xfrm>
            <a:off x="6384932" y="9166636"/>
            <a:ext cx="2082471" cy="492412"/>
          </a:xfrm>
          <a:prstGeom prst="rect">
            <a:avLst/>
          </a:prstGeom>
          <a:noFill/>
          <a:ln w="19050">
            <a:noFill/>
          </a:ln>
        </p:spPr>
        <p:txBody>
          <a:bodyPr spcFirstLastPara="1" wrap="square" lIns="91425" tIns="91425" rIns="91425" bIns="91425" anchor="t" anchorCtr="0">
            <a:spAutoFit/>
          </a:bodyPr>
          <a:lstStyle/>
          <a:p>
            <a:pPr>
              <a:buSzPts val="2400"/>
            </a:pPr>
            <a:r>
              <a:rPr lang="en-CA" sz="2000" dirty="0">
                <a:solidFill>
                  <a:srgbClr val="3A396D"/>
                </a:solidFill>
                <a:latin typeface="Kanit Medium"/>
                <a:cs typeface="Kanit Medium"/>
              </a:rPr>
              <a:t>Data processing</a:t>
            </a:r>
            <a:endParaRPr lang="en-GB" sz="2000" dirty="0">
              <a:solidFill>
                <a:srgbClr val="3A396D"/>
              </a:solidFill>
              <a:latin typeface="Kanit Medium"/>
              <a:cs typeface="Kanit Medium"/>
            </a:endParaRPr>
          </a:p>
        </p:txBody>
      </p:sp>
    </p:spTree>
    <p:extLst>
      <p:ext uri="{BB962C8B-B14F-4D97-AF65-F5344CB8AC3E}">
        <p14:creationId xmlns:p14="http://schemas.microsoft.com/office/powerpoint/2010/main" val="174510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anim calcmode="lin" valueType="num">
                                      <p:cBhvr>
                                        <p:cTn id="14" dur="500" fill="hold"/>
                                        <p:tgtEl>
                                          <p:spTgt spid="41"/>
                                        </p:tgtEl>
                                        <p:attrNameLst>
                                          <p:attrName>ppt_x</p:attrName>
                                        </p:attrNameLst>
                                      </p:cBhvr>
                                      <p:tavLst>
                                        <p:tav tm="0">
                                          <p:val>
                                            <p:strVal val="#ppt_x"/>
                                          </p:val>
                                        </p:tav>
                                        <p:tav tm="100000">
                                          <p:val>
                                            <p:strVal val="#ppt_x"/>
                                          </p:val>
                                        </p:tav>
                                      </p:tavLst>
                                    </p:anim>
                                    <p:anim calcmode="lin" valueType="num">
                                      <p:cBhvr>
                                        <p:cTn id="15" dur="500" fill="hold"/>
                                        <p:tgtEl>
                                          <p:spTgt spid="41"/>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anim calcmode="lin" valueType="num">
                                      <p:cBhvr>
                                        <p:cTn id="19" dur="500" fill="hold"/>
                                        <p:tgtEl>
                                          <p:spTgt spid="40"/>
                                        </p:tgtEl>
                                        <p:attrNameLst>
                                          <p:attrName>ppt_x</p:attrName>
                                        </p:attrNameLst>
                                      </p:cBhvr>
                                      <p:tavLst>
                                        <p:tav tm="0">
                                          <p:val>
                                            <p:strVal val="#ppt_x"/>
                                          </p:val>
                                        </p:tav>
                                        <p:tav tm="100000">
                                          <p:val>
                                            <p:strVal val="#ppt_x"/>
                                          </p:val>
                                        </p:tav>
                                      </p:tavLst>
                                    </p:anim>
                                    <p:anim calcmode="lin" valueType="num">
                                      <p:cBhvr>
                                        <p:cTn id="20" dur="500" fill="hold"/>
                                        <p:tgtEl>
                                          <p:spTgt spid="40"/>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anim calcmode="lin" valueType="num">
                                      <p:cBhvr>
                                        <p:cTn id="24" dur="500" fill="hold"/>
                                        <p:tgtEl>
                                          <p:spTgt spid="11"/>
                                        </p:tgtEl>
                                        <p:attrNameLst>
                                          <p:attrName>ppt_x</p:attrName>
                                        </p:attrNameLst>
                                      </p:cBhvr>
                                      <p:tavLst>
                                        <p:tav tm="0">
                                          <p:val>
                                            <p:strVal val="#ppt_x"/>
                                          </p:val>
                                        </p:tav>
                                        <p:tav tm="100000">
                                          <p:val>
                                            <p:strVal val="#ppt_x"/>
                                          </p:val>
                                        </p:tav>
                                      </p:tavLst>
                                    </p:anim>
                                    <p:anim calcmode="lin" valueType="num">
                                      <p:cBhvr>
                                        <p:cTn id="25" dur="500" fill="hold"/>
                                        <p:tgtEl>
                                          <p:spTgt spid="11"/>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animEffect transition="in" filter="fade">
                                      <p:cBhvr>
                                        <p:cTn id="31" dur="500"/>
                                        <p:tgtEl>
                                          <p:spTgt spid="6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3"/>
                                        </p:tgtEl>
                                        <p:attrNameLst>
                                          <p:attrName>style.visibility</p:attrName>
                                        </p:attrNameLst>
                                      </p:cBhvr>
                                      <p:to>
                                        <p:strVal val="visible"/>
                                      </p:to>
                                    </p:set>
                                    <p:animEffect transition="in" filter="fade">
                                      <p:cBhvr>
                                        <p:cTn id="34" dur="500"/>
                                        <p:tgtEl>
                                          <p:spTgt spid="6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500"/>
                                        <p:tgtEl>
                                          <p:spTgt spid="7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9"/>
                                        </p:tgtEl>
                                        <p:attrNameLst>
                                          <p:attrName>style.visibility</p:attrName>
                                        </p:attrNameLst>
                                      </p:cBhvr>
                                      <p:to>
                                        <p:strVal val="visible"/>
                                      </p:to>
                                    </p:set>
                                    <p:animEffect transition="in" filter="fade">
                                      <p:cBhvr>
                                        <p:cTn id="40" dur="500"/>
                                        <p:tgtEl>
                                          <p:spTgt spid="7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fade">
                                      <p:cBhvr>
                                        <p:cTn id="43" dur="500"/>
                                        <p:tgtEl>
                                          <p:spTgt spid="8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8"/>
                                        </p:tgtEl>
                                        <p:attrNameLst>
                                          <p:attrName>style.visibility</p:attrName>
                                        </p:attrNameLst>
                                      </p:cBhvr>
                                      <p:to>
                                        <p:strVal val="visible"/>
                                      </p:to>
                                    </p:set>
                                    <p:animEffect transition="in" filter="fade">
                                      <p:cBhvr>
                                        <p:cTn id="46" dur="500"/>
                                        <p:tgtEl>
                                          <p:spTgt spid="7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72"/>
                                        </p:tgtEl>
                                        <p:attrNameLst>
                                          <p:attrName>style.visibility</p:attrName>
                                        </p:attrNameLst>
                                      </p:cBhvr>
                                      <p:to>
                                        <p:strVal val="visible"/>
                                      </p:to>
                                    </p:set>
                                    <p:animEffect transition="in" filter="fade">
                                      <p:cBhvr>
                                        <p:cTn id="49" dur="500"/>
                                        <p:tgtEl>
                                          <p:spTgt spid="72"/>
                                        </p:tgtEl>
                                      </p:cBhvr>
                                    </p:animEffect>
                                  </p:childTnLst>
                                </p:cTn>
                              </p:par>
                              <p:par>
                                <p:cTn id="50" presetID="10" presetClass="entr" presetSubtype="0" fill="hold" nodeType="with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fade">
                                      <p:cBhvr>
                                        <p:cTn id="52" dur="500"/>
                                        <p:tgtEl>
                                          <p:spTgt spid="7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8"/>
                                        </p:tgtEl>
                                        <p:attrNameLst>
                                          <p:attrName>style.visibility</p:attrName>
                                        </p:attrNameLst>
                                      </p:cBhvr>
                                      <p:to>
                                        <p:strVal val="visible"/>
                                      </p:to>
                                    </p:set>
                                    <p:animEffect transition="in" filter="fade">
                                      <p:cBhvr>
                                        <p:cTn id="58" dur="500"/>
                                        <p:tgtEl>
                                          <p:spTgt spid="5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fade">
                                      <p:cBhvr>
                                        <p:cTn id="61" dur="500"/>
                                        <p:tgtEl>
                                          <p:spTgt spid="5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par>
                                <p:cTn id="65" presetID="10" presetClass="entr" presetSubtype="0" fill="hold" nodeType="with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500"/>
                                        <p:tgtEl>
                                          <p:spTgt spid="5"/>
                                        </p:tgtEl>
                                      </p:cBhvr>
                                    </p:animEffect>
                                  </p:childTnLst>
                                </p:cTn>
                              </p:par>
                              <p:par>
                                <p:cTn id="68" presetID="10" presetClass="entr" presetSubtype="0" fill="hold" nodeType="withEffect">
                                  <p:stCondLst>
                                    <p:cond delay="0"/>
                                  </p:stCondLst>
                                  <p:childTnLst>
                                    <p:set>
                                      <p:cBhvr>
                                        <p:cTn id="69" dur="1" fill="hold">
                                          <p:stCondLst>
                                            <p:cond delay="0"/>
                                          </p:stCondLst>
                                        </p:cTn>
                                        <p:tgtEl>
                                          <p:spTgt spid="98"/>
                                        </p:tgtEl>
                                        <p:attrNameLst>
                                          <p:attrName>style.visibility</p:attrName>
                                        </p:attrNameLst>
                                      </p:cBhvr>
                                      <p:to>
                                        <p:strVal val="visible"/>
                                      </p:to>
                                    </p:set>
                                    <p:animEffect transition="in" filter="fade">
                                      <p:cBhvr>
                                        <p:cTn id="70" dur="500"/>
                                        <p:tgtEl>
                                          <p:spTgt spid="98"/>
                                        </p:tgtEl>
                                      </p:cBhvr>
                                    </p:animEffect>
                                  </p:childTnLst>
                                </p:cTn>
                              </p:par>
                            </p:childTnLst>
                          </p:cTn>
                        </p:par>
                        <p:par>
                          <p:cTn id="71" fill="hold">
                            <p:stCondLst>
                              <p:cond delay="1000"/>
                            </p:stCondLst>
                            <p:childTnLst>
                              <p:par>
                                <p:cTn id="72" presetID="22" presetClass="entr" presetSubtype="8"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left)">
                                      <p:cBhvr>
                                        <p:cTn id="74" dur="500"/>
                                        <p:tgtEl>
                                          <p:spTgt spid="13"/>
                                        </p:tgtEl>
                                      </p:cBhvr>
                                    </p:animEffect>
                                  </p:childTnLst>
                                </p:cTn>
                              </p:par>
                              <p:par>
                                <p:cTn id="75" presetID="10" presetClass="entr" presetSubtype="0" fill="hold" nodeType="with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500"/>
                                        <p:tgtEl>
                                          <p:spTgt spid="60"/>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fade">
                                      <p:cBhvr>
                                        <p:cTn id="80" dur="500"/>
                                        <p:tgtEl>
                                          <p:spTgt spid="46"/>
                                        </p:tgtEl>
                                      </p:cBhvr>
                                    </p:animEffect>
                                  </p:childTnLst>
                                </p:cTn>
                              </p:par>
                            </p:childTnLst>
                          </p:cTn>
                        </p:par>
                        <p:par>
                          <p:cTn id="81" fill="hold">
                            <p:stCondLst>
                              <p:cond delay="1500"/>
                            </p:stCondLst>
                            <p:childTnLst>
                              <p:par>
                                <p:cTn id="82" presetID="22" presetClass="entr" presetSubtype="8" fill="hold" grpId="0" nodeType="afterEffect">
                                  <p:stCondLst>
                                    <p:cond delay="0"/>
                                  </p:stCondLst>
                                  <p:childTnLst>
                                    <p:set>
                                      <p:cBhvr>
                                        <p:cTn id="83" dur="1" fill="hold">
                                          <p:stCondLst>
                                            <p:cond delay="0"/>
                                          </p:stCondLst>
                                        </p:cTn>
                                        <p:tgtEl>
                                          <p:spTgt spid="120"/>
                                        </p:tgtEl>
                                        <p:attrNameLst>
                                          <p:attrName>style.visibility</p:attrName>
                                        </p:attrNameLst>
                                      </p:cBhvr>
                                      <p:to>
                                        <p:strVal val="visible"/>
                                      </p:to>
                                    </p:set>
                                    <p:animEffect transition="in" filter="wipe(left)">
                                      <p:cBhvr>
                                        <p:cTn id="84" dur="500"/>
                                        <p:tgtEl>
                                          <p:spTgt spid="12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21"/>
                                        </p:tgtEl>
                                        <p:attrNameLst>
                                          <p:attrName>style.visibility</p:attrName>
                                        </p:attrNameLst>
                                      </p:cBhvr>
                                      <p:to>
                                        <p:strVal val="visible"/>
                                      </p:to>
                                    </p:set>
                                    <p:animEffect transition="in" filter="fade">
                                      <p:cBhvr>
                                        <p:cTn id="87" dur="500"/>
                                        <p:tgtEl>
                                          <p:spTgt spid="12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22"/>
                                        </p:tgtEl>
                                        <p:attrNameLst>
                                          <p:attrName>style.visibility</p:attrName>
                                        </p:attrNameLst>
                                      </p:cBhvr>
                                      <p:to>
                                        <p:strVal val="visible"/>
                                      </p:to>
                                    </p:set>
                                    <p:animEffect transition="in" filter="fade">
                                      <p:cBhvr>
                                        <p:cTn id="90"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3" grpId="0"/>
      <p:bldP spid="63" grpId="0" animBg="1"/>
      <p:bldP spid="64" grpId="0"/>
      <p:bldP spid="69" grpId="0"/>
      <p:bldP spid="71" grpId="0" animBg="1"/>
      <p:bldP spid="72" grpId="0" animBg="1"/>
      <p:bldP spid="78" grpId="0" animBg="1"/>
      <p:bldP spid="79" grpId="0" animBg="1"/>
      <p:bldP spid="80" grpId="0" animBg="1"/>
      <p:bldP spid="55" grpId="0" animBg="1"/>
      <p:bldP spid="56" grpId="0" animBg="1"/>
      <p:bldP spid="58" grpId="0" animBg="1"/>
      <p:bldP spid="11" grpId="0"/>
      <p:bldP spid="40" grpId="0"/>
      <p:bldP spid="41" grpId="0"/>
      <p:bldP spid="13" grpId="0" animBg="1"/>
      <p:bldP spid="46" grpId="0"/>
      <p:bldP spid="120" grpId="0" animBg="1"/>
      <p:bldP spid="121" grpId="0"/>
      <p:bldP spid="1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загрузки\работа\Trillion Energy -\image 309.png"/>
          <p:cNvPicPr>
            <a:picLocks noChangeAspect="1" noChangeArrowheads="1"/>
          </p:cNvPicPr>
          <p:nvPr/>
        </p:nvPicPr>
        <p:blipFill rotWithShape="1">
          <a:blip r:embed="rId3">
            <a:extLst>
              <a:ext uri="{28A0092B-C50C-407E-A947-70E740481C1C}">
                <a14:useLocalDpi xmlns:a14="http://schemas.microsoft.com/office/drawing/2010/main" val="0"/>
              </a:ext>
            </a:extLst>
          </a:blip>
          <a:srcRect l="7505" r="4232"/>
          <a:stretch/>
        </p:blipFill>
        <p:spPr bwMode="auto">
          <a:xfrm>
            <a:off x="6512011" y="1903617"/>
            <a:ext cx="11345614" cy="77233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688DCA6D-B811-AA95-7B2B-F9379430361D}"/>
              </a:ext>
            </a:extLst>
          </p:cNvPr>
          <p:cNvSpPr/>
          <p:nvPr/>
        </p:nvSpPr>
        <p:spPr>
          <a:xfrm>
            <a:off x="12461231" y="6831560"/>
            <a:ext cx="1971004" cy="1191342"/>
          </a:xfrm>
          <a:prstGeom prst="rect">
            <a:avLst/>
          </a:prstGeom>
          <a:solidFill>
            <a:srgbClr val="C00000">
              <a:alpha val="44000"/>
            </a:srgbClr>
          </a:solidFill>
          <a:ln w="28575">
            <a:solidFill>
              <a:srgbClr val="D9ECFF"/>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41" name="Прямоугольник 61">
            <a:extLst>
              <a:ext uri="{FF2B5EF4-FFF2-40B4-BE49-F238E27FC236}">
                <a16:creationId xmlns:a16="http://schemas.microsoft.com/office/drawing/2014/main" id="{C0DF40C8-9893-BEDD-C37D-A41A2726A2AD}"/>
              </a:ext>
            </a:extLst>
          </p:cNvPr>
          <p:cNvSpPr/>
          <p:nvPr/>
        </p:nvSpPr>
        <p:spPr>
          <a:xfrm flipV="1">
            <a:off x="788200" y="4838792"/>
            <a:ext cx="5168200" cy="2888823"/>
          </a:xfrm>
          <a:prstGeom prst="rect">
            <a:avLst/>
          </a:prstGeom>
          <a:solidFill>
            <a:srgbClr val="E84B48">
              <a:alpha val="1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TextBox 2">
            <a:extLst>
              <a:ext uri="{FF2B5EF4-FFF2-40B4-BE49-F238E27FC236}">
                <a16:creationId xmlns:a16="http://schemas.microsoft.com/office/drawing/2014/main" id="{A5AD7E5E-81D4-D165-3D0A-71F208838EBC}"/>
              </a:ext>
            </a:extLst>
          </p:cNvPr>
          <p:cNvSpPr txBox="1"/>
          <p:nvPr/>
        </p:nvSpPr>
        <p:spPr>
          <a:xfrm>
            <a:off x="1044521" y="2336795"/>
            <a:ext cx="4782065" cy="2400657"/>
          </a:xfrm>
          <a:prstGeom prst="rect">
            <a:avLst/>
          </a:prstGeom>
          <a:noFill/>
        </p:spPr>
        <p:txBody>
          <a:bodyPr wrap="square">
            <a:spAutoFit/>
          </a:bodyPr>
          <a:lstStyle/>
          <a:p>
            <a:pPr marR="0" lvl="0">
              <a:spcBef>
                <a:spcPts val="1200"/>
              </a:spcBef>
              <a:spcAft>
                <a:spcPts val="0"/>
              </a:spcAft>
              <a:tabLst>
                <a:tab pos="457200" algn="l"/>
              </a:tabLst>
            </a:pPr>
            <a:r>
              <a:rPr lang="en-US" sz="2000" dirty="0">
                <a:solidFill>
                  <a:srgbClr val="3A396D"/>
                </a:solidFill>
                <a:effectLst/>
                <a:latin typeface="Kanit" panose="020B0604020202020204" charset="-34"/>
                <a:ea typeface="Times New Roman" panose="02020603050405020304" pitchFamily="18" charset="0"/>
                <a:cs typeface="Kanit" panose="020B0604020202020204" charset="-34"/>
              </a:rPr>
              <a:t>250 bbls tanker trucks can take oil from discovery to the </a:t>
            </a:r>
            <a:r>
              <a:rPr lang="en-US" sz="2000" b="1" dirty="0">
                <a:solidFill>
                  <a:srgbClr val="3A396D"/>
                </a:solidFill>
                <a:effectLst/>
                <a:latin typeface="Kanit" panose="020B0604020202020204" charset="-34"/>
                <a:ea typeface="Times New Roman" panose="02020603050405020304" pitchFamily="18" charset="0"/>
                <a:cs typeface="Kanit" panose="020B0604020202020204" charset="-34"/>
              </a:rPr>
              <a:t>refinery 130 km away</a:t>
            </a:r>
            <a:endParaRPr lang="en-US" sz="2000" dirty="0">
              <a:solidFill>
                <a:srgbClr val="3A396D"/>
              </a:solidFill>
              <a:latin typeface="Kanit" panose="020B0604020202020204" charset="-34"/>
              <a:ea typeface="Times New Roman" panose="02020603050405020304" pitchFamily="18" charset="0"/>
              <a:cs typeface="Kanit" panose="020B0604020202020204" charset="-34"/>
            </a:endParaRPr>
          </a:p>
          <a:p>
            <a:pPr marR="0" lvl="0">
              <a:spcBef>
                <a:spcPts val="1200"/>
              </a:spcBef>
              <a:spcAft>
                <a:spcPts val="0"/>
              </a:spcAft>
              <a:tabLst>
                <a:tab pos="457200" algn="l"/>
              </a:tabLst>
            </a:pPr>
            <a:r>
              <a:rPr lang="en-US" sz="2000" dirty="0">
                <a:solidFill>
                  <a:srgbClr val="3A396D"/>
                </a:solidFill>
                <a:effectLst/>
                <a:latin typeface="Kanit" panose="020B0604020202020204" charset="-34"/>
                <a:ea typeface="Times New Roman" panose="02020603050405020304" pitchFamily="18" charset="0"/>
                <a:cs typeface="Kanit" panose="020B0604020202020204" charset="-34"/>
              </a:rPr>
              <a:t>Early production does </a:t>
            </a:r>
            <a:r>
              <a:rPr lang="en-US" sz="2000" b="1" dirty="0">
                <a:solidFill>
                  <a:srgbClr val="3A396D"/>
                </a:solidFill>
                <a:effectLst/>
                <a:latin typeface="Kanit" panose="020B0604020202020204" charset="-34"/>
                <a:ea typeface="Times New Roman" panose="02020603050405020304" pitchFamily="18" charset="0"/>
                <a:cs typeface="Kanit" panose="020B0604020202020204" charset="-34"/>
              </a:rPr>
              <a:t>not require </a:t>
            </a:r>
            <a:r>
              <a:rPr lang="en-US" sz="2000" dirty="0">
                <a:solidFill>
                  <a:srgbClr val="3A396D"/>
                </a:solidFill>
                <a:effectLst/>
                <a:latin typeface="Kanit" panose="020B0604020202020204" charset="-34"/>
                <a:ea typeface="Times New Roman" panose="02020603050405020304" pitchFamily="18" charset="0"/>
                <a:cs typeface="Kanit" panose="020B0604020202020204" charset="-34"/>
              </a:rPr>
              <a:t>water separation, but down the road it will need a </a:t>
            </a:r>
            <a:r>
              <a:rPr lang="en-US" sz="2000" b="1" dirty="0">
                <a:solidFill>
                  <a:srgbClr val="3A396D"/>
                </a:solidFill>
                <a:effectLst/>
                <a:latin typeface="Kanit" panose="020B0604020202020204" charset="-34"/>
                <a:ea typeface="Times New Roman" panose="02020603050405020304" pitchFamily="18" charset="0"/>
                <a:cs typeface="Kanit" panose="020B0604020202020204" charset="-34"/>
              </a:rPr>
              <a:t>simple water separator</a:t>
            </a:r>
            <a:r>
              <a:rPr lang="en-US" sz="2000" dirty="0">
                <a:solidFill>
                  <a:srgbClr val="3A396D"/>
                </a:solidFill>
                <a:effectLst/>
                <a:latin typeface="Kanit" panose="020B0604020202020204" charset="-34"/>
                <a:ea typeface="Times New Roman" panose="02020603050405020304" pitchFamily="18" charset="0"/>
                <a:cs typeface="Kanit" panose="020B0604020202020204" charset="-34"/>
              </a:rPr>
              <a:t>. Initial production is trucked for fast revenue</a:t>
            </a:r>
          </a:p>
        </p:txBody>
      </p:sp>
      <p:grpSp>
        <p:nvGrpSpPr>
          <p:cNvPr id="6" name="Group 5">
            <a:extLst>
              <a:ext uri="{FF2B5EF4-FFF2-40B4-BE49-F238E27FC236}">
                <a16:creationId xmlns:a16="http://schemas.microsoft.com/office/drawing/2014/main" id="{FEA56675-5BF2-1EA4-2186-510D2B92A759}"/>
              </a:ext>
            </a:extLst>
          </p:cNvPr>
          <p:cNvGrpSpPr/>
          <p:nvPr/>
        </p:nvGrpSpPr>
        <p:grpSpPr>
          <a:xfrm>
            <a:off x="8030839" y="3801795"/>
            <a:ext cx="746475" cy="746475"/>
            <a:chOff x="3263559" y="2940049"/>
            <a:chExt cx="635341" cy="635341"/>
          </a:xfrm>
        </p:grpSpPr>
        <p:pic>
          <p:nvPicPr>
            <p:cNvPr id="7" name="Picture 6">
              <a:extLst>
                <a:ext uri="{FF2B5EF4-FFF2-40B4-BE49-F238E27FC236}">
                  <a16:creationId xmlns:a16="http://schemas.microsoft.com/office/drawing/2014/main" id="{96D2ADEA-9C27-1F82-1DA4-76CFB63CC55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398" b="89844" l="9961" r="89844">
                          <a14:foregroundMark x1="42969" y1="8398" x2="57617" y2="8398"/>
                          <a14:backgroundMark x1="33008" y1="83984" x2="33008" y2="83984"/>
                        </a14:backgroundRemoval>
                      </a14:imgEffect>
                      <a14:imgEffect>
                        <a14:sharpenSoften amount="13000"/>
                      </a14:imgEffect>
                      <a14:imgEffect>
                        <a14:brightnessContrast bright="15000" contrast="57000"/>
                      </a14:imgEffect>
                    </a14:imgLayer>
                  </a14:imgProps>
                </a:ext>
                <a:ext uri="{28A0092B-C50C-407E-A947-70E740481C1C}">
                  <a14:useLocalDpi xmlns:a14="http://schemas.microsoft.com/office/drawing/2010/main" val="0"/>
                </a:ext>
              </a:extLst>
            </a:blip>
            <a:stretch>
              <a:fillRect/>
            </a:stretch>
          </p:blipFill>
          <p:spPr>
            <a:xfrm>
              <a:off x="3263559" y="2940049"/>
              <a:ext cx="635341" cy="635341"/>
            </a:xfrm>
            <a:prstGeom prst="rect">
              <a:avLst/>
            </a:prstGeom>
            <a:effectLst>
              <a:glow rad="25400">
                <a:schemeClr val="accent4">
                  <a:lumMod val="20000"/>
                  <a:lumOff val="80000"/>
                </a:schemeClr>
              </a:glow>
            </a:effectLst>
          </p:spPr>
        </p:pic>
        <p:pic>
          <p:nvPicPr>
            <p:cNvPr id="8" name="Picture 7">
              <a:extLst>
                <a:ext uri="{FF2B5EF4-FFF2-40B4-BE49-F238E27FC236}">
                  <a16:creationId xmlns:a16="http://schemas.microsoft.com/office/drawing/2014/main" id="{B73B4257-1CE4-1463-B72D-13D5879F3EF3}"/>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100000"/>
                      </a14:imgEffect>
                      <a14:imgEffect>
                        <a14:brightnessContrast bright="30000" contrast="24000"/>
                      </a14:imgEffect>
                    </a14:imgLayer>
                  </a14:imgProps>
                </a:ext>
                <a:ext uri="{28A0092B-C50C-407E-A947-70E740481C1C}">
                  <a14:useLocalDpi xmlns:a14="http://schemas.microsoft.com/office/drawing/2010/main" val="0"/>
                </a:ext>
              </a:extLst>
            </a:blip>
            <a:stretch>
              <a:fillRect/>
            </a:stretch>
          </p:blipFill>
          <p:spPr>
            <a:xfrm>
              <a:off x="3383584" y="2974180"/>
              <a:ext cx="395290" cy="395290"/>
            </a:xfrm>
            <a:prstGeom prst="rect">
              <a:avLst/>
            </a:prstGeom>
          </p:spPr>
        </p:pic>
      </p:grpSp>
      <p:sp>
        <p:nvSpPr>
          <p:cNvPr id="9" name="Speech Bubble: Rectangle with Corners Rounded 8">
            <a:extLst>
              <a:ext uri="{FF2B5EF4-FFF2-40B4-BE49-F238E27FC236}">
                <a16:creationId xmlns:a16="http://schemas.microsoft.com/office/drawing/2014/main" id="{F94F1B31-41AA-7B68-26A0-C71251CFFB73}"/>
              </a:ext>
            </a:extLst>
          </p:cNvPr>
          <p:cNvSpPr/>
          <p:nvPr/>
        </p:nvSpPr>
        <p:spPr>
          <a:xfrm>
            <a:off x="10027017" y="1134599"/>
            <a:ext cx="3328670" cy="650904"/>
          </a:xfrm>
          <a:prstGeom prst="wedgeRectCallout">
            <a:avLst>
              <a:gd name="adj1" fmla="val -97521"/>
              <a:gd name="adj2" fmla="val 393217"/>
            </a:avLst>
          </a:prstGeom>
          <a:solidFill>
            <a:srgbClr val="D9ECF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rgbClr val="3A396D"/>
                </a:solidFill>
                <a:latin typeface="Kanit" panose="020B0604020202020204" charset="-34"/>
                <a:cs typeface="Kanit" panose="020B0604020202020204" charset="-34"/>
              </a:rPr>
              <a:t>Tüpraş Batman Oil Refinery</a:t>
            </a:r>
          </a:p>
        </p:txBody>
      </p:sp>
      <p:pic>
        <p:nvPicPr>
          <p:cNvPr id="10" name="Picture 9">
            <a:extLst>
              <a:ext uri="{FF2B5EF4-FFF2-40B4-BE49-F238E27FC236}">
                <a16:creationId xmlns:a16="http://schemas.microsoft.com/office/drawing/2014/main" id="{BD213000-A820-5F21-80D5-F446B434A39E}"/>
              </a:ext>
            </a:extLst>
          </p:cNvPr>
          <p:cNvPicPr>
            <a:picLocks noChangeAspect="1"/>
          </p:cNvPicPr>
          <p:nvPr/>
        </p:nvPicPr>
        <p:blipFill>
          <a:blip r:embed="rId8">
            <a:extLst>
              <a:ext uri="{BEBA8EAE-BF5A-486C-A8C5-ECC9F3942E4B}">
                <a14:imgProps xmlns:a14="http://schemas.microsoft.com/office/drawing/2010/main">
                  <a14:imgLayer r:embed="rId5">
                    <a14:imgEffect>
                      <a14:sharpenSoften amount="13000"/>
                    </a14:imgEffect>
                    <a14:imgEffect>
                      <a14:brightnessContrast bright="15000" contrast="57000"/>
                    </a14:imgEffect>
                  </a14:imgLayer>
                </a14:imgProps>
              </a:ext>
              <a:ext uri="{28A0092B-C50C-407E-A947-70E740481C1C}">
                <a14:useLocalDpi xmlns:a14="http://schemas.microsoft.com/office/drawing/2010/main" val="0"/>
              </a:ext>
            </a:extLst>
          </a:blip>
          <a:stretch>
            <a:fillRect/>
          </a:stretch>
        </p:blipFill>
        <p:spPr>
          <a:xfrm>
            <a:off x="13578184" y="7118053"/>
            <a:ext cx="746475" cy="746475"/>
          </a:xfrm>
          <a:prstGeom prst="rect">
            <a:avLst/>
          </a:prstGeom>
          <a:effectLst>
            <a:glow rad="25400">
              <a:schemeClr val="accent4">
                <a:lumMod val="20000"/>
                <a:lumOff val="80000"/>
              </a:schemeClr>
            </a:glow>
          </a:effectLst>
        </p:spPr>
      </p:pic>
      <p:sp>
        <p:nvSpPr>
          <p:cNvPr id="15" name="Speech Bubble: Rectangle with Corners Rounded 14">
            <a:extLst>
              <a:ext uri="{FF2B5EF4-FFF2-40B4-BE49-F238E27FC236}">
                <a16:creationId xmlns:a16="http://schemas.microsoft.com/office/drawing/2014/main" id="{A46F1E41-63FD-CEC7-B3A7-CC21D8892036}"/>
              </a:ext>
            </a:extLst>
          </p:cNvPr>
          <p:cNvSpPr/>
          <p:nvPr/>
        </p:nvSpPr>
        <p:spPr>
          <a:xfrm flipH="1">
            <a:off x="14469761" y="6046906"/>
            <a:ext cx="2823701" cy="650904"/>
          </a:xfrm>
          <a:prstGeom prst="wedgeRectCallout">
            <a:avLst>
              <a:gd name="adj1" fmla="val 67546"/>
              <a:gd name="adj2" fmla="val 156154"/>
            </a:avLst>
          </a:prstGeom>
          <a:solidFill>
            <a:srgbClr val="D9ECF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sz="1600" b="1" dirty="0">
                <a:solidFill>
                  <a:srgbClr val="3A396D"/>
                </a:solidFill>
                <a:latin typeface="Kanit" panose="020B0604020202020204" charset="-34"/>
                <a:cs typeface="Kanit" panose="020B0604020202020204" charset="-34"/>
              </a:rPr>
              <a:t>Production Base</a:t>
            </a:r>
            <a:endParaRPr lang="en-US" sz="1600" b="1" dirty="0">
              <a:solidFill>
                <a:srgbClr val="3A396D"/>
              </a:solidFill>
              <a:latin typeface="Kanit" panose="020B0604020202020204" charset="-34"/>
              <a:cs typeface="Kanit" panose="020B0604020202020204" charset="-34"/>
            </a:endParaRPr>
          </a:p>
        </p:txBody>
      </p:sp>
      <p:grpSp>
        <p:nvGrpSpPr>
          <p:cNvPr id="16" name="Group 15">
            <a:extLst>
              <a:ext uri="{FF2B5EF4-FFF2-40B4-BE49-F238E27FC236}">
                <a16:creationId xmlns:a16="http://schemas.microsoft.com/office/drawing/2014/main" id="{239D78E3-DA21-60CD-D522-E41D468BE088}"/>
              </a:ext>
            </a:extLst>
          </p:cNvPr>
          <p:cNvGrpSpPr/>
          <p:nvPr/>
        </p:nvGrpSpPr>
        <p:grpSpPr>
          <a:xfrm>
            <a:off x="8128220" y="8630608"/>
            <a:ext cx="2089793" cy="802609"/>
            <a:chOff x="1997706" y="5797580"/>
            <a:chExt cx="2059517" cy="683118"/>
          </a:xfrm>
        </p:grpSpPr>
        <p:sp>
          <p:nvSpPr>
            <p:cNvPr id="17" name="Speech Bubble: Rectangle with Corners Rounded 16">
              <a:extLst>
                <a:ext uri="{FF2B5EF4-FFF2-40B4-BE49-F238E27FC236}">
                  <a16:creationId xmlns:a16="http://schemas.microsoft.com/office/drawing/2014/main" id="{E7774630-8B62-66A3-F73E-9E5302D9AC66}"/>
                </a:ext>
              </a:extLst>
            </p:cNvPr>
            <p:cNvSpPr/>
            <p:nvPr/>
          </p:nvSpPr>
          <p:spPr>
            <a:xfrm>
              <a:off x="1997706" y="5840322"/>
              <a:ext cx="2059517" cy="640376"/>
            </a:xfrm>
            <a:prstGeom prst="wedgeRectCallout">
              <a:avLst>
                <a:gd name="adj1" fmla="val 60297"/>
                <a:gd name="adj2" fmla="val -99543"/>
              </a:avLst>
            </a:prstGeom>
            <a:solidFill>
              <a:srgbClr val="D9ECF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tr-TR" sz="1600" b="1" dirty="0">
                <a:solidFill>
                  <a:srgbClr val="3A396D"/>
                </a:solidFill>
                <a:latin typeface="Kanit" panose="020B0604020202020204" charset="-34"/>
                <a:cs typeface="Kanit" panose="020B0604020202020204" charset="-34"/>
              </a:endParaRPr>
            </a:p>
            <a:p>
              <a:pPr algn="ctr"/>
              <a:r>
                <a:rPr lang="tr-TR" sz="1600" b="1" dirty="0">
                  <a:solidFill>
                    <a:srgbClr val="3A396D"/>
                  </a:solidFill>
                  <a:latin typeface="Kanit" panose="020B0604020202020204" charset="-34"/>
                  <a:cs typeface="Kanit" panose="020B0604020202020204" charset="-34"/>
                </a:rPr>
                <a:t>130 km distance</a:t>
              </a:r>
              <a:endParaRPr lang="en-US" sz="1600" b="1" dirty="0">
                <a:solidFill>
                  <a:srgbClr val="3A396D"/>
                </a:solidFill>
                <a:latin typeface="Kanit" panose="020B0604020202020204" charset="-34"/>
                <a:cs typeface="Kanit" panose="020B0604020202020204" charset="-34"/>
              </a:endParaRPr>
            </a:p>
          </p:txBody>
        </p:sp>
        <p:pic>
          <p:nvPicPr>
            <p:cNvPr id="18" name="Picture 17">
              <a:extLst>
                <a:ext uri="{FF2B5EF4-FFF2-40B4-BE49-F238E27FC236}">
                  <a16:creationId xmlns:a16="http://schemas.microsoft.com/office/drawing/2014/main" id="{F3402586-F527-164A-99AF-691B0533882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34161" y="5797580"/>
              <a:ext cx="522169" cy="522168"/>
            </a:xfrm>
            <a:prstGeom prst="rect">
              <a:avLst/>
            </a:prstGeom>
          </p:spPr>
        </p:pic>
      </p:grpSp>
      <p:sp>
        <p:nvSpPr>
          <p:cNvPr id="21" name="TextBox 20">
            <a:extLst>
              <a:ext uri="{FF2B5EF4-FFF2-40B4-BE49-F238E27FC236}">
                <a16:creationId xmlns:a16="http://schemas.microsoft.com/office/drawing/2014/main" id="{E441278A-D185-5EB4-3730-53BBD57470A5}"/>
              </a:ext>
            </a:extLst>
          </p:cNvPr>
          <p:cNvSpPr txBox="1"/>
          <p:nvPr/>
        </p:nvSpPr>
        <p:spPr>
          <a:xfrm>
            <a:off x="14597586" y="9141344"/>
            <a:ext cx="3102737" cy="253128"/>
          </a:xfrm>
          <a:prstGeom prst="rect">
            <a:avLst/>
          </a:prstGeom>
          <a:noFill/>
        </p:spPr>
        <p:txBody>
          <a:bodyPr wrap="square" lIns="0" tIns="0" rIns="0" bIns="0" rtlCol="0">
            <a:spAutoFit/>
          </a:bodyPr>
          <a:lstStyle/>
          <a:p>
            <a:pPr algn="ctr"/>
            <a:r>
              <a:rPr lang="tr-TR" sz="1500" b="1" dirty="0">
                <a:solidFill>
                  <a:schemeClr val="bg1"/>
                </a:solidFill>
              </a:rPr>
              <a:t>40 km</a:t>
            </a:r>
            <a:endParaRPr lang="en-US" sz="1500" b="1" dirty="0">
              <a:solidFill>
                <a:schemeClr val="bg1"/>
              </a:solidFill>
            </a:endParaRPr>
          </a:p>
        </p:txBody>
      </p:sp>
      <p:grpSp>
        <p:nvGrpSpPr>
          <p:cNvPr id="22" name="Group 21">
            <a:extLst>
              <a:ext uri="{FF2B5EF4-FFF2-40B4-BE49-F238E27FC236}">
                <a16:creationId xmlns:a16="http://schemas.microsoft.com/office/drawing/2014/main" id="{18C434DB-624E-39C0-515C-128DDF4D36F5}"/>
              </a:ext>
            </a:extLst>
          </p:cNvPr>
          <p:cNvGrpSpPr/>
          <p:nvPr/>
        </p:nvGrpSpPr>
        <p:grpSpPr>
          <a:xfrm>
            <a:off x="15172576" y="295266"/>
            <a:ext cx="2660335" cy="1391779"/>
            <a:chOff x="9137334" y="7141273"/>
            <a:chExt cx="4161340" cy="2256727"/>
          </a:xfrm>
        </p:grpSpPr>
        <p:grpSp>
          <p:nvGrpSpPr>
            <p:cNvPr id="23" name="Group 22">
              <a:extLst>
                <a:ext uri="{FF2B5EF4-FFF2-40B4-BE49-F238E27FC236}">
                  <a16:creationId xmlns:a16="http://schemas.microsoft.com/office/drawing/2014/main" id="{F5A40085-C7D8-4D61-B766-1E40B816BD66}"/>
                </a:ext>
              </a:extLst>
            </p:cNvPr>
            <p:cNvGrpSpPr/>
            <p:nvPr/>
          </p:nvGrpSpPr>
          <p:grpSpPr>
            <a:xfrm>
              <a:off x="9137334" y="7141273"/>
              <a:ext cx="4161340" cy="2256727"/>
              <a:chOff x="9137334" y="7141273"/>
              <a:chExt cx="4161340" cy="2256727"/>
            </a:xfrm>
          </p:grpSpPr>
          <p:pic>
            <p:nvPicPr>
              <p:cNvPr id="25" name="Picture 24">
                <a:extLst>
                  <a:ext uri="{FF2B5EF4-FFF2-40B4-BE49-F238E27FC236}">
                    <a16:creationId xmlns:a16="http://schemas.microsoft.com/office/drawing/2014/main" id="{4570B9F0-572D-02FA-986A-EC5818658E6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137334" y="7141273"/>
                <a:ext cx="4161340" cy="2256727"/>
              </a:xfrm>
              <a:prstGeom prst="rect">
                <a:avLst/>
              </a:prstGeom>
              <a:ln>
                <a:solidFill>
                  <a:srgbClr val="0000CC"/>
                </a:solidFill>
              </a:ln>
            </p:spPr>
          </p:pic>
          <p:sp>
            <p:nvSpPr>
              <p:cNvPr id="26" name="Rectangle 25">
                <a:extLst>
                  <a:ext uri="{FF2B5EF4-FFF2-40B4-BE49-F238E27FC236}">
                    <a16:creationId xmlns:a16="http://schemas.microsoft.com/office/drawing/2014/main" id="{831664DF-B570-DB14-87C7-A8B2BE99B6CB}"/>
                  </a:ext>
                </a:extLst>
              </p:cNvPr>
              <p:cNvSpPr/>
              <p:nvPr/>
            </p:nvSpPr>
            <p:spPr>
              <a:xfrm>
                <a:off x="12362775" y="8495026"/>
                <a:ext cx="184151" cy="85646"/>
              </a:xfrm>
              <a:prstGeom prst="rect">
                <a:avLst/>
              </a:prstGeom>
              <a:solidFill>
                <a:srgbClr val="FF0000"/>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929"/>
              </a:p>
            </p:txBody>
          </p:sp>
        </p:grpSp>
        <p:sp>
          <p:nvSpPr>
            <p:cNvPr id="24" name="TextBox 23">
              <a:extLst>
                <a:ext uri="{FF2B5EF4-FFF2-40B4-BE49-F238E27FC236}">
                  <a16:creationId xmlns:a16="http://schemas.microsoft.com/office/drawing/2014/main" id="{DE2FE630-EA10-621C-47C0-D92922524679}"/>
                </a:ext>
              </a:extLst>
            </p:cNvPr>
            <p:cNvSpPr txBox="1"/>
            <p:nvPr/>
          </p:nvSpPr>
          <p:spPr>
            <a:xfrm>
              <a:off x="9432930" y="7999809"/>
              <a:ext cx="3570147" cy="499051"/>
            </a:xfrm>
            <a:prstGeom prst="rect">
              <a:avLst/>
            </a:prstGeom>
            <a:noFill/>
            <a:ln>
              <a:noFill/>
            </a:ln>
          </p:spPr>
          <p:txBody>
            <a:bodyPr wrap="square" lIns="0" tIns="0" rIns="0" bIns="0" rtlCol="0">
              <a:spAutoFit/>
            </a:bodyPr>
            <a:lstStyle/>
            <a:p>
              <a:pPr algn="ctr"/>
              <a:r>
                <a:rPr lang="tr-TR" sz="2000" b="1" spc="644" dirty="0">
                  <a:solidFill>
                    <a:srgbClr val="3A396D"/>
                  </a:solidFill>
                  <a:latin typeface="Kanit" panose="020B0604020202020204" charset="-34"/>
                  <a:cs typeface="Kanit" panose="020B0604020202020204" charset="-34"/>
                </a:rPr>
                <a:t>TURKIYE</a:t>
              </a:r>
              <a:endParaRPr lang="en-US" sz="2000" b="1" spc="644" dirty="0">
                <a:solidFill>
                  <a:srgbClr val="3A396D"/>
                </a:solidFill>
                <a:latin typeface="Kanit" panose="020B0604020202020204" charset="-34"/>
                <a:cs typeface="Kanit" panose="020B0604020202020204" charset="-34"/>
              </a:endParaRPr>
            </a:p>
          </p:txBody>
        </p:sp>
      </p:grpSp>
      <p:sp>
        <p:nvSpPr>
          <p:cNvPr id="27" name="TextBox 26">
            <a:extLst>
              <a:ext uri="{FF2B5EF4-FFF2-40B4-BE49-F238E27FC236}">
                <a16:creationId xmlns:a16="http://schemas.microsoft.com/office/drawing/2014/main" id="{CAD41560-E992-1AFF-5841-2B49CCE89D9D}"/>
              </a:ext>
            </a:extLst>
          </p:cNvPr>
          <p:cNvSpPr txBox="1"/>
          <p:nvPr/>
        </p:nvSpPr>
        <p:spPr>
          <a:xfrm>
            <a:off x="1025229" y="4958632"/>
            <a:ext cx="3232348" cy="2632131"/>
          </a:xfrm>
          <a:prstGeom prst="rect">
            <a:avLst/>
          </a:prstGeom>
          <a:noFill/>
          <a:ln>
            <a:noFill/>
          </a:ln>
        </p:spPr>
        <p:txBody>
          <a:bodyPr wrap="square" rtlCol="0">
            <a:spAutoFit/>
          </a:bodyPr>
          <a:lstStyle/>
          <a:p>
            <a:pPr>
              <a:spcBef>
                <a:spcPts val="600"/>
              </a:spcBef>
            </a:pPr>
            <a:r>
              <a:rPr lang="en-US" sz="1929" dirty="0">
                <a:solidFill>
                  <a:srgbClr val="3A396D"/>
                </a:solidFill>
                <a:latin typeface="Kanit" panose="020B0604020202020204" charset="-34"/>
                <a:ea typeface="Calibri" panose="020F0502020204030204" pitchFamily="34" charset="0"/>
                <a:cs typeface="Kanit" panose="020B0604020202020204" charset="-34"/>
              </a:rPr>
              <a:t>Estimated number of wells:</a:t>
            </a:r>
            <a:endParaRPr lang="en-US" sz="1929" b="1" dirty="0">
              <a:solidFill>
                <a:srgbClr val="3A396D"/>
              </a:solidFill>
              <a:latin typeface="Kanit" panose="020B0604020202020204" charset="-34"/>
              <a:ea typeface="Calibri" panose="020F0502020204030204" pitchFamily="34" charset="0"/>
              <a:cs typeface="Kanit" panose="020B0604020202020204" charset="-34"/>
            </a:endParaRPr>
          </a:p>
          <a:p>
            <a:pPr>
              <a:spcBef>
                <a:spcPts val="600"/>
              </a:spcBef>
            </a:pPr>
            <a:r>
              <a:rPr lang="en-US" sz="1929" dirty="0">
                <a:solidFill>
                  <a:srgbClr val="3A396D"/>
                </a:solidFill>
                <a:latin typeface="Kanit" panose="020B0604020202020204" charset="-34"/>
                <a:ea typeface="Calibri" panose="020F0502020204030204" pitchFamily="34" charset="0"/>
                <a:cs typeface="Kanit" panose="020B0604020202020204" charset="-34"/>
              </a:rPr>
              <a:t>Est. per well production:</a:t>
            </a:r>
            <a:endParaRPr lang="en-CA" sz="1929" dirty="0">
              <a:solidFill>
                <a:srgbClr val="3A396D"/>
              </a:solidFill>
              <a:latin typeface="Kanit" panose="020B0604020202020204" charset="-34"/>
              <a:ea typeface="Calibri" panose="020F0502020204030204" pitchFamily="34" charset="0"/>
              <a:cs typeface="Kanit" panose="020B0604020202020204" charset="-34"/>
            </a:endParaRPr>
          </a:p>
          <a:p>
            <a:pPr>
              <a:spcBef>
                <a:spcPts val="600"/>
              </a:spcBef>
            </a:pPr>
            <a:r>
              <a:rPr lang="en-US" sz="1929" dirty="0">
                <a:solidFill>
                  <a:srgbClr val="3A396D"/>
                </a:solidFill>
                <a:latin typeface="Kanit" panose="020B0604020202020204" charset="-34"/>
                <a:ea typeface="Calibri" panose="020F0502020204030204" pitchFamily="34" charset="0"/>
                <a:cs typeface="Kanit" panose="020B0604020202020204" charset="-34"/>
              </a:rPr>
              <a:t>Est. daily field production: </a:t>
            </a:r>
          </a:p>
          <a:p>
            <a:pPr>
              <a:spcBef>
                <a:spcPts val="600"/>
              </a:spcBef>
            </a:pPr>
            <a:r>
              <a:rPr lang="en-US" sz="1929" dirty="0">
                <a:solidFill>
                  <a:srgbClr val="3A396D"/>
                </a:solidFill>
                <a:latin typeface="Kanit" panose="020B0604020202020204" charset="-34"/>
                <a:ea typeface="Calibri" panose="020F0502020204030204" pitchFamily="34" charset="0"/>
                <a:cs typeface="Kanit" panose="020B0604020202020204" charset="-34"/>
              </a:rPr>
              <a:t>Tank capacity:</a:t>
            </a:r>
          </a:p>
          <a:p>
            <a:pPr>
              <a:spcBef>
                <a:spcPts val="600"/>
              </a:spcBef>
            </a:pPr>
            <a:r>
              <a:rPr lang="en-US" sz="1929" dirty="0">
                <a:solidFill>
                  <a:srgbClr val="3A396D"/>
                </a:solidFill>
                <a:latin typeface="Kanit" panose="020B0604020202020204" charset="-34"/>
                <a:ea typeface="Calibri" panose="020F0502020204030204" pitchFamily="34" charset="0"/>
                <a:cs typeface="Kanit" panose="020B0604020202020204" charset="-34"/>
              </a:rPr>
              <a:t>Per truck capacity:</a:t>
            </a:r>
          </a:p>
          <a:p>
            <a:pPr>
              <a:spcBef>
                <a:spcPts val="600"/>
              </a:spcBef>
            </a:pPr>
            <a:r>
              <a:rPr lang="en-US" sz="1929" dirty="0">
                <a:solidFill>
                  <a:srgbClr val="3A396D"/>
                </a:solidFill>
                <a:latin typeface="Kanit" panose="020B0604020202020204" charset="-34"/>
                <a:ea typeface="Calibri" panose="020F0502020204030204" pitchFamily="34" charset="0"/>
                <a:cs typeface="Kanit" panose="020B0604020202020204" charset="-34"/>
              </a:rPr>
              <a:t>Number of trucks:</a:t>
            </a:r>
          </a:p>
          <a:p>
            <a:pPr>
              <a:spcBef>
                <a:spcPts val="600"/>
              </a:spcBef>
            </a:pPr>
            <a:r>
              <a:rPr lang="en-US" sz="1929" dirty="0">
                <a:solidFill>
                  <a:srgbClr val="3A396D"/>
                </a:solidFill>
                <a:latin typeface="Kanit" panose="020B0604020202020204" charset="-34"/>
                <a:ea typeface="Calibri" panose="020F0502020204030204" pitchFamily="34" charset="0"/>
                <a:cs typeface="Kanit" panose="020B0604020202020204" charset="-34"/>
              </a:rPr>
              <a:t>Distance to refinery:</a:t>
            </a:r>
            <a:endParaRPr lang="en-US" sz="1929" b="1" dirty="0">
              <a:solidFill>
                <a:srgbClr val="3A396D"/>
              </a:solidFill>
              <a:latin typeface="Kanit" panose="020B0604020202020204" charset="-34"/>
              <a:ea typeface="Calibri" panose="020F0502020204030204" pitchFamily="34" charset="0"/>
              <a:cs typeface="Kanit" panose="020B0604020202020204" charset="-34"/>
            </a:endParaRPr>
          </a:p>
        </p:txBody>
      </p:sp>
      <p:pic>
        <p:nvPicPr>
          <p:cNvPr id="28" name="Picture 27">
            <a:extLst>
              <a:ext uri="{FF2B5EF4-FFF2-40B4-BE49-F238E27FC236}">
                <a16:creationId xmlns:a16="http://schemas.microsoft.com/office/drawing/2014/main" id="{AF482BC2-6D13-AF22-DDCA-D520DD93C59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23808" y="1736075"/>
            <a:ext cx="3331879" cy="2257856"/>
          </a:xfrm>
          <a:prstGeom prst="rect">
            <a:avLst/>
          </a:prstGeom>
          <a:ln>
            <a:solidFill>
              <a:srgbClr val="0000CC"/>
            </a:solidFill>
          </a:ln>
        </p:spPr>
      </p:pic>
      <p:sp>
        <p:nvSpPr>
          <p:cNvPr id="32" name="Google Shape;171;p3">
            <a:extLst>
              <a:ext uri="{FF2B5EF4-FFF2-40B4-BE49-F238E27FC236}">
                <a16:creationId xmlns:a16="http://schemas.microsoft.com/office/drawing/2014/main" id="{C663BE40-710E-5925-85F5-1DE4355784E0}"/>
              </a:ext>
            </a:extLst>
          </p:cNvPr>
          <p:cNvSpPr txBox="1">
            <a:spLocks noGrp="1"/>
          </p:cNvSpPr>
          <p:nvPr>
            <p:ph type="title"/>
          </p:nvPr>
        </p:nvSpPr>
        <p:spPr>
          <a:xfrm>
            <a:off x="914954" y="652190"/>
            <a:ext cx="15719738" cy="615728"/>
          </a:xfrm>
          <a:prstGeom prst="rect">
            <a:avLst/>
          </a:prstGeom>
          <a:noFill/>
          <a:ln>
            <a:noFill/>
          </a:ln>
        </p:spPr>
        <p:txBody>
          <a:bodyPr spcFirstLastPara="1" vert="horz" wrap="square" lIns="0" tIns="0" rIns="0" bIns="0" rtlCol="0" anchor="ctr" anchorCtr="0">
            <a:noAutofit/>
          </a:bodyPr>
          <a:lstStyle/>
          <a:p>
            <a:pPr lvl="0"/>
            <a:r>
              <a:rPr lang="en-US" sz="4800" b="1" dirty="0">
                <a:solidFill>
                  <a:srgbClr val="3A396D"/>
                </a:solidFill>
                <a:latin typeface="Kanit" panose="020B0604020202020204" charset="-34"/>
                <a:cs typeface="Kanit" panose="020B0604020202020204" charset="-34"/>
              </a:rPr>
              <a:t>M47c</a:t>
            </a:r>
            <a:r>
              <a:rPr lang="en-US" sz="3600" b="1" dirty="0">
                <a:solidFill>
                  <a:srgbClr val="3A396D"/>
                </a:solidFill>
                <a:latin typeface="Kanit" panose="020B0604020202020204" charset="-34"/>
                <a:cs typeface="Kanit" panose="020B0604020202020204" charset="-34"/>
              </a:rPr>
              <a:t>3</a:t>
            </a:r>
            <a:r>
              <a:rPr lang="en-US" sz="4800" b="1" dirty="0">
                <a:solidFill>
                  <a:srgbClr val="3A396D"/>
                </a:solidFill>
                <a:latin typeface="Kanit" panose="020B0604020202020204" charset="-34"/>
                <a:cs typeface="Kanit" panose="020B0604020202020204" charset="-34"/>
              </a:rPr>
              <a:t>,c</a:t>
            </a:r>
            <a:r>
              <a:rPr lang="en-US" sz="3600" b="1" dirty="0">
                <a:solidFill>
                  <a:srgbClr val="3A396D"/>
                </a:solidFill>
                <a:latin typeface="Kanit" panose="020B0604020202020204" charset="-34"/>
                <a:cs typeface="Kanit" panose="020B0604020202020204" charset="-34"/>
              </a:rPr>
              <a:t>4</a:t>
            </a:r>
            <a:r>
              <a:rPr lang="en-US" sz="4800" b="1" dirty="0">
                <a:solidFill>
                  <a:srgbClr val="3A396D"/>
                </a:solidFill>
                <a:latin typeface="Kanit" panose="020B0604020202020204" charset="-34"/>
                <a:cs typeface="Kanit" panose="020B0604020202020204" charset="-34"/>
              </a:rPr>
              <a:t> Production Potential for 2024</a:t>
            </a:r>
            <a:r>
              <a:rPr lang="en-US" sz="3400" b="1" dirty="0">
                <a:solidFill>
                  <a:srgbClr val="3A396D"/>
                </a:solidFill>
                <a:latin typeface="Kanit" panose="020B0604020202020204" charset="-34"/>
                <a:cs typeface="Kanit" panose="020B0604020202020204" charset="-34"/>
              </a:rPr>
              <a:t>*</a:t>
            </a:r>
            <a:br>
              <a:rPr lang="en-US" sz="4800" b="1" dirty="0">
                <a:solidFill>
                  <a:srgbClr val="3A396D"/>
                </a:solidFill>
                <a:latin typeface="Kanit" panose="020B0604020202020204" charset="-34"/>
                <a:cs typeface="Kanit" panose="020B0604020202020204" charset="-34"/>
              </a:rPr>
            </a:br>
            <a:r>
              <a:rPr lang="en-US" sz="2200" b="1" dirty="0">
                <a:solidFill>
                  <a:srgbClr val="3A396D"/>
                </a:solidFill>
                <a:latin typeface="Kanit" panose="020B0604020202020204" charset="-34"/>
                <a:cs typeface="Kanit" panose="020B0604020202020204" charset="-34"/>
              </a:rPr>
              <a:t>*Subject to discovery being made</a:t>
            </a:r>
            <a:endParaRPr sz="2200" b="1" dirty="0">
              <a:solidFill>
                <a:srgbClr val="3A396D"/>
              </a:solidFill>
              <a:latin typeface="Kanit" panose="020B0604020202020204" charset="-34"/>
              <a:cs typeface="Kanit" panose="020B0604020202020204" charset="-34"/>
            </a:endParaRPr>
          </a:p>
        </p:txBody>
      </p:sp>
      <p:sp>
        <p:nvSpPr>
          <p:cNvPr id="34" name="TextBox 33">
            <a:extLst>
              <a:ext uri="{FF2B5EF4-FFF2-40B4-BE49-F238E27FC236}">
                <a16:creationId xmlns:a16="http://schemas.microsoft.com/office/drawing/2014/main" id="{CAD41560-E992-1AFF-5841-2B49CCE89D9D}"/>
              </a:ext>
            </a:extLst>
          </p:cNvPr>
          <p:cNvSpPr txBox="1"/>
          <p:nvPr/>
        </p:nvSpPr>
        <p:spPr>
          <a:xfrm>
            <a:off x="4371877" y="4958632"/>
            <a:ext cx="1592361" cy="2632131"/>
          </a:xfrm>
          <a:prstGeom prst="rect">
            <a:avLst/>
          </a:prstGeom>
          <a:noFill/>
          <a:ln>
            <a:noFill/>
          </a:ln>
        </p:spPr>
        <p:txBody>
          <a:bodyPr wrap="square" rtlCol="0">
            <a:spAutoFit/>
          </a:bodyPr>
          <a:lstStyle/>
          <a:p>
            <a:pPr>
              <a:spcBef>
                <a:spcPts val="600"/>
              </a:spcBef>
            </a:pPr>
            <a:r>
              <a:rPr lang="en-US" sz="1929" b="1" dirty="0">
                <a:solidFill>
                  <a:srgbClr val="3A396D"/>
                </a:solidFill>
                <a:latin typeface="Kanit" panose="020B0604020202020204" charset="-34"/>
                <a:ea typeface="Calibri" panose="020F0502020204030204" pitchFamily="34" charset="0"/>
                <a:cs typeface="Kanit" panose="020B0604020202020204" charset="-34"/>
              </a:rPr>
              <a:t>10</a:t>
            </a:r>
          </a:p>
          <a:p>
            <a:pPr>
              <a:spcBef>
                <a:spcPts val="600"/>
              </a:spcBef>
            </a:pPr>
            <a:r>
              <a:rPr lang="en-US" sz="1929" b="1" dirty="0">
                <a:solidFill>
                  <a:srgbClr val="3A396D"/>
                </a:solidFill>
                <a:latin typeface="Kanit" panose="020B0604020202020204" charset="-34"/>
                <a:ea typeface="Calibri" panose="020F0502020204030204" pitchFamily="34" charset="0"/>
                <a:cs typeface="Kanit" panose="020B0604020202020204" charset="-34"/>
              </a:rPr>
              <a:t>1,000 bbl</a:t>
            </a:r>
          </a:p>
          <a:p>
            <a:pPr>
              <a:spcBef>
                <a:spcPts val="600"/>
              </a:spcBef>
            </a:pPr>
            <a:r>
              <a:rPr lang="en-US" sz="1929" b="1" dirty="0">
                <a:solidFill>
                  <a:srgbClr val="3A396D"/>
                </a:solidFill>
                <a:latin typeface="Kanit" panose="020B0604020202020204" charset="-34"/>
                <a:ea typeface="Calibri" panose="020F0502020204030204" pitchFamily="34" charset="0"/>
                <a:cs typeface="Kanit" panose="020B0604020202020204" charset="-34"/>
              </a:rPr>
              <a:t>10,000 bbl</a:t>
            </a:r>
          </a:p>
          <a:p>
            <a:pPr>
              <a:spcBef>
                <a:spcPts val="600"/>
              </a:spcBef>
            </a:pPr>
            <a:r>
              <a:rPr lang="en-US" sz="1929" b="1" dirty="0">
                <a:solidFill>
                  <a:srgbClr val="3A396D"/>
                </a:solidFill>
                <a:latin typeface="Kanit" panose="020B0604020202020204" charset="-34"/>
                <a:ea typeface="Calibri" panose="020F0502020204030204" pitchFamily="34" charset="0"/>
                <a:cs typeface="Kanit" panose="020B0604020202020204" charset="-34"/>
              </a:rPr>
              <a:t>11,800 bbl</a:t>
            </a:r>
          </a:p>
          <a:p>
            <a:pPr>
              <a:spcBef>
                <a:spcPts val="600"/>
              </a:spcBef>
            </a:pPr>
            <a:r>
              <a:rPr lang="en-US" sz="1929" b="1" dirty="0">
                <a:solidFill>
                  <a:srgbClr val="3A396D"/>
                </a:solidFill>
                <a:latin typeface="Kanit" panose="020B0604020202020204" charset="-34"/>
                <a:ea typeface="Calibri" panose="020F0502020204030204" pitchFamily="34" charset="0"/>
                <a:cs typeface="Kanit" panose="020B0604020202020204" charset="-34"/>
              </a:rPr>
              <a:t>250 bbl</a:t>
            </a:r>
          </a:p>
          <a:p>
            <a:pPr>
              <a:spcBef>
                <a:spcPts val="600"/>
              </a:spcBef>
            </a:pPr>
            <a:r>
              <a:rPr lang="en-US" sz="1929" b="1" dirty="0">
                <a:solidFill>
                  <a:srgbClr val="3A396D"/>
                </a:solidFill>
                <a:latin typeface="Kanit" panose="020B0604020202020204" charset="-34"/>
                <a:ea typeface="Calibri" panose="020F0502020204030204" pitchFamily="34" charset="0"/>
                <a:cs typeface="Kanit" panose="020B0604020202020204" charset="-34"/>
              </a:rPr>
              <a:t>20</a:t>
            </a:r>
          </a:p>
          <a:p>
            <a:pPr>
              <a:spcBef>
                <a:spcPts val="600"/>
              </a:spcBef>
            </a:pPr>
            <a:r>
              <a:rPr lang="en-US" sz="1929" b="1" dirty="0">
                <a:solidFill>
                  <a:srgbClr val="3A396D"/>
                </a:solidFill>
                <a:latin typeface="Kanit" panose="020B0604020202020204" charset="-34"/>
                <a:ea typeface="Calibri" panose="020F0502020204030204" pitchFamily="34" charset="0"/>
                <a:cs typeface="Kanit" panose="020B0604020202020204" charset="-34"/>
              </a:rPr>
              <a:t>130 km</a:t>
            </a:r>
          </a:p>
        </p:txBody>
      </p:sp>
      <p:pic>
        <p:nvPicPr>
          <p:cNvPr id="14" name="Picture 13">
            <a:extLst>
              <a:ext uri="{FF2B5EF4-FFF2-40B4-BE49-F238E27FC236}">
                <a16:creationId xmlns:a16="http://schemas.microsoft.com/office/drawing/2014/main" id="{A2457A4F-5554-59EE-40F1-CE4182FD8395}"/>
              </a:ext>
            </a:extLst>
          </p:cNvPr>
          <p:cNvPicPr>
            <a:picLocks noChangeAspect="1"/>
          </p:cNvPicPr>
          <p:nvPr/>
        </p:nvPicPr>
        <p:blipFill rotWithShape="1">
          <a:blip r:embed="rId12">
            <a:extLst>
              <a:ext uri="{28A0092B-C50C-407E-A947-70E740481C1C}">
                <a14:useLocalDpi xmlns:a14="http://schemas.microsoft.com/office/drawing/2010/main" val="0"/>
              </a:ext>
            </a:extLst>
          </a:blip>
          <a:srcRect l="21509"/>
          <a:stretch/>
        </p:blipFill>
        <p:spPr>
          <a:xfrm>
            <a:off x="14469761" y="3935074"/>
            <a:ext cx="2823696" cy="2198201"/>
          </a:xfrm>
          <a:prstGeom prst="rect">
            <a:avLst/>
          </a:prstGeom>
          <a:solidFill>
            <a:schemeClr val="bg1"/>
          </a:solidFill>
          <a:ln w="38100" cap="sq" cmpd="thickThin">
            <a:noFill/>
            <a:prstDash val="solid"/>
            <a:miter lim="800000"/>
          </a:ln>
          <a:effectLst>
            <a:innerShdw blurRad="38100">
              <a:srgbClr val="000000"/>
            </a:innerShdw>
          </a:effectLst>
        </p:spPr>
      </p:pic>
      <p:cxnSp>
        <p:nvCxnSpPr>
          <p:cNvPr id="38" name="Прямая соединительная линия 37"/>
          <p:cNvCxnSpPr/>
          <p:nvPr/>
        </p:nvCxnSpPr>
        <p:spPr>
          <a:xfrm>
            <a:off x="14567105" y="9415849"/>
            <a:ext cx="3101546" cy="0"/>
          </a:xfrm>
          <a:prstGeom prst="line">
            <a:avLst/>
          </a:prstGeom>
          <a:ln w="1905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40" name="Picture 7" descr="D:\загрузки\работа\Trillion Energy -\Compas.png">
            <a:extLst>
              <a:ext uri="{FF2B5EF4-FFF2-40B4-BE49-F238E27FC236}">
                <a16:creationId xmlns:a16="http://schemas.microsoft.com/office/drawing/2014/main" id="{1FB6AADB-6AA4-68C5-3D3F-66E7B022E2E5}"/>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6311265" y="2238108"/>
            <a:ext cx="982197" cy="994631"/>
          </a:xfrm>
          <a:prstGeom prst="rect">
            <a:avLst/>
          </a:prstGeom>
          <a:noFill/>
          <a:extLst>
            <a:ext uri="{909E8E84-426E-40DD-AFC4-6F175D3DCCD1}">
              <a14:hiddenFill xmlns:a14="http://schemas.microsoft.com/office/drawing/2010/main">
                <a:solidFill>
                  <a:srgbClr val="FFFFFF"/>
                </a:solidFill>
              </a14:hiddenFill>
            </a:ext>
          </a:extLst>
        </p:spPr>
      </p:pic>
      <p:sp>
        <p:nvSpPr>
          <p:cNvPr id="42" name="Google Shape;763;p16">
            <a:extLst>
              <a:ext uri="{FF2B5EF4-FFF2-40B4-BE49-F238E27FC236}">
                <a16:creationId xmlns:a16="http://schemas.microsoft.com/office/drawing/2014/main" id="{9704E4EC-CA9A-0348-3224-6BED86E6AEF4}"/>
              </a:ext>
            </a:extLst>
          </p:cNvPr>
          <p:cNvSpPr/>
          <p:nvPr/>
        </p:nvSpPr>
        <p:spPr>
          <a:xfrm flipV="1">
            <a:off x="776403" y="2433422"/>
            <a:ext cx="152118" cy="199546"/>
          </a:xfrm>
          <a:prstGeom prst="homePlate">
            <a:avLst>
              <a:gd name="adj" fmla="val 50000"/>
            </a:avLst>
          </a:prstGeom>
          <a:solidFill>
            <a:srgbClr val="FFC000"/>
          </a:solidFill>
          <a:ln>
            <a:noFill/>
          </a:ln>
        </p:spPr>
        <p:txBody>
          <a:bodyPr spcFirstLastPara="1" wrap="square" lIns="91425" tIns="91425" rIns="91425" bIns="91425" anchor="ctr" anchorCtr="0">
            <a:noAutofit/>
          </a:bodyPr>
          <a:lstStyle/>
          <a:p>
            <a:pPr defTabSz="1371600">
              <a:buSzPts val="1400"/>
            </a:pPr>
            <a:endParaRPr kern="1200"/>
          </a:p>
        </p:txBody>
      </p:sp>
      <p:sp>
        <p:nvSpPr>
          <p:cNvPr id="43" name="Google Shape;763;p16">
            <a:extLst>
              <a:ext uri="{FF2B5EF4-FFF2-40B4-BE49-F238E27FC236}">
                <a16:creationId xmlns:a16="http://schemas.microsoft.com/office/drawing/2014/main" id="{9704E4EC-CA9A-0348-3224-6BED86E6AEF4}"/>
              </a:ext>
            </a:extLst>
          </p:cNvPr>
          <p:cNvSpPr/>
          <p:nvPr/>
        </p:nvSpPr>
        <p:spPr>
          <a:xfrm flipV="1">
            <a:off x="776403" y="3197869"/>
            <a:ext cx="152118" cy="199546"/>
          </a:xfrm>
          <a:prstGeom prst="homePlate">
            <a:avLst>
              <a:gd name="adj" fmla="val 50000"/>
            </a:avLst>
          </a:prstGeom>
          <a:solidFill>
            <a:srgbClr val="FFC000"/>
          </a:solidFill>
          <a:ln>
            <a:noFill/>
          </a:ln>
        </p:spPr>
        <p:txBody>
          <a:bodyPr spcFirstLastPara="1" wrap="square" lIns="91425" tIns="91425" rIns="91425" bIns="91425" anchor="ctr" anchorCtr="0">
            <a:noAutofit/>
          </a:bodyPr>
          <a:lstStyle/>
          <a:p>
            <a:pPr defTabSz="1371600">
              <a:buSzPts val="1400"/>
            </a:pPr>
            <a:endParaRPr kern="1200"/>
          </a:p>
        </p:txBody>
      </p:sp>
      <p:grpSp>
        <p:nvGrpSpPr>
          <p:cNvPr id="46" name="Группа 45"/>
          <p:cNvGrpSpPr/>
          <p:nvPr/>
        </p:nvGrpSpPr>
        <p:grpSpPr>
          <a:xfrm>
            <a:off x="1124907" y="5328112"/>
            <a:ext cx="4571383" cy="2220931"/>
            <a:chOff x="1075037" y="6741838"/>
            <a:chExt cx="4782065" cy="2220931"/>
          </a:xfrm>
        </p:grpSpPr>
        <p:cxnSp>
          <p:nvCxnSpPr>
            <p:cNvPr id="45" name="Прямая соединительная линия 44"/>
            <p:cNvCxnSpPr/>
            <p:nvPr/>
          </p:nvCxnSpPr>
          <p:spPr>
            <a:xfrm>
              <a:off x="1075037" y="8592613"/>
              <a:ext cx="4782065" cy="0"/>
            </a:xfrm>
            <a:prstGeom prst="line">
              <a:avLst/>
            </a:prstGeom>
            <a:ln w="1270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p:nvCxnSpPr>
          <p:spPr>
            <a:xfrm>
              <a:off x="1075037" y="8222458"/>
              <a:ext cx="4782065" cy="0"/>
            </a:xfrm>
            <a:prstGeom prst="line">
              <a:avLst/>
            </a:prstGeom>
            <a:ln w="1270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p:cNvCxnSpPr/>
            <p:nvPr/>
          </p:nvCxnSpPr>
          <p:spPr>
            <a:xfrm>
              <a:off x="1075037" y="7852303"/>
              <a:ext cx="4782065" cy="0"/>
            </a:xfrm>
            <a:prstGeom prst="line">
              <a:avLst/>
            </a:prstGeom>
            <a:ln w="1270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p:nvPr/>
          </p:nvCxnSpPr>
          <p:spPr>
            <a:xfrm>
              <a:off x="1075037" y="7482148"/>
              <a:ext cx="4782065" cy="0"/>
            </a:xfrm>
            <a:prstGeom prst="line">
              <a:avLst/>
            </a:prstGeom>
            <a:ln w="1270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9"/>
            <p:cNvCxnSpPr/>
            <p:nvPr/>
          </p:nvCxnSpPr>
          <p:spPr>
            <a:xfrm>
              <a:off x="1075037" y="7111993"/>
              <a:ext cx="4782065" cy="0"/>
            </a:xfrm>
            <a:prstGeom prst="line">
              <a:avLst/>
            </a:prstGeom>
            <a:ln w="1270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51" name="Прямая соединительная линия 50"/>
            <p:cNvCxnSpPr/>
            <p:nvPr/>
          </p:nvCxnSpPr>
          <p:spPr>
            <a:xfrm>
              <a:off x="1075037" y="6741838"/>
              <a:ext cx="4782065" cy="0"/>
            </a:xfrm>
            <a:prstGeom prst="line">
              <a:avLst/>
            </a:prstGeom>
            <a:ln w="1270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p:nvPr/>
          </p:nvCxnSpPr>
          <p:spPr>
            <a:xfrm>
              <a:off x="1075037" y="8962769"/>
              <a:ext cx="4782065" cy="0"/>
            </a:xfrm>
            <a:prstGeom prst="line">
              <a:avLst/>
            </a:prstGeom>
            <a:ln w="12700">
              <a:solidFill>
                <a:srgbClr val="3A396D"/>
              </a:solidFill>
            </a:ln>
          </p:spPr>
          <p:style>
            <a:lnRef idx="1">
              <a:schemeClr val="accent1"/>
            </a:lnRef>
            <a:fillRef idx="0">
              <a:schemeClr val="accent1"/>
            </a:fillRef>
            <a:effectRef idx="0">
              <a:schemeClr val="accent1"/>
            </a:effectRef>
            <a:fontRef idx="minor">
              <a:schemeClr val="tx1"/>
            </a:fontRef>
          </p:style>
        </p:cxnSp>
      </p:grpSp>
      <p:pic>
        <p:nvPicPr>
          <p:cNvPr id="54" name="Google Shape;757;p16">
            <a:extLst>
              <a:ext uri="{FF2B5EF4-FFF2-40B4-BE49-F238E27FC236}">
                <a16:creationId xmlns:a16="http://schemas.microsoft.com/office/drawing/2014/main" id="{7302F953-19F3-F921-E446-0EACABBFBAF8}"/>
              </a:ext>
            </a:extLst>
          </p:cNvPr>
          <p:cNvPicPr preferRelativeResize="0"/>
          <p:nvPr/>
        </p:nvPicPr>
        <p:blipFill rotWithShape="1">
          <a:blip r:embed="rId15">
            <a:alphaModFix/>
          </a:blip>
          <a:srcRect l="6307" t="2375" r="6306" b="18958"/>
          <a:stretch/>
        </p:blipFill>
        <p:spPr>
          <a:xfrm>
            <a:off x="16211221" y="9565132"/>
            <a:ext cx="1647852" cy="601649"/>
          </a:xfrm>
          <a:prstGeom prst="rect">
            <a:avLst/>
          </a:prstGeom>
          <a:noFill/>
          <a:ln>
            <a:noFill/>
          </a:ln>
        </p:spPr>
      </p:pic>
      <p:sp>
        <p:nvSpPr>
          <p:cNvPr id="20" name="TextBox 19">
            <a:extLst>
              <a:ext uri="{FF2B5EF4-FFF2-40B4-BE49-F238E27FC236}">
                <a16:creationId xmlns:a16="http://schemas.microsoft.com/office/drawing/2014/main" id="{55142F4C-32D6-CDCC-32CE-FCC003406FB7}"/>
              </a:ext>
            </a:extLst>
          </p:cNvPr>
          <p:cNvSpPr txBox="1"/>
          <p:nvPr/>
        </p:nvSpPr>
        <p:spPr>
          <a:xfrm>
            <a:off x="674219" y="1792696"/>
            <a:ext cx="5171609" cy="461665"/>
          </a:xfrm>
          <a:prstGeom prst="rect">
            <a:avLst/>
          </a:prstGeom>
          <a:noFill/>
        </p:spPr>
        <p:txBody>
          <a:bodyPr wrap="none" rtlCol="0">
            <a:spAutoFit/>
          </a:bodyPr>
          <a:lstStyle/>
          <a:p>
            <a:r>
              <a:rPr lang="en-US" sz="2400" dirty="0">
                <a:solidFill>
                  <a:srgbClr val="3A396D"/>
                </a:solidFill>
                <a:latin typeface="Kanit Medium" panose="020B0604020202020204" charset="-34"/>
                <a:cs typeface="Kanit Medium" panose="020B0604020202020204" charset="-34"/>
              </a:rPr>
              <a:t>Early production through tank farm</a:t>
            </a:r>
            <a:endParaRPr lang="en-CA" sz="2400" dirty="0">
              <a:solidFill>
                <a:srgbClr val="3A396D"/>
              </a:solidFill>
              <a:latin typeface="Kanit Medium" panose="020B0604020202020204" charset="-34"/>
              <a:cs typeface="Kanit Medium" panose="020B0604020202020204" charset="-34"/>
            </a:endParaRPr>
          </a:p>
        </p:txBody>
      </p:sp>
      <p:sp>
        <p:nvSpPr>
          <p:cNvPr id="30" name="TextBox 29">
            <a:extLst>
              <a:ext uri="{FF2B5EF4-FFF2-40B4-BE49-F238E27FC236}">
                <a16:creationId xmlns:a16="http://schemas.microsoft.com/office/drawing/2014/main" id="{8796EEE6-28DB-CB52-18F2-6D604CC1B7F4}"/>
              </a:ext>
            </a:extLst>
          </p:cNvPr>
          <p:cNvSpPr txBox="1"/>
          <p:nvPr/>
        </p:nvSpPr>
        <p:spPr>
          <a:xfrm>
            <a:off x="1044521" y="8477370"/>
            <a:ext cx="4940454" cy="1323439"/>
          </a:xfrm>
          <a:prstGeom prst="rect">
            <a:avLst/>
          </a:prstGeom>
          <a:noFill/>
        </p:spPr>
        <p:txBody>
          <a:bodyPr wrap="square">
            <a:spAutoFit/>
          </a:bodyPr>
          <a:lstStyle/>
          <a:p>
            <a:pPr lvl="0">
              <a:spcBef>
                <a:spcPts val="1200"/>
              </a:spcBef>
              <a:tabLst>
                <a:tab pos="457200" algn="l"/>
              </a:tabLst>
            </a:pPr>
            <a:r>
              <a:rPr lang="en-US" sz="2000" dirty="0">
                <a:solidFill>
                  <a:srgbClr val="3A396D"/>
                </a:solidFill>
                <a:effectLst/>
                <a:latin typeface="Kanit" panose="020B0604020202020204" charset="-34"/>
                <a:ea typeface="Times New Roman" panose="02020603050405020304" pitchFamily="18" charset="0"/>
                <a:cs typeface="Kanit" panose="020B0604020202020204" charset="-34"/>
              </a:rPr>
              <a:t>A</a:t>
            </a:r>
            <a:r>
              <a:rPr lang="en-US" sz="2000" b="1" dirty="0">
                <a:solidFill>
                  <a:srgbClr val="3A396D"/>
                </a:solidFill>
                <a:effectLst/>
                <a:latin typeface="Kanit" panose="020B0604020202020204" charset="-34"/>
                <a:ea typeface="Times New Roman" panose="02020603050405020304" pitchFamily="18" charset="0"/>
                <a:cs typeface="Kanit" panose="020B0604020202020204" charset="-34"/>
              </a:rPr>
              <a:t> pipeline </a:t>
            </a:r>
            <a:r>
              <a:rPr lang="en-US" sz="2000" dirty="0">
                <a:solidFill>
                  <a:srgbClr val="3A396D"/>
                </a:solidFill>
                <a:latin typeface="Kanit" panose="020B0604020202020204" charset="-34"/>
                <a:ea typeface="Times New Roman" panose="02020603050405020304" pitchFamily="18" charset="0"/>
                <a:cs typeface="Kanit" panose="020B0604020202020204" charset="-34"/>
              </a:rPr>
              <a:t>will be constructed by TPAO</a:t>
            </a:r>
            <a:r>
              <a:rPr lang="tr-TR" sz="2000" dirty="0">
                <a:solidFill>
                  <a:srgbClr val="3A396D"/>
                </a:solidFill>
                <a:latin typeface="Kanit" panose="020B0604020202020204" charset="-34"/>
                <a:ea typeface="Times New Roman" panose="02020603050405020304" pitchFamily="18" charset="0"/>
                <a:cs typeface="Kanit" panose="020B0604020202020204" charset="-34"/>
              </a:rPr>
              <a:t>, from</a:t>
            </a:r>
            <a:r>
              <a:rPr lang="en-US" sz="2000" b="1" dirty="0">
                <a:solidFill>
                  <a:srgbClr val="3A396D"/>
                </a:solidFill>
                <a:effectLst/>
                <a:latin typeface="Kanit" panose="020B0604020202020204" charset="-34"/>
                <a:ea typeface="Times New Roman" panose="02020603050405020304" pitchFamily="18" charset="0"/>
                <a:cs typeface="Kanit" panose="020B0604020202020204" charset="-34"/>
              </a:rPr>
              <a:t> </a:t>
            </a:r>
            <a:r>
              <a:rPr lang="en-US" sz="2000" b="1" dirty="0" err="1">
                <a:solidFill>
                  <a:srgbClr val="3A396D"/>
                </a:solidFill>
                <a:latin typeface="Kanit" panose="020B0604020202020204" charset="-34"/>
                <a:ea typeface="Times New Roman" panose="02020603050405020304" pitchFamily="18" charset="0"/>
                <a:cs typeface="Kanit" panose="020B0604020202020204" charset="-34"/>
              </a:rPr>
              <a:t>Esma</a:t>
            </a:r>
            <a:r>
              <a:rPr lang="en-US" sz="2000" b="1" dirty="0">
                <a:solidFill>
                  <a:srgbClr val="3A396D"/>
                </a:solidFill>
                <a:latin typeface="Kanit" panose="020B0604020202020204" charset="-34"/>
                <a:ea typeface="Times New Roman" panose="02020603050405020304" pitchFamily="18" charset="0"/>
                <a:cs typeface="Kanit" panose="020B0604020202020204" charset="-34"/>
              </a:rPr>
              <a:t> and </a:t>
            </a:r>
            <a:r>
              <a:rPr lang="en-US" sz="2000" b="1" dirty="0" err="1">
                <a:solidFill>
                  <a:srgbClr val="3A396D"/>
                </a:solidFill>
                <a:latin typeface="Kanit" panose="020B0604020202020204" charset="-34"/>
                <a:ea typeface="Times New Roman" panose="02020603050405020304" pitchFamily="18" charset="0"/>
                <a:cs typeface="Kanit" panose="020B0604020202020204" charset="-34"/>
              </a:rPr>
              <a:t>Yalkin</a:t>
            </a:r>
            <a:r>
              <a:rPr lang="en-US" sz="2000" b="1" dirty="0">
                <a:solidFill>
                  <a:srgbClr val="3A396D"/>
                </a:solidFill>
                <a:latin typeface="Kanit" panose="020B0604020202020204" charset="-34"/>
                <a:ea typeface="Times New Roman" panose="02020603050405020304" pitchFamily="18" charset="0"/>
                <a:cs typeface="Kanit" panose="020B0604020202020204" charset="-34"/>
              </a:rPr>
              <a:t> </a:t>
            </a:r>
            <a:r>
              <a:rPr lang="en-US" sz="2000" dirty="0">
                <a:solidFill>
                  <a:srgbClr val="3A396D"/>
                </a:solidFill>
                <a:effectLst/>
                <a:latin typeface="Kanit" panose="020B0604020202020204" charset="-34"/>
                <a:ea typeface="Times New Roman" panose="02020603050405020304" pitchFamily="18" charset="0"/>
                <a:cs typeface="Kanit" panose="020B0604020202020204" charset="-34"/>
              </a:rPr>
              <a:t>fields to the </a:t>
            </a:r>
            <a:r>
              <a:rPr lang="en-US" sz="2000" dirty="0">
                <a:solidFill>
                  <a:srgbClr val="3A396D"/>
                </a:solidFill>
                <a:latin typeface="Kanit" panose="020B0604020202020204" charset="-34"/>
                <a:ea typeface="Times New Roman" panose="02020603050405020304" pitchFamily="18" charset="0"/>
                <a:cs typeface="Kanit" panose="020B0604020202020204" charset="-34"/>
              </a:rPr>
              <a:t>refinery which provides future access without trucking as pipeline develops</a:t>
            </a:r>
          </a:p>
        </p:txBody>
      </p:sp>
      <p:sp>
        <p:nvSpPr>
          <p:cNvPr id="33" name="TextBox 32">
            <a:extLst>
              <a:ext uri="{FF2B5EF4-FFF2-40B4-BE49-F238E27FC236}">
                <a16:creationId xmlns:a16="http://schemas.microsoft.com/office/drawing/2014/main" id="{CFD02C51-7F45-CA71-20CE-5CD774E7DB78}"/>
              </a:ext>
            </a:extLst>
          </p:cNvPr>
          <p:cNvSpPr txBox="1"/>
          <p:nvPr/>
        </p:nvSpPr>
        <p:spPr>
          <a:xfrm>
            <a:off x="674219" y="7966025"/>
            <a:ext cx="4668266" cy="461665"/>
          </a:xfrm>
          <a:prstGeom prst="rect">
            <a:avLst/>
          </a:prstGeom>
          <a:noFill/>
        </p:spPr>
        <p:txBody>
          <a:bodyPr wrap="none" rtlCol="0">
            <a:spAutoFit/>
          </a:bodyPr>
          <a:lstStyle/>
          <a:p>
            <a:r>
              <a:rPr lang="en-US" sz="2400" dirty="0">
                <a:solidFill>
                  <a:srgbClr val="3A396D"/>
                </a:solidFill>
                <a:latin typeface="Kanit Medium" panose="020B0604020202020204" charset="-34"/>
                <a:cs typeface="Kanit Medium" panose="020B0604020202020204" charset="-34"/>
              </a:rPr>
              <a:t>Future Pipeline access potential</a:t>
            </a:r>
            <a:endParaRPr lang="en-CA" sz="2400" dirty="0">
              <a:solidFill>
                <a:srgbClr val="3A396D"/>
              </a:solidFill>
              <a:latin typeface="Kanit Medium" panose="020B0604020202020204" charset="-34"/>
              <a:cs typeface="Kanit Medium" panose="020B0604020202020204" charset="-34"/>
            </a:endParaRPr>
          </a:p>
        </p:txBody>
      </p:sp>
      <p:sp>
        <p:nvSpPr>
          <p:cNvPr id="2" name="Google Shape;763;p16">
            <a:extLst>
              <a:ext uri="{FF2B5EF4-FFF2-40B4-BE49-F238E27FC236}">
                <a16:creationId xmlns:a16="http://schemas.microsoft.com/office/drawing/2014/main" id="{BD157358-63F8-F51E-6AA4-B2DB36D18189}"/>
              </a:ext>
            </a:extLst>
          </p:cNvPr>
          <p:cNvSpPr/>
          <p:nvPr/>
        </p:nvSpPr>
        <p:spPr>
          <a:xfrm flipV="1">
            <a:off x="776403" y="8584549"/>
            <a:ext cx="152118" cy="199546"/>
          </a:xfrm>
          <a:prstGeom prst="homePlate">
            <a:avLst>
              <a:gd name="adj" fmla="val 50000"/>
            </a:avLst>
          </a:prstGeom>
          <a:solidFill>
            <a:srgbClr val="FFC000"/>
          </a:solidFill>
          <a:ln>
            <a:noFill/>
          </a:ln>
        </p:spPr>
        <p:txBody>
          <a:bodyPr spcFirstLastPara="1" wrap="square" lIns="91425" tIns="91425" rIns="91425" bIns="91425" anchor="ctr" anchorCtr="0">
            <a:noAutofit/>
          </a:bodyPr>
          <a:lstStyle/>
          <a:p>
            <a:pPr defTabSz="1371600">
              <a:buSzPts val="1400"/>
            </a:pPr>
            <a:endParaRPr kern="1200"/>
          </a:p>
        </p:txBody>
      </p:sp>
      <p:sp>
        <p:nvSpPr>
          <p:cNvPr id="36" name="Google Shape;361;p38">
            <a:extLst>
              <a:ext uri="{FF2B5EF4-FFF2-40B4-BE49-F238E27FC236}">
                <a16:creationId xmlns:a16="http://schemas.microsoft.com/office/drawing/2014/main" id="{F5619197-C6B3-2311-45CF-77EBDA6E26DE}"/>
              </a:ext>
            </a:extLst>
          </p:cNvPr>
          <p:cNvSpPr txBox="1"/>
          <p:nvPr/>
        </p:nvSpPr>
        <p:spPr>
          <a:xfrm>
            <a:off x="12459783" y="6831560"/>
            <a:ext cx="1405316" cy="492412"/>
          </a:xfrm>
          <a:prstGeom prst="rect">
            <a:avLst/>
          </a:prstGeom>
          <a:noFill/>
          <a:ln>
            <a:noFill/>
          </a:ln>
        </p:spPr>
        <p:txBody>
          <a:bodyPr spcFirstLastPara="1" wrap="square" lIns="91425" tIns="91425" rIns="91425" bIns="91425" anchor="t" anchorCtr="0">
            <a:spAutoFit/>
          </a:bodyPr>
          <a:lstStyle/>
          <a:p>
            <a:pPr algn="ctr">
              <a:buSzPts val="2400"/>
            </a:pPr>
            <a:r>
              <a:rPr lang="en-US" sz="2000" dirty="0">
                <a:solidFill>
                  <a:srgbClr val="D9ECFF"/>
                </a:solidFill>
                <a:latin typeface="Kanit SemiBold"/>
                <a:ea typeface="Kanit SemiBold"/>
                <a:cs typeface="Kanit SemiBold"/>
                <a:sym typeface="Kanit SemiBold"/>
              </a:rPr>
              <a:t>M47C3,C4</a:t>
            </a:r>
          </a:p>
        </p:txBody>
      </p:sp>
      <p:sp>
        <p:nvSpPr>
          <p:cNvPr id="53" name="Circle: Hollow 52">
            <a:extLst>
              <a:ext uri="{FF2B5EF4-FFF2-40B4-BE49-F238E27FC236}">
                <a16:creationId xmlns:a16="http://schemas.microsoft.com/office/drawing/2014/main" id="{1D277026-D150-4140-FC7A-2B63E8C9CD90}"/>
              </a:ext>
            </a:extLst>
          </p:cNvPr>
          <p:cNvSpPr/>
          <p:nvPr/>
        </p:nvSpPr>
        <p:spPr>
          <a:xfrm>
            <a:off x="15010084" y="7491290"/>
            <a:ext cx="409823" cy="390746"/>
          </a:xfrm>
          <a:prstGeom prst="donu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56" name="Speech Bubble: Rectangle with Corners Rounded 55">
            <a:extLst>
              <a:ext uri="{FF2B5EF4-FFF2-40B4-BE49-F238E27FC236}">
                <a16:creationId xmlns:a16="http://schemas.microsoft.com/office/drawing/2014/main" id="{BFFB297D-DA20-5EE4-A238-186702CE730F}"/>
              </a:ext>
            </a:extLst>
          </p:cNvPr>
          <p:cNvSpPr/>
          <p:nvPr/>
        </p:nvSpPr>
        <p:spPr>
          <a:xfrm>
            <a:off x="15974972" y="7187365"/>
            <a:ext cx="2089793" cy="684617"/>
          </a:xfrm>
          <a:prstGeom prst="wedgeRectCallout">
            <a:avLst>
              <a:gd name="adj1" fmla="val -89201"/>
              <a:gd name="adj2" fmla="val 26326"/>
            </a:avLst>
          </a:prstGeom>
          <a:solidFill>
            <a:srgbClr val="D9ECF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sz="1600" b="1" dirty="0">
                <a:solidFill>
                  <a:srgbClr val="3A396D"/>
                </a:solidFill>
                <a:latin typeface="Kanit" panose="020B0604020202020204" charset="-34"/>
                <a:cs typeface="Kanit" panose="020B0604020202020204" charset="-34"/>
              </a:rPr>
              <a:t>Sehit Aybuke </a:t>
            </a:r>
            <a:r>
              <a:rPr lang="en-CA" sz="1600" b="1" dirty="0">
                <a:solidFill>
                  <a:srgbClr val="3A396D"/>
                </a:solidFill>
                <a:latin typeface="Kanit" panose="020B0604020202020204" charset="-34"/>
                <a:cs typeface="Kanit" panose="020B0604020202020204" charset="-34"/>
              </a:rPr>
              <a:t>Yalcin </a:t>
            </a:r>
            <a:r>
              <a:rPr lang="tr-TR" sz="1600" b="1" dirty="0">
                <a:solidFill>
                  <a:srgbClr val="3A396D"/>
                </a:solidFill>
                <a:latin typeface="Kanit" panose="020B0604020202020204" charset="-34"/>
                <a:cs typeface="Kanit" panose="020B0604020202020204" charset="-34"/>
              </a:rPr>
              <a:t>Field</a:t>
            </a:r>
            <a:endParaRPr lang="en-US" sz="1600" b="1" dirty="0">
              <a:solidFill>
                <a:srgbClr val="3A396D"/>
              </a:solidFill>
              <a:latin typeface="Kanit" panose="020B0604020202020204" charset="-34"/>
              <a:cs typeface="Kanit" panose="020B0604020202020204" charset="-34"/>
            </a:endParaRPr>
          </a:p>
        </p:txBody>
      </p:sp>
      <p:sp>
        <p:nvSpPr>
          <p:cNvPr id="12" name="Circle: Hollow 11">
            <a:extLst>
              <a:ext uri="{FF2B5EF4-FFF2-40B4-BE49-F238E27FC236}">
                <a16:creationId xmlns:a16="http://schemas.microsoft.com/office/drawing/2014/main" id="{41D7B079-B247-CB38-71F9-974A2C02F4E0}"/>
              </a:ext>
            </a:extLst>
          </p:cNvPr>
          <p:cNvSpPr/>
          <p:nvPr/>
        </p:nvSpPr>
        <p:spPr>
          <a:xfrm>
            <a:off x="14639104" y="7990691"/>
            <a:ext cx="409823" cy="390746"/>
          </a:xfrm>
          <a:prstGeom prst="donu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3" name="Speech Bubble: Rectangle with Corners Rounded 12">
            <a:extLst>
              <a:ext uri="{FF2B5EF4-FFF2-40B4-BE49-F238E27FC236}">
                <a16:creationId xmlns:a16="http://schemas.microsoft.com/office/drawing/2014/main" id="{7CB4994D-72D9-0C91-6076-3AAB693F266C}"/>
              </a:ext>
            </a:extLst>
          </p:cNvPr>
          <p:cNvSpPr/>
          <p:nvPr/>
        </p:nvSpPr>
        <p:spPr>
          <a:xfrm>
            <a:off x="15487515" y="8439493"/>
            <a:ext cx="2089793" cy="684617"/>
          </a:xfrm>
          <a:prstGeom prst="wedgeRectCallout">
            <a:avLst>
              <a:gd name="adj1" fmla="val -79173"/>
              <a:gd name="adj2" fmla="val -71064"/>
            </a:avLst>
          </a:prstGeom>
          <a:solidFill>
            <a:srgbClr val="D9ECF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sz="1600" b="1" dirty="0">
                <a:solidFill>
                  <a:srgbClr val="3A396D"/>
                </a:solidFill>
                <a:latin typeface="Kanit" panose="020B0604020202020204" charset="-34"/>
                <a:cs typeface="Kanit" panose="020B0604020202020204" charset="-34"/>
              </a:rPr>
              <a:t>Sehit Esma Cevik</a:t>
            </a:r>
            <a:r>
              <a:rPr lang="en-CA" sz="1600" b="1" dirty="0">
                <a:solidFill>
                  <a:srgbClr val="3A396D"/>
                </a:solidFill>
                <a:latin typeface="Kanit" panose="020B0604020202020204" charset="-34"/>
                <a:cs typeface="Kanit" panose="020B0604020202020204" charset="-34"/>
              </a:rPr>
              <a:t> </a:t>
            </a:r>
            <a:r>
              <a:rPr lang="tr-TR" sz="1600" b="1" dirty="0">
                <a:solidFill>
                  <a:srgbClr val="3A396D"/>
                </a:solidFill>
                <a:latin typeface="Kanit" panose="020B0604020202020204" charset="-34"/>
                <a:cs typeface="Kanit" panose="020B0604020202020204" charset="-34"/>
              </a:rPr>
              <a:t>Field</a:t>
            </a:r>
            <a:endParaRPr lang="en-US" sz="1600" b="1" dirty="0">
              <a:solidFill>
                <a:srgbClr val="3A396D"/>
              </a:solidFill>
              <a:latin typeface="Kanit" panose="020B0604020202020204" charset="-34"/>
              <a:cs typeface="Kanit" panose="020B0604020202020204" charset="-34"/>
            </a:endParaRPr>
          </a:p>
        </p:txBody>
      </p:sp>
      <p:sp>
        <p:nvSpPr>
          <p:cNvPr id="4" name="Google Shape;153;p2">
            <a:extLst>
              <a:ext uri="{FF2B5EF4-FFF2-40B4-BE49-F238E27FC236}">
                <a16:creationId xmlns:a16="http://schemas.microsoft.com/office/drawing/2014/main" id="{886639B9-7C12-9B40-5595-40CD18FBA975}"/>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37202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5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500"/>
                                        <p:tgtEl>
                                          <p:spTgt spid="1026"/>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fade">
                                      <p:cBhvr>
                                        <p:cTn id="26" dur="500"/>
                                        <p:tgtEl>
                                          <p:spTgt spid="43"/>
                                        </p:tgtEl>
                                      </p:cBhvr>
                                    </p:animEffect>
                                  </p:childTnLst>
                                </p:cTn>
                              </p:par>
                              <p:par>
                                <p:cTn id="27" presetID="10" presetClass="entr" presetSubtype="0"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500"/>
                                        <p:tgtEl>
                                          <p:spTgt spid="4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par>
                                <p:cTn id="39" presetID="10"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par>
                                <p:cTn id="42" presetID="10" presetClass="entr" presetSubtype="0"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par>
                                <p:cTn id="48" presetID="10"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par>
                                <p:cTn id="54" presetID="10" presetClass="entr" presetSubtype="0"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par>
                                <p:cTn id="60" presetID="10" presetClass="entr" presetSubtype="0" fill="hold"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par>
                                <p:cTn id="63" presetID="10" presetClass="entr" presetSubtype="0" fill="hold"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par>
                                <p:cTn id="66" presetID="10" presetClass="entr" presetSubtype="0" fill="hold"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fade">
                                      <p:cBhvr>
                                        <p:cTn id="68" dur="500"/>
                                        <p:tgtEl>
                                          <p:spTgt spid="3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fade">
                                      <p:cBhvr>
                                        <p:cTn id="71" dur="500"/>
                                        <p:tgtEl>
                                          <p:spTgt spid="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500"/>
                                        <p:tgtEl>
                                          <p:spTgt spid="1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500"/>
                                        <p:tgtEl>
                                          <p:spTgt spid="3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fade">
                                      <p:cBhvr>
                                        <p:cTn id="80" dur="500"/>
                                        <p:tgtEl>
                                          <p:spTgt spid="5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fade">
                                      <p:cBhvr>
                                        <p:cTn id="86" dur="500"/>
                                        <p:tgtEl>
                                          <p:spTgt spid="33"/>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500"/>
                                        <p:tgtEl>
                                          <p:spTgt spid="30"/>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fade">
                                      <p:cBhvr>
                                        <p:cTn id="92" dur="500"/>
                                        <p:tgtEl>
                                          <p:spTgt spid="13"/>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fade">
                                      <p:cBhvr>
                                        <p:cTn id="95" dur="500"/>
                                        <p:tgtEl>
                                          <p:spTgt spid="5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2"/>
                                        </p:tgtEl>
                                        <p:attrNameLst>
                                          <p:attrName>style.visibility</p:attrName>
                                        </p:attrNameLst>
                                      </p:cBhvr>
                                      <p:to>
                                        <p:strVal val="visible"/>
                                      </p:to>
                                    </p:set>
                                    <p:animEffect transition="in" filter="fade">
                                      <p:cBhvr>
                                        <p:cTn id="9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1" grpId="0" animBg="1"/>
      <p:bldP spid="3" grpId="0"/>
      <p:bldP spid="9" grpId="0" animBg="1"/>
      <p:bldP spid="15" grpId="0" animBg="1"/>
      <p:bldP spid="21" grpId="0"/>
      <p:bldP spid="27" grpId="0"/>
      <p:bldP spid="32" grpId="0"/>
      <p:bldP spid="34" grpId="0"/>
      <p:bldP spid="42" grpId="0" animBg="1"/>
      <p:bldP spid="43" grpId="0" animBg="1"/>
      <p:bldP spid="20" grpId="0"/>
      <p:bldP spid="30" grpId="0"/>
      <p:bldP spid="33" grpId="0"/>
      <p:bldP spid="2" grpId="0" animBg="1"/>
      <p:bldP spid="36" grpId="0"/>
      <p:bldP spid="53" grpId="0" animBg="1"/>
      <p:bldP spid="56" grpId="0" animBg="1"/>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36" name="Прямоугольник 63">
            <a:extLst>
              <a:ext uri="{FF2B5EF4-FFF2-40B4-BE49-F238E27FC236}">
                <a16:creationId xmlns:a16="http://schemas.microsoft.com/office/drawing/2014/main" id="{C7F6ADDA-F1DD-340C-BA7D-468B8A4F67BB}"/>
              </a:ext>
            </a:extLst>
          </p:cNvPr>
          <p:cNvSpPr/>
          <p:nvPr/>
        </p:nvSpPr>
        <p:spPr>
          <a:xfrm>
            <a:off x="10922007" y="6743195"/>
            <a:ext cx="7365993" cy="2746963"/>
          </a:xfrm>
          <a:prstGeom prst="rect">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Прямая соединительная линия 41">
            <a:extLst>
              <a:ext uri="{FF2B5EF4-FFF2-40B4-BE49-F238E27FC236}">
                <a16:creationId xmlns:a16="http://schemas.microsoft.com/office/drawing/2014/main" id="{0683F408-45CE-2449-8973-F35EEBCA2A8C}"/>
              </a:ext>
            </a:extLst>
          </p:cNvPr>
          <p:cNvCxnSpPr/>
          <p:nvPr/>
        </p:nvCxnSpPr>
        <p:spPr>
          <a:xfrm>
            <a:off x="10922549" y="4773231"/>
            <a:ext cx="5914664"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42">
            <a:extLst>
              <a:ext uri="{FF2B5EF4-FFF2-40B4-BE49-F238E27FC236}">
                <a16:creationId xmlns:a16="http://schemas.microsoft.com/office/drawing/2014/main" id="{D2C0AF45-27F6-BDEC-7649-3866D34EA1F0}"/>
              </a:ext>
            </a:extLst>
          </p:cNvPr>
          <p:cNvCxnSpPr/>
          <p:nvPr/>
        </p:nvCxnSpPr>
        <p:spPr>
          <a:xfrm>
            <a:off x="10922549" y="3787877"/>
            <a:ext cx="5914664"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Прямоугольник 63">
            <a:extLst>
              <a:ext uri="{FF2B5EF4-FFF2-40B4-BE49-F238E27FC236}">
                <a16:creationId xmlns:a16="http://schemas.microsoft.com/office/drawing/2014/main" id="{13645541-1B47-ED15-BDA7-26542B80DEC6}"/>
              </a:ext>
            </a:extLst>
          </p:cNvPr>
          <p:cNvSpPr/>
          <p:nvPr/>
        </p:nvSpPr>
        <p:spPr>
          <a:xfrm>
            <a:off x="14670157" y="3166801"/>
            <a:ext cx="1488254" cy="2584089"/>
          </a:xfrm>
          <a:prstGeom prst="rect">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63">
            <a:extLst>
              <a:ext uri="{FF2B5EF4-FFF2-40B4-BE49-F238E27FC236}">
                <a16:creationId xmlns:a16="http://schemas.microsoft.com/office/drawing/2014/main" id="{C744A83A-FC82-75AC-551B-CAAAE68E971B}"/>
              </a:ext>
            </a:extLst>
          </p:cNvPr>
          <p:cNvSpPr/>
          <p:nvPr/>
        </p:nvSpPr>
        <p:spPr>
          <a:xfrm>
            <a:off x="11950216" y="4025351"/>
            <a:ext cx="1488254" cy="1725539"/>
          </a:xfrm>
          <a:prstGeom prst="rect">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53" name="Google Shape;753;p16"/>
          <p:cNvSpPr txBox="1">
            <a:spLocks noGrp="1"/>
          </p:cNvSpPr>
          <p:nvPr>
            <p:ph type="title"/>
          </p:nvPr>
        </p:nvSpPr>
        <p:spPr>
          <a:xfrm>
            <a:off x="914375" y="594282"/>
            <a:ext cx="6229375" cy="41621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Corporate Summary</a:t>
            </a:r>
            <a:endParaRPr dirty="0">
              <a:solidFill>
                <a:schemeClr val="accent1"/>
              </a:solidFill>
            </a:endParaRPr>
          </a:p>
        </p:txBody>
      </p:sp>
      <p:sp>
        <p:nvSpPr>
          <p:cNvPr id="770" name="Google Shape;770;p16"/>
          <p:cNvSpPr txBox="1"/>
          <p:nvPr/>
        </p:nvSpPr>
        <p:spPr>
          <a:xfrm>
            <a:off x="1142976" y="6961126"/>
            <a:ext cx="8420100" cy="2092850"/>
          </a:xfrm>
          <a:prstGeom prst="rect">
            <a:avLst/>
          </a:prstGeom>
          <a:noFill/>
          <a:ln>
            <a:noFill/>
          </a:ln>
        </p:spPr>
        <p:txBody>
          <a:bodyPr spcFirstLastPara="1" wrap="square" lIns="91425" tIns="91425" rIns="91425" bIns="91425" anchor="t" anchorCtr="0">
            <a:spAutoFit/>
          </a:bodyPr>
          <a:lstStyle/>
          <a:p>
            <a:pPr marL="457200" lvl="0" indent="-457200">
              <a:spcBef>
                <a:spcPts val="600"/>
              </a:spcBef>
              <a:spcAft>
                <a:spcPts val="600"/>
              </a:spcAft>
              <a:buSzPts val="2400"/>
              <a:buFont typeface="Arial" panose="020B0604020202020204" pitchFamily="34" charset="0"/>
              <a:buChar char="•"/>
            </a:pPr>
            <a:r>
              <a:rPr lang="en-US" sz="2600" b="1" dirty="0">
                <a:solidFill>
                  <a:srgbClr val="3A396D"/>
                </a:solidFill>
                <a:latin typeface="Kanit" panose="020B0604020202020204" charset="-34"/>
                <a:cs typeface="Kanit" panose="020B0604020202020204" charset="-34"/>
                <a:sym typeface="Kanit SemiBold"/>
              </a:rPr>
              <a:t>Oil field exploration </a:t>
            </a:r>
            <a:r>
              <a:rPr lang="en-US" sz="2600" dirty="0">
                <a:solidFill>
                  <a:srgbClr val="3A396D"/>
                </a:solidFill>
                <a:latin typeface="Kanit" panose="020B0604020202020204" charset="-34"/>
                <a:cs typeface="Kanit" panose="020B0604020202020204" charset="-34"/>
                <a:sym typeface="Kanit SemiBold"/>
              </a:rPr>
              <a:t>in Cudi-Gabar Oil Petroleum Province S.E. Turkey</a:t>
            </a:r>
          </a:p>
          <a:p>
            <a:pPr marL="457200" indent="-457200">
              <a:spcBef>
                <a:spcPts val="600"/>
              </a:spcBef>
              <a:spcAft>
                <a:spcPts val="600"/>
              </a:spcAft>
              <a:buSzPts val="2400"/>
              <a:buFont typeface="Arial" panose="020B0604020202020204" pitchFamily="34" charset="0"/>
              <a:buChar char="•"/>
            </a:pPr>
            <a:r>
              <a:rPr lang="en-CA" sz="2600" b="1" dirty="0">
                <a:solidFill>
                  <a:srgbClr val="3A396D"/>
                </a:solidFill>
                <a:latin typeface="Kanit" panose="020B0604020202020204" charset="-34"/>
                <a:cs typeface="Kanit" panose="020B0604020202020204" charset="-34"/>
                <a:sym typeface="Kanit SemiBold"/>
              </a:rPr>
              <a:t>2D seismic </a:t>
            </a:r>
            <a:r>
              <a:rPr lang="en-CA" sz="2600" dirty="0">
                <a:solidFill>
                  <a:srgbClr val="3A396D"/>
                </a:solidFill>
                <a:latin typeface="Kanit" panose="020B0604020202020204" charset="-34"/>
                <a:cs typeface="Kanit" panose="020B0604020202020204" charset="-34"/>
                <a:sym typeface="Kanit SemiBold"/>
              </a:rPr>
              <a:t>data</a:t>
            </a:r>
            <a:r>
              <a:rPr lang="en-CA" sz="2600" b="1" dirty="0">
                <a:solidFill>
                  <a:srgbClr val="3A396D"/>
                </a:solidFill>
                <a:latin typeface="Kanit" panose="020B0604020202020204" charset="-34"/>
                <a:cs typeface="Kanit" panose="020B0604020202020204" charset="-34"/>
                <a:sym typeface="Kanit SemiBold"/>
              </a:rPr>
              <a:t> </a:t>
            </a:r>
            <a:r>
              <a:rPr lang="en-CA" sz="2600" dirty="0">
                <a:solidFill>
                  <a:srgbClr val="3A396D"/>
                </a:solidFill>
                <a:latin typeface="Kanit" panose="020B0604020202020204" charset="-34"/>
                <a:cs typeface="Kanit" panose="020B0604020202020204" charset="-34"/>
                <a:sym typeface="Kanit SemiBold"/>
              </a:rPr>
              <a:t>collection is completed and is being processed</a:t>
            </a:r>
          </a:p>
        </p:txBody>
      </p:sp>
      <p:sp>
        <p:nvSpPr>
          <p:cNvPr id="28" name="Google Shape;774;p16"/>
          <p:cNvSpPr/>
          <p:nvPr/>
        </p:nvSpPr>
        <p:spPr>
          <a:xfrm>
            <a:off x="10202591" y="531707"/>
            <a:ext cx="5608200" cy="554100"/>
          </a:xfrm>
          <a:prstGeom prst="flowChartAlternateProcess">
            <a:avLst/>
          </a:prstGeom>
          <a:noFill/>
          <a:ln>
            <a:noFill/>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dirty="0">
                <a:solidFill>
                  <a:srgbClr val="3A396D"/>
                </a:solidFill>
                <a:latin typeface="Inter"/>
                <a:ea typeface="Inter"/>
                <a:cs typeface="Inter"/>
                <a:sym typeface="Inter"/>
              </a:rPr>
              <a:t>CSE: TCF     |     Frankfurt: Z620     |     OTCQB: TRLEF </a:t>
            </a:r>
            <a:endParaRPr sz="1600" b="0" i="0" u="none" strike="noStrike" cap="none" dirty="0">
              <a:solidFill>
                <a:srgbClr val="3A396D"/>
              </a:solidFill>
              <a:sym typeface="Arial"/>
            </a:endParaRPr>
          </a:p>
        </p:txBody>
      </p:sp>
      <p:sp>
        <p:nvSpPr>
          <p:cNvPr id="13" name="Google Shape;176;p3">
            <a:extLst>
              <a:ext uri="{FF2B5EF4-FFF2-40B4-BE49-F238E27FC236}">
                <a16:creationId xmlns:a16="http://schemas.microsoft.com/office/drawing/2014/main" id="{4FB79096-9303-5E52-386F-0EBDD9EB5439}"/>
              </a:ext>
            </a:extLst>
          </p:cNvPr>
          <p:cNvSpPr txBox="1"/>
          <p:nvPr/>
        </p:nvSpPr>
        <p:spPr>
          <a:xfrm>
            <a:off x="1142976" y="2744251"/>
            <a:ext cx="9046599" cy="2800736"/>
          </a:xfrm>
          <a:prstGeom prst="rect">
            <a:avLst/>
          </a:prstGeom>
          <a:noFill/>
          <a:ln>
            <a:noFill/>
          </a:ln>
        </p:spPr>
        <p:txBody>
          <a:bodyPr spcFirstLastPara="1" wrap="square" lIns="91425" tIns="91425" rIns="91425" bIns="91425" anchor="t" anchorCtr="0">
            <a:spAutoFit/>
          </a:bodyPr>
          <a:lstStyle/>
          <a:p>
            <a:pPr marL="342900" indent="-342900">
              <a:spcBef>
                <a:spcPts val="600"/>
              </a:spcBef>
              <a:spcAft>
                <a:spcPts val="600"/>
              </a:spcAft>
              <a:buSzPts val="2400"/>
              <a:buFont typeface="Arial" panose="020B0604020202020204" pitchFamily="34" charset="0"/>
              <a:buChar char="•"/>
            </a:pPr>
            <a:r>
              <a:rPr lang="en-US" sz="2600" dirty="0">
                <a:solidFill>
                  <a:srgbClr val="3A396D"/>
                </a:solidFill>
                <a:latin typeface="Kanit" panose="020B0604020202020204" charset="-34"/>
                <a:ea typeface="Kanit"/>
                <a:cs typeface="Kanit" panose="020B0604020202020204" charset="-34"/>
                <a:sym typeface="Kanit SemiBold"/>
              </a:rPr>
              <a:t>Multi-well natural gas development program </a:t>
            </a:r>
          </a:p>
          <a:p>
            <a:pPr marL="342900" indent="-342900">
              <a:spcBef>
                <a:spcPts val="600"/>
              </a:spcBef>
              <a:spcAft>
                <a:spcPts val="600"/>
              </a:spcAft>
              <a:buSzPts val="2400"/>
              <a:buFont typeface="Arial" panose="020B0604020202020204" pitchFamily="34" charset="0"/>
              <a:buChar char="•"/>
            </a:pPr>
            <a:r>
              <a:rPr lang="en-US" sz="2600" b="1" dirty="0">
                <a:solidFill>
                  <a:srgbClr val="3A396D"/>
                </a:solidFill>
                <a:latin typeface="Kanit" panose="020B0604020202020204" charset="-34"/>
                <a:ea typeface="Kanit"/>
                <a:cs typeface="Kanit" panose="020B0604020202020204" charset="-34"/>
                <a:sym typeface="Kanit SemiBold"/>
              </a:rPr>
              <a:t>US$410m </a:t>
            </a:r>
            <a:r>
              <a:rPr lang="en-US" sz="2600" dirty="0">
                <a:solidFill>
                  <a:srgbClr val="3A396D"/>
                </a:solidFill>
                <a:latin typeface="Kanit" panose="020B0604020202020204" charset="-34"/>
                <a:ea typeface="Kanit"/>
                <a:cs typeface="Kanit" panose="020B0604020202020204" charset="-34"/>
                <a:sym typeface="Kanit SemiBold"/>
              </a:rPr>
              <a:t>NPV10 proved probable reserves   </a:t>
            </a:r>
          </a:p>
          <a:p>
            <a:pPr marL="342900" indent="-342900">
              <a:spcBef>
                <a:spcPts val="600"/>
              </a:spcBef>
              <a:spcAft>
                <a:spcPts val="600"/>
              </a:spcAft>
              <a:buSzPts val="2400"/>
              <a:buFont typeface="Arial" panose="020B0604020202020204" pitchFamily="34" charset="0"/>
              <a:buChar char="•"/>
            </a:pPr>
            <a:r>
              <a:rPr lang="en-US" sz="2600" b="1" dirty="0">
                <a:solidFill>
                  <a:srgbClr val="3A396D"/>
                </a:solidFill>
                <a:latin typeface="Kanit" panose="020B0604020202020204" charset="-34"/>
                <a:ea typeface="Kanit"/>
                <a:cs typeface="Kanit" panose="020B0604020202020204" charset="-34"/>
                <a:sym typeface="Kanit SemiBold"/>
              </a:rPr>
              <a:t>57 BCF </a:t>
            </a:r>
            <a:r>
              <a:rPr lang="en-US" sz="2600" dirty="0">
                <a:solidFill>
                  <a:srgbClr val="3A396D"/>
                </a:solidFill>
                <a:latin typeface="Kanit" panose="020B0604020202020204" charset="-34"/>
                <a:ea typeface="Kanit"/>
                <a:cs typeface="Kanit" panose="020B0604020202020204" charset="-34"/>
                <a:sym typeface="Kanit SemiBold"/>
              </a:rPr>
              <a:t>proved probable reserves   </a:t>
            </a:r>
          </a:p>
          <a:p>
            <a:pPr marL="342900" lvl="0" indent="-342900">
              <a:spcBef>
                <a:spcPts val="600"/>
              </a:spcBef>
              <a:spcAft>
                <a:spcPts val="600"/>
              </a:spcAft>
              <a:buSzPts val="2400"/>
              <a:buFont typeface="Arial" panose="020B0604020202020204" pitchFamily="34" charset="0"/>
              <a:buChar char="•"/>
            </a:pPr>
            <a:r>
              <a:rPr lang="en-US" sz="2600" dirty="0">
                <a:solidFill>
                  <a:srgbClr val="3A396D"/>
                </a:solidFill>
                <a:latin typeface="Kanit" panose="020B0604020202020204" charset="-34"/>
                <a:ea typeface="Kanit"/>
                <a:cs typeface="Kanit" panose="020B0604020202020204" charset="-34"/>
                <a:sym typeface="Kanit"/>
              </a:rPr>
              <a:t>Selling gas into worlds </a:t>
            </a:r>
            <a:r>
              <a:rPr lang="en-US" sz="2600" b="1" dirty="0">
                <a:solidFill>
                  <a:srgbClr val="3A396D"/>
                </a:solidFill>
                <a:latin typeface="Kanit" panose="020B0604020202020204" charset="-34"/>
                <a:ea typeface="Kanit"/>
                <a:cs typeface="Kanit" panose="020B0604020202020204" charset="-34"/>
                <a:sym typeface="Kanit"/>
              </a:rPr>
              <a:t>6</a:t>
            </a:r>
            <a:r>
              <a:rPr lang="en-US" sz="2600" b="1" baseline="30000" dirty="0">
                <a:solidFill>
                  <a:srgbClr val="3A396D"/>
                </a:solidFill>
                <a:latin typeface="Kanit" panose="020B0604020202020204" charset="-34"/>
                <a:ea typeface="Kanit"/>
                <a:cs typeface="Kanit" panose="020B0604020202020204" charset="-34"/>
                <a:sym typeface="Kanit"/>
              </a:rPr>
              <a:t>th</a:t>
            </a:r>
            <a:r>
              <a:rPr lang="en-US" sz="2600" b="1" dirty="0">
                <a:solidFill>
                  <a:srgbClr val="3A396D"/>
                </a:solidFill>
                <a:latin typeface="Kanit" panose="020B0604020202020204" charset="-34"/>
                <a:ea typeface="Kanit"/>
                <a:cs typeface="Kanit" panose="020B0604020202020204" charset="-34"/>
                <a:sym typeface="Kanit"/>
              </a:rPr>
              <a:t> largest market </a:t>
            </a:r>
            <a:r>
              <a:rPr lang="en-US" sz="2600" dirty="0">
                <a:solidFill>
                  <a:srgbClr val="3A396D"/>
                </a:solidFill>
                <a:latin typeface="Kanit" panose="020B0604020202020204" charset="-34"/>
                <a:ea typeface="Kanit"/>
                <a:cs typeface="Kanit" panose="020B0604020202020204" charset="-34"/>
                <a:sym typeface="Kanit"/>
              </a:rPr>
              <a:t>that is 90% </a:t>
            </a:r>
            <a:r>
              <a:rPr lang="en-US" sz="2600" b="1" dirty="0">
                <a:solidFill>
                  <a:srgbClr val="3A396D"/>
                </a:solidFill>
                <a:latin typeface="Kanit" panose="020B0604020202020204" charset="-34"/>
                <a:ea typeface="Kanit"/>
                <a:cs typeface="Kanit" panose="020B0604020202020204" charset="-34"/>
                <a:sym typeface="Kanit"/>
              </a:rPr>
              <a:t>dependent on imports</a:t>
            </a:r>
            <a:endParaRPr lang="en-US" sz="2600" b="1" dirty="0">
              <a:solidFill>
                <a:srgbClr val="3A396D"/>
              </a:solidFill>
              <a:latin typeface="Kanit" panose="020B0604020202020204" charset="-34"/>
              <a:cs typeface="Kanit" panose="020B0604020202020204" charset="-34"/>
            </a:endParaRPr>
          </a:p>
        </p:txBody>
      </p:sp>
      <p:sp>
        <p:nvSpPr>
          <p:cNvPr id="16" name="Google Shape;696;p15">
            <a:extLst>
              <a:ext uri="{FF2B5EF4-FFF2-40B4-BE49-F238E27FC236}">
                <a16:creationId xmlns:a16="http://schemas.microsoft.com/office/drawing/2014/main" id="{600A2A8A-2755-F665-D4FD-9A88D889639F}"/>
              </a:ext>
            </a:extLst>
          </p:cNvPr>
          <p:cNvSpPr txBox="1"/>
          <p:nvPr/>
        </p:nvSpPr>
        <p:spPr>
          <a:xfrm>
            <a:off x="1142976" y="1617531"/>
            <a:ext cx="6530069" cy="876659"/>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4800"/>
              <a:buFont typeface="Arial"/>
              <a:buNone/>
            </a:pPr>
            <a:r>
              <a:rPr lang="en-US" sz="3200" b="1" i="0" u="none" strike="noStrike" cap="none" dirty="0">
                <a:solidFill>
                  <a:schemeClr val="accent1"/>
                </a:solidFill>
                <a:latin typeface="Kanit"/>
                <a:ea typeface="Kanit"/>
                <a:cs typeface="Kanit"/>
                <a:sym typeface="Kanit"/>
              </a:rPr>
              <a:t>SASB Gas Field Highlights</a:t>
            </a:r>
            <a:endParaRPr sz="3200" b="0" i="0" u="none" strike="noStrike" cap="none" dirty="0">
              <a:solidFill>
                <a:srgbClr val="000000"/>
              </a:solidFill>
              <a:sym typeface="Arial"/>
            </a:endParaRPr>
          </a:p>
        </p:txBody>
      </p:sp>
      <p:sp>
        <p:nvSpPr>
          <p:cNvPr id="17" name="Google Shape;696;p15">
            <a:extLst>
              <a:ext uri="{FF2B5EF4-FFF2-40B4-BE49-F238E27FC236}">
                <a16:creationId xmlns:a16="http://schemas.microsoft.com/office/drawing/2014/main" id="{91BCEA4B-25E4-5A43-77CC-DDFCFB2CC906}"/>
              </a:ext>
            </a:extLst>
          </p:cNvPr>
          <p:cNvSpPr txBox="1"/>
          <p:nvPr/>
        </p:nvSpPr>
        <p:spPr>
          <a:xfrm>
            <a:off x="1142976" y="6145493"/>
            <a:ext cx="8756399" cy="782976"/>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4800"/>
              <a:buFont typeface="Arial"/>
              <a:buNone/>
            </a:pPr>
            <a:r>
              <a:rPr lang="en-US" sz="3200" b="1" dirty="0">
                <a:solidFill>
                  <a:schemeClr val="accent1"/>
                </a:solidFill>
                <a:latin typeface="Kanit"/>
                <a:ea typeface="Kanit"/>
                <a:cs typeface="Kanit"/>
                <a:sym typeface="Kanit"/>
              </a:rPr>
              <a:t>High Impact Oil &amp; Exploration project</a:t>
            </a:r>
            <a:endParaRPr sz="3200" b="1" dirty="0">
              <a:solidFill>
                <a:schemeClr val="accent1"/>
              </a:solidFill>
              <a:latin typeface="Kanit"/>
              <a:ea typeface="Kanit"/>
              <a:cs typeface="Kanit"/>
            </a:endParaRPr>
          </a:p>
        </p:txBody>
      </p:sp>
      <p:pic>
        <p:nvPicPr>
          <p:cNvPr id="74" name="Google Shape;757;p16">
            <a:extLst>
              <a:ext uri="{FF2B5EF4-FFF2-40B4-BE49-F238E27FC236}">
                <a16:creationId xmlns:a16="http://schemas.microsoft.com/office/drawing/2014/main" id="{893AD686-34F6-9B73-7D75-A9656B5F8793}"/>
              </a:ext>
            </a:extLst>
          </p:cNvPr>
          <p:cNvPicPr preferRelativeResize="0"/>
          <p:nvPr/>
        </p:nvPicPr>
        <p:blipFill rotWithShape="1">
          <a:blip r:embed="rId3">
            <a:alphaModFix/>
          </a:blip>
          <a:srcRect l="6307" t="2375" r="6306" b="18958"/>
          <a:stretch/>
        </p:blipFill>
        <p:spPr>
          <a:xfrm>
            <a:off x="16073588" y="446973"/>
            <a:ext cx="1647852" cy="601649"/>
          </a:xfrm>
          <a:prstGeom prst="rect">
            <a:avLst/>
          </a:prstGeom>
          <a:noFill/>
          <a:ln>
            <a:noFill/>
          </a:ln>
        </p:spPr>
      </p:pic>
      <p:sp>
        <p:nvSpPr>
          <p:cNvPr id="75" name="Google Shape;153;p2">
            <a:extLst>
              <a:ext uri="{FF2B5EF4-FFF2-40B4-BE49-F238E27FC236}">
                <a16:creationId xmlns:a16="http://schemas.microsoft.com/office/drawing/2014/main" id="{886639B9-7C12-9B40-5595-40CD18FBA975}"/>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 name="Прямая соединительная линия 45">
            <a:extLst>
              <a:ext uri="{FF2B5EF4-FFF2-40B4-BE49-F238E27FC236}">
                <a16:creationId xmlns:a16="http://schemas.microsoft.com/office/drawing/2014/main" id="{5D5050E0-E659-9F6B-58BE-10ED0C4E2E39}"/>
              </a:ext>
            </a:extLst>
          </p:cNvPr>
          <p:cNvCxnSpPr/>
          <p:nvPr/>
        </p:nvCxnSpPr>
        <p:spPr>
          <a:xfrm>
            <a:off x="10922549" y="2802523"/>
            <a:ext cx="5914664"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5D0A690-D68A-289C-4154-759059271ACB}"/>
              </a:ext>
            </a:extLst>
          </p:cNvPr>
          <p:cNvSpPr txBox="1"/>
          <p:nvPr/>
        </p:nvSpPr>
        <p:spPr>
          <a:xfrm>
            <a:off x="14772864" y="5826466"/>
            <a:ext cx="1497672" cy="461665"/>
          </a:xfrm>
          <a:prstGeom prst="rect">
            <a:avLst/>
          </a:prstGeom>
          <a:noFill/>
        </p:spPr>
        <p:txBody>
          <a:bodyPr wrap="square">
            <a:spAutoFit/>
          </a:bodyPr>
          <a:lstStyle/>
          <a:p>
            <a:r>
              <a:rPr lang="en-US" sz="2400" b="1" dirty="0">
                <a:solidFill>
                  <a:srgbClr val="3A396D"/>
                </a:solidFill>
                <a:latin typeface="Kanit" panose="020B0604020202020204" charset="-34"/>
                <a:ea typeface="KaiTi" panose="02010609060101010101" pitchFamily="49" charset="-122"/>
                <a:cs typeface="Kanit" panose="020B0604020202020204" charset="-34"/>
              </a:rPr>
              <a:t>July ‘24</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0" name="TextBox 9">
            <a:extLst>
              <a:ext uri="{FF2B5EF4-FFF2-40B4-BE49-F238E27FC236}">
                <a16:creationId xmlns:a16="http://schemas.microsoft.com/office/drawing/2014/main" id="{685F0B7C-4598-9451-044C-81F2A5A77E6B}"/>
              </a:ext>
            </a:extLst>
          </p:cNvPr>
          <p:cNvSpPr txBox="1"/>
          <p:nvPr/>
        </p:nvSpPr>
        <p:spPr>
          <a:xfrm>
            <a:off x="11950216" y="5826466"/>
            <a:ext cx="1497672" cy="461665"/>
          </a:xfrm>
          <a:prstGeom prst="rect">
            <a:avLst/>
          </a:prstGeom>
          <a:noFill/>
        </p:spPr>
        <p:txBody>
          <a:bodyPr wrap="square">
            <a:spAutoFit/>
          </a:bodyPr>
          <a:lstStyle/>
          <a:p>
            <a:r>
              <a:rPr lang="en-US" sz="2400" b="1" dirty="0">
                <a:solidFill>
                  <a:srgbClr val="3A396D"/>
                </a:solidFill>
                <a:latin typeface="Kanit" panose="020B0604020202020204" charset="-34"/>
                <a:ea typeface="KaiTi" panose="02010609060101010101" pitchFamily="49" charset="-122"/>
                <a:cs typeface="Kanit" panose="020B0604020202020204" charset="-34"/>
              </a:rPr>
              <a:t>June ‘24</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1" name="TextBox 10">
            <a:extLst>
              <a:ext uri="{FF2B5EF4-FFF2-40B4-BE49-F238E27FC236}">
                <a16:creationId xmlns:a16="http://schemas.microsoft.com/office/drawing/2014/main" id="{96B56AD0-BBD5-136B-04D1-102F91E40AE9}"/>
              </a:ext>
            </a:extLst>
          </p:cNvPr>
          <p:cNvSpPr txBox="1"/>
          <p:nvPr/>
        </p:nvSpPr>
        <p:spPr>
          <a:xfrm>
            <a:off x="11844543" y="3630320"/>
            <a:ext cx="1593927" cy="400110"/>
          </a:xfrm>
          <a:prstGeom prst="rect">
            <a:avLst/>
          </a:prstGeom>
          <a:noFill/>
        </p:spPr>
        <p:txBody>
          <a:bodyPr wrap="square">
            <a:spAutoFit/>
          </a:bodyPr>
          <a:lstStyle/>
          <a:p>
            <a:pPr algn="ctr"/>
            <a:r>
              <a:rPr lang="en-US" sz="2000" b="1" dirty="0">
                <a:solidFill>
                  <a:srgbClr val="3A396D"/>
                </a:solidFill>
                <a:latin typeface="Kanit Medium" panose="020B0604020202020204" charset="-34"/>
                <a:ea typeface="KaiTi" panose="02010609060101010101" pitchFamily="49" charset="-122"/>
                <a:cs typeface="Kanit Medium" panose="020B0604020202020204" charset="-34"/>
              </a:rPr>
              <a:t>5 MMCF/d</a:t>
            </a:r>
            <a:endParaRPr lang="en-CA" sz="2000" b="1" dirty="0">
              <a:solidFill>
                <a:srgbClr val="3A396D"/>
              </a:solidFill>
              <a:latin typeface="Kanit Medium" panose="020B0604020202020204" charset="-34"/>
              <a:ea typeface="KaiTi" panose="02010609060101010101" pitchFamily="49" charset="-122"/>
              <a:cs typeface="Kanit Medium" panose="020B0604020202020204" charset="-34"/>
            </a:endParaRPr>
          </a:p>
        </p:txBody>
      </p:sp>
      <p:cxnSp>
        <p:nvCxnSpPr>
          <p:cNvPr id="15" name="Прямая соединительная линия 56">
            <a:extLst>
              <a:ext uri="{FF2B5EF4-FFF2-40B4-BE49-F238E27FC236}">
                <a16:creationId xmlns:a16="http://schemas.microsoft.com/office/drawing/2014/main" id="{FEAE1066-EC9B-76DC-C8A2-1AE854C60E8C}"/>
              </a:ext>
            </a:extLst>
          </p:cNvPr>
          <p:cNvCxnSpPr/>
          <p:nvPr/>
        </p:nvCxnSpPr>
        <p:spPr>
          <a:xfrm>
            <a:off x="10922007" y="5758585"/>
            <a:ext cx="5914664"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Google Shape;770;p16">
            <a:extLst>
              <a:ext uri="{FF2B5EF4-FFF2-40B4-BE49-F238E27FC236}">
                <a16:creationId xmlns:a16="http://schemas.microsoft.com/office/drawing/2014/main" id="{E95348D0-0404-6471-765A-E953DE7F1F22}"/>
              </a:ext>
            </a:extLst>
          </p:cNvPr>
          <p:cNvSpPr txBox="1"/>
          <p:nvPr/>
        </p:nvSpPr>
        <p:spPr>
          <a:xfrm>
            <a:off x="10343274" y="1655051"/>
            <a:ext cx="7072129" cy="677078"/>
          </a:xfrm>
          <a:prstGeom prst="rect">
            <a:avLst/>
          </a:prstGeom>
          <a:noFill/>
          <a:ln>
            <a:noFill/>
          </a:ln>
        </p:spPr>
        <p:txBody>
          <a:bodyPr spcFirstLastPara="1" wrap="square" lIns="91425" tIns="91425" rIns="91425" bIns="91425" anchor="t" anchorCtr="0">
            <a:spAutoFit/>
          </a:bodyPr>
          <a:lstStyle/>
          <a:p>
            <a:pPr lvl="0">
              <a:buSzPts val="2400"/>
            </a:pPr>
            <a:r>
              <a:rPr lang="en-US" sz="3200" b="1" dirty="0">
                <a:solidFill>
                  <a:schemeClr val="accent1"/>
                </a:solidFill>
                <a:latin typeface="Kanit"/>
                <a:ea typeface="Kanit"/>
                <a:cs typeface="Kanit"/>
                <a:sym typeface="Kanit SemiBold"/>
              </a:rPr>
              <a:t>Rapid Production Ramp-up Planned</a:t>
            </a:r>
          </a:p>
        </p:txBody>
      </p:sp>
      <p:sp>
        <p:nvSpPr>
          <p:cNvPr id="22" name="TextBox 21">
            <a:extLst>
              <a:ext uri="{FF2B5EF4-FFF2-40B4-BE49-F238E27FC236}">
                <a16:creationId xmlns:a16="http://schemas.microsoft.com/office/drawing/2014/main" id="{B31FB55D-66EF-ADC8-6221-3DE9F0435CD4}"/>
              </a:ext>
            </a:extLst>
          </p:cNvPr>
          <p:cNvSpPr txBox="1"/>
          <p:nvPr/>
        </p:nvSpPr>
        <p:spPr>
          <a:xfrm>
            <a:off x="14617320" y="2794000"/>
            <a:ext cx="1593927" cy="400110"/>
          </a:xfrm>
          <a:prstGeom prst="rect">
            <a:avLst/>
          </a:prstGeom>
          <a:noFill/>
        </p:spPr>
        <p:txBody>
          <a:bodyPr wrap="square">
            <a:spAutoFit/>
          </a:bodyPr>
          <a:lstStyle/>
          <a:p>
            <a:pPr algn="ctr"/>
            <a:r>
              <a:rPr lang="en-US" sz="2000" b="1" dirty="0">
                <a:solidFill>
                  <a:srgbClr val="3A396D"/>
                </a:solidFill>
                <a:latin typeface="Kanit Medium" panose="020B0604020202020204" charset="-34"/>
                <a:ea typeface="KaiTi" panose="02010609060101010101" pitchFamily="49" charset="-122"/>
                <a:cs typeface="Kanit Medium" panose="020B0604020202020204" charset="-34"/>
              </a:rPr>
              <a:t>7 MMCF/d</a:t>
            </a:r>
            <a:endParaRPr lang="en-CA" sz="2000" b="1" dirty="0">
              <a:solidFill>
                <a:srgbClr val="3A396D"/>
              </a:solidFill>
              <a:latin typeface="Kanit Medium" panose="020B0604020202020204" charset="-34"/>
              <a:ea typeface="KaiTi" panose="02010609060101010101" pitchFamily="49" charset="-122"/>
              <a:cs typeface="Kanit Medium" panose="020B0604020202020204" charset="-34"/>
            </a:endParaRPr>
          </a:p>
        </p:txBody>
      </p:sp>
      <p:sp>
        <p:nvSpPr>
          <p:cNvPr id="25" name="Google Shape;763;p16">
            <a:extLst>
              <a:ext uri="{FF2B5EF4-FFF2-40B4-BE49-F238E27FC236}">
                <a16:creationId xmlns:a16="http://schemas.microsoft.com/office/drawing/2014/main" id="{A5F57423-FFC7-3706-2479-EC4D9642E51B}"/>
              </a:ext>
            </a:extLst>
          </p:cNvPr>
          <p:cNvSpPr/>
          <p:nvPr/>
        </p:nvSpPr>
        <p:spPr>
          <a:xfrm flipV="1">
            <a:off x="723900" y="1917484"/>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763;p16">
            <a:extLst>
              <a:ext uri="{FF2B5EF4-FFF2-40B4-BE49-F238E27FC236}">
                <a16:creationId xmlns:a16="http://schemas.microsoft.com/office/drawing/2014/main" id="{BA37E249-32D4-FDE5-710A-4D69EF2AE530}"/>
              </a:ext>
            </a:extLst>
          </p:cNvPr>
          <p:cNvSpPr/>
          <p:nvPr/>
        </p:nvSpPr>
        <p:spPr>
          <a:xfrm flipV="1">
            <a:off x="723900" y="6385482"/>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770;p16">
            <a:extLst>
              <a:ext uri="{FF2B5EF4-FFF2-40B4-BE49-F238E27FC236}">
                <a16:creationId xmlns:a16="http://schemas.microsoft.com/office/drawing/2014/main" id="{77973E1C-BEC0-6C9D-9EE3-562DC020E89D}"/>
              </a:ext>
            </a:extLst>
          </p:cNvPr>
          <p:cNvSpPr txBox="1"/>
          <p:nvPr/>
        </p:nvSpPr>
        <p:spPr>
          <a:xfrm>
            <a:off x="1142976" y="8766154"/>
            <a:ext cx="8259440" cy="1138743"/>
          </a:xfrm>
          <a:prstGeom prst="rect">
            <a:avLst/>
          </a:prstGeom>
          <a:noFill/>
          <a:ln>
            <a:noFill/>
          </a:ln>
        </p:spPr>
        <p:txBody>
          <a:bodyPr spcFirstLastPara="1" wrap="square" lIns="91425" tIns="91425" rIns="91425" bIns="91425" anchor="t" anchorCtr="0">
            <a:spAutoFit/>
          </a:bodyPr>
          <a:lstStyle/>
          <a:p>
            <a:pPr marL="457200" indent="-457200">
              <a:spcBef>
                <a:spcPts val="600"/>
              </a:spcBef>
              <a:spcAft>
                <a:spcPts val="600"/>
              </a:spcAft>
              <a:buSzPts val="2400"/>
              <a:buFont typeface="Arial" panose="020B0604020202020204" pitchFamily="34" charset="0"/>
              <a:buChar char="•"/>
            </a:pPr>
            <a:r>
              <a:rPr lang="en-CA" sz="2600" b="1" dirty="0">
                <a:solidFill>
                  <a:srgbClr val="3A396D"/>
                </a:solidFill>
                <a:latin typeface="Kanit" panose="020B0604020202020204" charset="-34"/>
                <a:cs typeface="Kanit" panose="020B0604020202020204" charset="-34"/>
                <a:sym typeface="Kanit SemiBold"/>
              </a:rPr>
              <a:t>2 exploration wells </a:t>
            </a:r>
            <a:r>
              <a:rPr lang="en-CA" sz="2600" dirty="0">
                <a:solidFill>
                  <a:srgbClr val="3A396D"/>
                </a:solidFill>
                <a:latin typeface="Kanit" panose="020B0604020202020204" charset="-34"/>
                <a:cs typeface="Kanit" panose="020B0604020202020204" charset="-34"/>
                <a:sym typeface="Kanit SemiBold"/>
              </a:rPr>
              <a:t>planned to be drilled in 2024 on M47c3,c4  </a:t>
            </a:r>
          </a:p>
        </p:txBody>
      </p:sp>
      <p:sp>
        <p:nvSpPr>
          <p:cNvPr id="30" name="Google Shape;770;p16">
            <a:extLst>
              <a:ext uri="{FF2B5EF4-FFF2-40B4-BE49-F238E27FC236}">
                <a16:creationId xmlns:a16="http://schemas.microsoft.com/office/drawing/2014/main" id="{7F15A325-AAC9-BEFD-1994-D9D848BEE479}"/>
              </a:ext>
            </a:extLst>
          </p:cNvPr>
          <p:cNvSpPr txBox="1"/>
          <p:nvPr/>
        </p:nvSpPr>
        <p:spPr>
          <a:xfrm>
            <a:off x="16073588" y="6920471"/>
            <a:ext cx="1405775" cy="615523"/>
          </a:xfrm>
          <a:prstGeom prst="rect">
            <a:avLst/>
          </a:prstGeom>
          <a:noFill/>
          <a:ln>
            <a:noFill/>
          </a:ln>
        </p:spPr>
        <p:txBody>
          <a:bodyPr spcFirstLastPara="1" wrap="square" lIns="91425" tIns="91425" rIns="91425" bIns="91425" anchor="t" anchorCtr="0">
            <a:spAutoFit/>
          </a:bodyPr>
          <a:lstStyle/>
          <a:p>
            <a:pPr lvl="0">
              <a:buSzPts val="2400"/>
            </a:pPr>
            <a:r>
              <a:rPr lang="en-US" sz="2800" b="1" dirty="0">
                <a:solidFill>
                  <a:schemeClr val="accent1"/>
                </a:solidFill>
                <a:latin typeface="Kanit"/>
                <a:ea typeface="Kanit"/>
                <a:cs typeface="Kanit"/>
                <a:sym typeface="Kanit SemiBold"/>
              </a:rPr>
              <a:t>SASB</a:t>
            </a:r>
          </a:p>
        </p:txBody>
      </p:sp>
      <p:sp>
        <p:nvSpPr>
          <p:cNvPr id="737" name="Google Shape;770;p16">
            <a:extLst>
              <a:ext uri="{FF2B5EF4-FFF2-40B4-BE49-F238E27FC236}">
                <a16:creationId xmlns:a16="http://schemas.microsoft.com/office/drawing/2014/main" id="{2417B013-2AE8-6BA2-2639-0992656E29D7}"/>
              </a:ext>
            </a:extLst>
          </p:cNvPr>
          <p:cNvSpPr txBox="1"/>
          <p:nvPr/>
        </p:nvSpPr>
        <p:spPr>
          <a:xfrm>
            <a:off x="11970094" y="6899863"/>
            <a:ext cx="1753768" cy="615523"/>
          </a:xfrm>
          <a:prstGeom prst="rect">
            <a:avLst/>
          </a:prstGeom>
          <a:noFill/>
          <a:ln>
            <a:noFill/>
          </a:ln>
        </p:spPr>
        <p:txBody>
          <a:bodyPr spcFirstLastPara="1" wrap="square" lIns="91425" tIns="91425" rIns="91425" bIns="91425" anchor="t" anchorCtr="0">
            <a:spAutoFit/>
          </a:bodyPr>
          <a:lstStyle/>
          <a:p>
            <a:pPr lvl="0" algn="ctr">
              <a:buSzPts val="2400"/>
            </a:pPr>
            <a:r>
              <a:rPr lang="en-US" sz="2800" b="1" dirty="0">
                <a:solidFill>
                  <a:schemeClr val="accent1"/>
                </a:solidFill>
                <a:latin typeface="Kanit"/>
                <a:ea typeface="Kanit"/>
                <a:cs typeface="Kanit"/>
                <a:sym typeface="Kanit SemiBold"/>
              </a:rPr>
              <a:t>Oil block</a:t>
            </a:r>
          </a:p>
        </p:txBody>
      </p:sp>
      <p:sp>
        <p:nvSpPr>
          <p:cNvPr id="29" name="Google Shape;361;p38">
            <a:extLst>
              <a:ext uri="{FF2B5EF4-FFF2-40B4-BE49-F238E27FC236}">
                <a16:creationId xmlns:a16="http://schemas.microsoft.com/office/drawing/2014/main" id="{886A8842-0359-1A6A-5522-48AB444EC025}"/>
              </a:ext>
            </a:extLst>
          </p:cNvPr>
          <p:cNvSpPr txBox="1"/>
          <p:nvPr/>
        </p:nvSpPr>
        <p:spPr>
          <a:xfrm>
            <a:off x="15341784" y="7891792"/>
            <a:ext cx="2624923" cy="1384964"/>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600" b="1" dirty="0">
                <a:solidFill>
                  <a:srgbClr val="3A396D"/>
                </a:solidFill>
                <a:latin typeface="Kanit" panose="020B0604020202020204" charset="-34"/>
                <a:ea typeface="Kanit SemiBold"/>
                <a:cs typeface="Kanit" panose="020B0604020202020204" charset="-34"/>
                <a:sym typeface="Kanit SemiBold"/>
              </a:rPr>
              <a:t>7 Sidetrack Wells </a:t>
            </a:r>
            <a:r>
              <a:rPr lang="en-US" sz="2600" dirty="0">
                <a:solidFill>
                  <a:srgbClr val="3A396D"/>
                </a:solidFill>
                <a:latin typeface="Kanit" panose="020B0604020202020204" charset="-34"/>
                <a:ea typeface="Kanit SemiBold"/>
                <a:cs typeface="Kanit" panose="020B0604020202020204" charset="-34"/>
                <a:sym typeface="Kanit SemiBold"/>
              </a:rPr>
              <a:t>planned for </a:t>
            </a:r>
            <a:r>
              <a:rPr lang="en-US" sz="2600" b="1" dirty="0">
                <a:solidFill>
                  <a:srgbClr val="3A396D"/>
                </a:solidFill>
                <a:latin typeface="Kanit" panose="020B0604020202020204" charset="-34"/>
                <a:ea typeface="Kanit SemiBold"/>
                <a:cs typeface="Kanit" panose="020B0604020202020204" charset="-34"/>
                <a:sym typeface="Kanit SemiBold"/>
              </a:rPr>
              <a:t>2025</a:t>
            </a:r>
            <a:endParaRPr lang="en-US" sz="2600" b="1" i="0" u="none" strike="noStrike" cap="none" dirty="0">
              <a:solidFill>
                <a:srgbClr val="3A396D"/>
              </a:solidFill>
              <a:latin typeface="Kanit" panose="020B0604020202020204" charset="-34"/>
              <a:ea typeface="Kanit SemiBold"/>
              <a:cs typeface="Kanit" panose="020B0604020202020204" charset="-34"/>
              <a:sym typeface="Kanit SemiBold"/>
            </a:endParaRPr>
          </a:p>
        </p:txBody>
      </p:sp>
      <p:sp>
        <p:nvSpPr>
          <p:cNvPr id="740" name="Google Shape;361;p38">
            <a:extLst>
              <a:ext uri="{FF2B5EF4-FFF2-40B4-BE49-F238E27FC236}">
                <a16:creationId xmlns:a16="http://schemas.microsoft.com/office/drawing/2014/main" id="{EF47D340-9E51-4D31-7869-C34C17DFB93B}"/>
              </a:ext>
            </a:extLst>
          </p:cNvPr>
          <p:cNvSpPr txBox="1"/>
          <p:nvPr/>
        </p:nvSpPr>
        <p:spPr>
          <a:xfrm>
            <a:off x="11529362" y="7891792"/>
            <a:ext cx="2624923" cy="1384964"/>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600" b="1" dirty="0">
                <a:solidFill>
                  <a:srgbClr val="3A396D"/>
                </a:solidFill>
                <a:latin typeface="Kanit" panose="020B0604020202020204" charset="-34"/>
                <a:ea typeface="Kanit SemiBold"/>
                <a:cs typeface="Kanit" panose="020B0604020202020204" charset="-34"/>
                <a:sym typeface="Kanit SemiBold"/>
              </a:rPr>
              <a:t>2 Exploration Wells </a:t>
            </a:r>
            <a:r>
              <a:rPr lang="en-US" sz="2600" dirty="0">
                <a:solidFill>
                  <a:srgbClr val="3A396D"/>
                </a:solidFill>
                <a:latin typeface="Kanit" panose="020B0604020202020204" charset="-34"/>
                <a:ea typeface="Kanit SemiBold"/>
                <a:cs typeface="Kanit" panose="020B0604020202020204" charset="-34"/>
                <a:sym typeface="Kanit SemiBold"/>
              </a:rPr>
              <a:t>planned for </a:t>
            </a:r>
            <a:r>
              <a:rPr lang="en-US" sz="2600" b="1" dirty="0">
                <a:solidFill>
                  <a:srgbClr val="3A396D"/>
                </a:solidFill>
                <a:latin typeface="Kanit" panose="020B0604020202020204" charset="-34"/>
                <a:ea typeface="Kanit SemiBold"/>
                <a:cs typeface="Kanit" panose="020B0604020202020204" charset="-34"/>
                <a:sym typeface="Kanit SemiBold"/>
              </a:rPr>
              <a:t>2024</a:t>
            </a:r>
            <a:endParaRPr lang="en-US" sz="2600" b="1" i="0" u="none" strike="noStrike" cap="none" dirty="0">
              <a:solidFill>
                <a:srgbClr val="3A396D"/>
              </a:solidFill>
              <a:latin typeface="Kanit" panose="020B0604020202020204" charset="-34"/>
              <a:ea typeface="Kanit SemiBold"/>
              <a:cs typeface="Kanit" panose="020B0604020202020204" charset="-34"/>
              <a:sym typeface="Kanit SemiBold"/>
            </a:endParaRPr>
          </a:p>
        </p:txBody>
      </p:sp>
      <p:cxnSp>
        <p:nvCxnSpPr>
          <p:cNvPr id="741" name="Straight Connector 2049">
            <a:extLst>
              <a:ext uri="{FF2B5EF4-FFF2-40B4-BE49-F238E27FC236}">
                <a16:creationId xmlns:a16="http://schemas.microsoft.com/office/drawing/2014/main" id="{6745C14A-897E-2F2E-4CE7-4CDCA81F808A}"/>
              </a:ext>
            </a:extLst>
          </p:cNvPr>
          <p:cNvCxnSpPr>
            <a:cxnSpLocks/>
          </p:cNvCxnSpPr>
          <p:nvPr/>
        </p:nvCxnSpPr>
        <p:spPr>
          <a:xfrm>
            <a:off x="14726617" y="6743195"/>
            <a:ext cx="0" cy="27469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2" name="Straight Connector 2049">
            <a:extLst>
              <a:ext uri="{FF2B5EF4-FFF2-40B4-BE49-F238E27FC236}">
                <a16:creationId xmlns:a16="http://schemas.microsoft.com/office/drawing/2014/main" id="{7533E2D1-293D-ADDF-EAD1-E70AC3E10DD2}"/>
              </a:ext>
            </a:extLst>
          </p:cNvPr>
          <p:cNvCxnSpPr>
            <a:cxnSpLocks/>
          </p:cNvCxnSpPr>
          <p:nvPr/>
        </p:nvCxnSpPr>
        <p:spPr>
          <a:xfrm flipH="1">
            <a:off x="10922007" y="7662633"/>
            <a:ext cx="7365993"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47" name="Arrow: Down 56">
            <a:extLst>
              <a:ext uri="{FF2B5EF4-FFF2-40B4-BE49-F238E27FC236}">
                <a16:creationId xmlns:a16="http://schemas.microsoft.com/office/drawing/2014/main" id="{9AC9A478-E88F-4CCC-67AB-1C0CB4FC194B}"/>
              </a:ext>
            </a:extLst>
          </p:cNvPr>
          <p:cNvSpPr/>
          <p:nvPr/>
        </p:nvSpPr>
        <p:spPr>
          <a:xfrm rot="14252719">
            <a:off x="13051027" y="2298911"/>
            <a:ext cx="1304896" cy="4513194"/>
          </a:xfrm>
          <a:custGeom>
            <a:avLst/>
            <a:gdLst>
              <a:gd name="connsiteX0" fmla="*/ 0 w 581891"/>
              <a:gd name="connsiteY0" fmla="*/ 1510146 h 1801091"/>
              <a:gd name="connsiteX1" fmla="*/ 145473 w 581891"/>
              <a:gd name="connsiteY1" fmla="*/ 1510146 h 1801091"/>
              <a:gd name="connsiteX2" fmla="*/ 14547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1074398"/>
              <a:gd name="connsiteY0" fmla="*/ 1968061 h 2259006"/>
              <a:gd name="connsiteX1" fmla="*/ 145473 w 1074398"/>
              <a:gd name="connsiteY1" fmla="*/ 1968061 h 2259006"/>
              <a:gd name="connsiteX2" fmla="*/ 431223 w 1074398"/>
              <a:gd name="connsiteY2" fmla="*/ 457915 h 2259006"/>
              <a:gd name="connsiteX3" fmla="*/ 1074398 w 1074398"/>
              <a:gd name="connsiteY3" fmla="*/ 0 h 2259006"/>
              <a:gd name="connsiteX4" fmla="*/ 436418 w 1074398"/>
              <a:gd name="connsiteY4" fmla="*/ 1968061 h 2259006"/>
              <a:gd name="connsiteX5" fmla="*/ 581891 w 1074398"/>
              <a:gd name="connsiteY5" fmla="*/ 1968061 h 2259006"/>
              <a:gd name="connsiteX6" fmla="*/ 290946 w 1074398"/>
              <a:gd name="connsiteY6" fmla="*/ 2259006 h 2259006"/>
              <a:gd name="connsiteX7" fmla="*/ 0 w 1074398"/>
              <a:gd name="connsiteY7" fmla="*/ 1968061 h 2259006"/>
              <a:gd name="connsiteX0" fmla="*/ 0 w 1074398"/>
              <a:gd name="connsiteY0" fmla="*/ 1968061 h 2259006"/>
              <a:gd name="connsiteX1" fmla="*/ 145473 w 1074398"/>
              <a:gd name="connsiteY1" fmla="*/ 1968061 h 2259006"/>
              <a:gd name="connsiteX2" fmla="*/ 256598 w 1074398"/>
              <a:gd name="connsiteY2" fmla="*/ 752252 h 2259006"/>
              <a:gd name="connsiteX3" fmla="*/ 1074398 w 1074398"/>
              <a:gd name="connsiteY3" fmla="*/ 0 h 2259006"/>
              <a:gd name="connsiteX4" fmla="*/ 436418 w 1074398"/>
              <a:gd name="connsiteY4" fmla="*/ 1968061 h 2259006"/>
              <a:gd name="connsiteX5" fmla="*/ 581891 w 1074398"/>
              <a:gd name="connsiteY5" fmla="*/ 1968061 h 2259006"/>
              <a:gd name="connsiteX6" fmla="*/ 290946 w 1074398"/>
              <a:gd name="connsiteY6" fmla="*/ 2259006 h 2259006"/>
              <a:gd name="connsiteX7" fmla="*/ 0 w 1074398"/>
              <a:gd name="connsiteY7" fmla="*/ 1968061 h 2259006"/>
              <a:gd name="connsiteX0" fmla="*/ 0 w 1074398"/>
              <a:gd name="connsiteY0" fmla="*/ 1968061 h 2259006"/>
              <a:gd name="connsiteX1" fmla="*/ 145473 w 1074398"/>
              <a:gd name="connsiteY1" fmla="*/ 1968061 h 2259006"/>
              <a:gd name="connsiteX2" fmla="*/ 256598 w 1074398"/>
              <a:gd name="connsiteY2" fmla="*/ 752252 h 2259006"/>
              <a:gd name="connsiteX3" fmla="*/ 1074398 w 1074398"/>
              <a:gd name="connsiteY3" fmla="*/ 0 h 2259006"/>
              <a:gd name="connsiteX4" fmla="*/ 436418 w 1074398"/>
              <a:gd name="connsiteY4" fmla="*/ 1968061 h 2259006"/>
              <a:gd name="connsiteX5" fmla="*/ 581891 w 1074398"/>
              <a:gd name="connsiteY5" fmla="*/ 1968061 h 2259006"/>
              <a:gd name="connsiteX6" fmla="*/ 290946 w 1074398"/>
              <a:gd name="connsiteY6" fmla="*/ 2259006 h 2259006"/>
              <a:gd name="connsiteX7" fmla="*/ 0 w 1074398"/>
              <a:gd name="connsiteY7" fmla="*/ 1968061 h 2259006"/>
              <a:gd name="connsiteX0" fmla="*/ 0 w 1074398"/>
              <a:gd name="connsiteY0" fmla="*/ 1968061 h 2259006"/>
              <a:gd name="connsiteX1" fmla="*/ 145473 w 1074398"/>
              <a:gd name="connsiteY1" fmla="*/ 1968061 h 2259006"/>
              <a:gd name="connsiteX2" fmla="*/ 256598 w 1074398"/>
              <a:gd name="connsiteY2" fmla="*/ 752252 h 2259006"/>
              <a:gd name="connsiteX3" fmla="*/ 1074398 w 1074398"/>
              <a:gd name="connsiteY3" fmla="*/ 0 h 2259006"/>
              <a:gd name="connsiteX4" fmla="*/ 436418 w 1074398"/>
              <a:gd name="connsiteY4" fmla="*/ 1968061 h 2259006"/>
              <a:gd name="connsiteX5" fmla="*/ 581891 w 1074398"/>
              <a:gd name="connsiteY5" fmla="*/ 1968061 h 2259006"/>
              <a:gd name="connsiteX6" fmla="*/ 290946 w 1074398"/>
              <a:gd name="connsiteY6" fmla="*/ 2259006 h 2259006"/>
              <a:gd name="connsiteX7" fmla="*/ 0 w 1074398"/>
              <a:gd name="connsiteY7" fmla="*/ 1968061 h 2259006"/>
              <a:gd name="connsiteX0" fmla="*/ 33265 w 1107663"/>
              <a:gd name="connsiteY0" fmla="*/ 1968061 h 2259006"/>
              <a:gd name="connsiteX1" fmla="*/ 178738 w 1107663"/>
              <a:gd name="connsiteY1" fmla="*/ 1968061 h 2259006"/>
              <a:gd name="connsiteX2" fmla="*/ 169446 w 1107663"/>
              <a:gd name="connsiteY2" fmla="*/ 786830 h 2259006"/>
              <a:gd name="connsiteX3" fmla="*/ 1107663 w 1107663"/>
              <a:gd name="connsiteY3" fmla="*/ 0 h 2259006"/>
              <a:gd name="connsiteX4" fmla="*/ 469683 w 1107663"/>
              <a:gd name="connsiteY4" fmla="*/ 1968061 h 2259006"/>
              <a:gd name="connsiteX5" fmla="*/ 615156 w 1107663"/>
              <a:gd name="connsiteY5" fmla="*/ 1968061 h 2259006"/>
              <a:gd name="connsiteX6" fmla="*/ 324211 w 1107663"/>
              <a:gd name="connsiteY6" fmla="*/ 2259006 h 2259006"/>
              <a:gd name="connsiteX7" fmla="*/ 33265 w 1107663"/>
              <a:gd name="connsiteY7" fmla="*/ 1968061 h 2259006"/>
              <a:gd name="connsiteX0" fmla="*/ 0 w 1074398"/>
              <a:gd name="connsiteY0" fmla="*/ 1968061 h 2259006"/>
              <a:gd name="connsiteX1" fmla="*/ 145473 w 1074398"/>
              <a:gd name="connsiteY1" fmla="*/ 1968061 h 2259006"/>
              <a:gd name="connsiteX2" fmla="*/ 1074398 w 1074398"/>
              <a:gd name="connsiteY2" fmla="*/ 0 h 2259006"/>
              <a:gd name="connsiteX3" fmla="*/ 436418 w 1074398"/>
              <a:gd name="connsiteY3" fmla="*/ 1968061 h 2259006"/>
              <a:gd name="connsiteX4" fmla="*/ 581891 w 1074398"/>
              <a:gd name="connsiteY4" fmla="*/ 1968061 h 2259006"/>
              <a:gd name="connsiteX5" fmla="*/ 290946 w 1074398"/>
              <a:gd name="connsiteY5" fmla="*/ 2259006 h 2259006"/>
              <a:gd name="connsiteX6" fmla="*/ 0 w 1074398"/>
              <a:gd name="connsiteY6" fmla="*/ 1968061 h 2259006"/>
              <a:gd name="connsiteX0" fmla="*/ 0 w 1077167"/>
              <a:gd name="connsiteY0" fmla="*/ 1968061 h 2259006"/>
              <a:gd name="connsiteX1" fmla="*/ 145473 w 1077167"/>
              <a:gd name="connsiteY1" fmla="*/ 1968061 h 2259006"/>
              <a:gd name="connsiteX2" fmla="*/ 1074398 w 1077167"/>
              <a:gd name="connsiteY2" fmla="*/ 0 h 2259006"/>
              <a:gd name="connsiteX3" fmla="*/ 436418 w 1077167"/>
              <a:gd name="connsiteY3" fmla="*/ 1968061 h 2259006"/>
              <a:gd name="connsiteX4" fmla="*/ 581891 w 1077167"/>
              <a:gd name="connsiteY4" fmla="*/ 1968061 h 2259006"/>
              <a:gd name="connsiteX5" fmla="*/ 290946 w 1077167"/>
              <a:gd name="connsiteY5" fmla="*/ 2259006 h 2259006"/>
              <a:gd name="connsiteX6" fmla="*/ 0 w 1077167"/>
              <a:gd name="connsiteY6" fmla="*/ 1968061 h 2259006"/>
              <a:gd name="connsiteX0" fmla="*/ 0 w 1077167"/>
              <a:gd name="connsiteY0" fmla="*/ 1968061 h 2259006"/>
              <a:gd name="connsiteX1" fmla="*/ 145473 w 1077167"/>
              <a:gd name="connsiteY1" fmla="*/ 1968061 h 2259006"/>
              <a:gd name="connsiteX2" fmla="*/ 1074398 w 1077167"/>
              <a:gd name="connsiteY2" fmla="*/ 0 h 2259006"/>
              <a:gd name="connsiteX3" fmla="*/ 436418 w 1077167"/>
              <a:gd name="connsiteY3" fmla="*/ 1968061 h 2259006"/>
              <a:gd name="connsiteX4" fmla="*/ 581891 w 1077167"/>
              <a:gd name="connsiteY4" fmla="*/ 1968061 h 2259006"/>
              <a:gd name="connsiteX5" fmla="*/ 290946 w 1077167"/>
              <a:gd name="connsiteY5" fmla="*/ 2259006 h 2259006"/>
              <a:gd name="connsiteX6" fmla="*/ 0 w 1077167"/>
              <a:gd name="connsiteY6" fmla="*/ 1968061 h 2259006"/>
              <a:gd name="connsiteX0" fmla="*/ 0 w 1074398"/>
              <a:gd name="connsiteY0" fmla="*/ 1968061 h 2259006"/>
              <a:gd name="connsiteX1" fmla="*/ 145473 w 1074398"/>
              <a:gd name="connsiteY1" fmla="*/ 1968061 h 2259006"/>
              <a:gd name="connsiteX2" fmla="*/ 1074398 w 1074398"/>
              <a:gd name="connsiteY2" fmla="*/ 0 h 2259006"/>
              <a:gd name="connsiteX3" fmla="*/ 436418 w 1074398"/>
              <a:gd name="connsiteY3" fmla="*/ 1968061 h 2259006"/>
              <a:gd name="connsiteX4" fmla="*/ 581891 w 1074398"/>
              <a:gd name="connsiteY4" fmla="*/ 1968061 h 2259006"/>
              <a:gd name="connsiteX5" fmla="*/ 290946 w 1074398"/>
              <a:gd name="connsiteY5" fmla="*/ 2259006 h 2259006"/>
              <a:gd name="connsiteX6" fmla="*/ 0 w 1074398"/>
              <a:gd name="connsiteY6" fmla="*/ 1968061 h 2259006"/>
              <a:gd name="connsiteX0" fmla="*/ 0 w 1074398"/>
              <a:gd name="connsiteY0" fmla="*/ 1968061 h 2259006"/>
              <a:gd name="connsiteX1" fmla="*/ 145473 w 1074398"/>
              <a:gd name="connsiteY1" fmla="*/ 1968061 h 2259006"/>
              <a:gd name="connsiteX2" fmla="*/ 1074398 w 1074398"/>
              <a:gd name="connsiteY2" fmla="*/ 0 h 2259006"/>
              <a:gd name="connsiteX3" fmla="*/ 436418 w 1074398"/>
              <a:gd name="connsiteY3" fmla="*/ 1968061 h 2259006"/>
              <a:gd name="connsiteX4" fmla="*/ 581891 w 1074398"/>
              <a:gd name="connsiteY4" fmla="*/ 1968061 h 2259006"/>
              <a:gd name="connsiteX5" fmla="*/ 290946 w 1074398"/>
              <a:gd name="connsiteY5" fmla="*/ 2259006 h 2259006"/>
              <a:gd name="connsiteX6" fmla="*/ 0 w 1074398"/>
              <a:gd name="connsiteY6" fmla="*/ 1968061 h 2259006"/>
              <a:gd name="connsiteX0" fmla="*/ 0 w 1074398"/>
              <a:gd name="connsiteY0" fmla="*/ 1968061 h 2258930"/>
              <a:gd name="connsiteX1" fmla="*/ 145473 w 1074398"/>
              <a:gd name="connsiteY1" fmla="*/ 1968061 h 2258930"/>
              <a:gd name="connsiteX2" fmla="*/ 1074398 w 1074398"/>
              <a:gd name="connsiteY2" fmla="*/ 0 h 2258930"/>
              <a:gd name="connsiteX3" fmla="*/ 436418 w 1074398"/>
              <a:gd name="connsiteY3" fmla="*/ 1968061 h 2258930"/>
              <a:gd name="connsiteX4" fmla="*/ 581891 w 1074398"/>
              <a:gd name="connsiteY4" fmla="*/ 1968061 h 2258930"/>
              <a:gd name="connsiteX5" fmla="*/ 379792 w 1074398"/>
              <a:gd name="connsiteY5" fmla="*/ 2258930 h 2258930"/>
              <a:gd name="connsiteX6" fmla="*/ 0 w 1074398"/>
              <a:gd name="connsiteY6" fmla="*/ 1968061 h 2258930"/>
              <a:gd name="connsiteX0" fmla="*/ 0 w 1344907"/>
              <a:gd name="connsiteY0" fmla="*/ 2236075 h 2526944"/>
              <a:gd name="connsiteX1" fmla="*/ 145473 w 1344907"/>
              <a:gd name="connsiteY1" fmla="*/ 2236075 h 2526944"/>
              <a:gd name="connsiteX2" fmla="*/ 1344907 w 1344907"/>
              <a:gd name="connsiteY2" fmla="*/ 0 h 2526944"/>
              <a:gd name="connsiteX3" fmla="*/ 436418 w 1344907"/>
              <a:gd name="connsiteY3" fmla="*/ 2236075 h 2526944"/>
              <a:gd name="connsiteX4" fmla="*/ 581891 w 1344907"/>
              <a:gd name="connsiteY4" fmla="*/ 2236075 h 2526944"/>
              <a:gd name="connsiteX5" fmla="*/ 379792 w 1344907"/>
              <a:gd name="connsiteY5" fmla="*/ 2526944 h 2526944"/>
              <a:gd name="connsiteX6" fmla="*/ 0 w 1344907"/>
              <a:gd name="connsiteY6" fmla="*/ 2236075 h 2526944"/>
              <a:gd name="connsiteX0" fmla="*/ 0 w 1344907"/>
              <a:gd name="connsiteY0" fmla="*/ 2236075 h 2526944"/>
              <a:gd name="connsiteX1" fmla="*/ 145473 w 1344907"/>
              <a:gd name="connsiteY1" fmla="*/ 2236075 h 2526944"/>
              <a:gd name="connsiteX2" fmla="*/ 1344907 w 1344907"/>
              <a:gd name="connsiteY2" fmla="*/ 0 h 2526944"/>
              <a:gd name="connsiteX3" fmla="*/ 427633 w 1344907"/>
              <a:gd name="connsiteY3" fmla="*/ 2218236 h 2526944"/>
              <a:gd name="connsiteX4" fmla="*/ 581891 w 1344907"/>
              <a:gd name="connsiteY4" fmla="*/ 2236075 h 2526944"/>
              <a:gd name="connsiteX5" fmla="*/ 379792 w 1344907"/>
              <a:gd name="connsiteY5" fmla="*/ 2526944 h 2526944"/>
              <a:gd name="connsiteX6" fmla="*/ 0 w 1344907"/>
              <a:gd name="connsiteY6" fmla="*/ 2236075 h 2526944"/>
              <a:gd name="connsiteX0" fmla="*/ 0 w 1344907"/>
              <a:gd name="connsiteY0" fmla="*/ 2236075 h 2526944"/>
              <a:gd name="connsiteX1" fmla="*/ 145473 w 1344907"/>
              <a:gd name="connsiteY1" fmla="*/ 2236075 h 2526944"/>
              <a:gd name="connsiteX2" fmla="*/ 1344907 w 1344907"/>
              <a:gd name="connsiteY2" fmla="*/ 0 h 2526944"/>
              <a:gd name="connsiteX3" fmla="*/ 427633 w 1344907"/>
              <a:gd name="connsiteY3" fmla="*/ 2218236 h 2526944"/>
              <a:gd name="connsiteX4" fmla="*/ 592483 w 1344907"/>
              <a:gd name="connsiteY4" fmla="*/ 2209690 h 2526944"/>
              <a:gd name="connsiteX5" fmla="*/ 379792 w 1344907"/>
              <a:gd name="connsiteY5" fmla="*/ 2526944 h 2526944"/>
              <a:gd name="connsiteX6" fmla="*/ 0 w 1344907"/>
              <a:gd name="connsiteY6" fmla="*/ 2236075 h 2526944"/>
              <a:gd name="connsiteX0" fmla="*/ 0 w 1344907"/>
              <a:gd name="connsiteY0" fmla="*/ 2236075 h 2535437"/>
              <a:gd name="connsiteX1" fmla="*/ 145473 w 1344907"/>
              <a:gd name="connsiteY1" fmla="*/ 2236075 h 2535437"/>
              <a:gd name="connsiteX2" fmla="*/ 1344907 w 1344907"/>
              <a:gd name="connsiteY2" fmla="*/ 0 h 2535437"/>
              <a:gd name="connsiteX3" fmla="*/ 427633 w 1344907"/>
              <a:gd name="connsiteY3" fmla="*/ 2218236 h 2535437"/>
              <a:gd name="connsiteX4" fmla="*/ 592483 w 1344907"/>
              <a:gd name="connsiteY4" fmla="*/ 2209690 h 2535437"/>
              <a:gd name="connsiteX5" fmla="*/ 319512 w 1344907"/>
              <a:gd name="connsiteY5" fmla="*/ 2535437 h 2535437"/>
              <a:gd name="connsiteX6" fmla="*/ 0 w 1344907"/>
              <a:gd name="connsiteY6" fmla="*/ 2236075 h 2535437"/>
              <a:gd name="connsiteX0" fmla="*/ 0 w 1344907"/>
              <a:gd name="connsiteY0" fmla="*/ 2236075 h 2539229"/>
              <a:gd name="connsiteX1" fmla="*/ 145473 w 1344907"/>
              <a:gd name="connsiteY1" fmla="*/ 2236075 h 2539229"/>
              <a:gd name="connsiteX2" fmla="*/ 1344907 w 1344907"/>
              <a:gd name="connsiteY2" fmla="*/ 0 h 2539229"/>
              <a:gd name="connsiteX3" fmla="*/ 427633 w 1344907"/>
              <a:gd name="connsiteY3" fmla="*/ 2218236 h 2539229"/>
              <a:gd name="connsiteX4" fmla="*/ 592483 w 1344907"/>
              <a:gd name="connsiteY4" fmla="*/ 2209690 h 2539229"/>
              <a:gd name="connsiteX5" fmla="*/ 335530 w 1344907"/>
              <a:gd name="connsiteY5" fmla="*/ 2539229 h 2539229"/>
              <a:gd name="connsiteX6" fmla="*/ 0 w 1344907"/>
              <a:gd name="connsiteY6" fmla="*/ 2236075 h 2539229"/>
              <a:gd name="connsiteX0" fmla="*/ 0 w 1066153"/>
              <a:gd name="connsiteY0" fmla="*/ 2351971 h 2655125"/>
              <a:gd name="connsiteX1" fmla="*/ 145473 w 1066153"/>
              <a:gd name="connsiteY1" fmla="*/ 2351971 h 2655125"/>
              <a:gd name="connsiteX2" fmla="*/ 1066153 w 1066153"/>
              <a:gd name="connsiteY2" fmla="*/ 0 h 2655125"/>
              <a:gd name="connsiteX3" fmla="*/ 427633 w 1066153"/>
              <a:gd name="connsiteY3" fmla="*/ 2334132 h 2655125"/>
              <a:gd name="connsiteX4" fmla="*/ 592483 w 1066153"/>
              <a:gd name="connsiteY4" fmla="*/ 2325586 h 2655125"/>
              <a:gd name="connsiteX5" fmla="*/ 335530 w 1066153"/>
              <a:gd name="connsiteY5" fmla="*/ 2655125 h 2655125"/>
              <a:gd name="connsiteX6" fmla="*/ 0 w 1066153"/>
              <a:gd name="connsiteY6" fmla="*/ 2351971 h 2655125"/>
              <a:gd name="connsiteX0" fmla="*/ 0 w 882382"/>
              <a:gd name="connsiteY0" fmla="*/ 2441004 h 2744158"/>
              <a:gd name="connsiteX1" fmla="*/ 145473 w 882382"/>
              <a:gd name="connsiteY1" fmla="*/ 2441004 h 2744158"/>
              <a:gd name="connsiteX2" fmla="*/ 882382 w 882382"/>
              <a:gd name="connsiteY2" fmla="*/ 0 h 2744158"/>
              <a:gd name="connsiteX3" fmla="*/ 427633 w 882382"/>
              <a:gd name="connsiteY3" fmla="*/ 2423165 h 2744158"/>
              <a:gd name="connsiteX4" fmla="*/ 592483 w 882382"/>
              <a:gd name="connsiteY4" fmla="*/ 2414619 h 2744158"/>
              <a:gd name="connsiteX5" fmla="*/ 335530 w 882382"/>
              <a:gd name="connsiteY5" fmla="*/ 2744158 h 2744158"/>
              <a:gd name="connsiteX6" fmla="*/ 0 w 882382"/>
              <a:gd name="connsiteY6" fmla="*/ 2441004 h 2744158"/>
              <a:gd name="connsiteX0" fmla="*/ 0 w 882382"/>
              <a:gd name="connsiteY0" fmla="*/ 2441004 h 2744158"/>
              <a:gd name="connsiteX1" fmla="*/ 145473 w 882382"/>
              <a:gd name="connsiteY1" fmla="*/ 2441004 h 2744158"/>
              <a:gd name="connsiteX2" fmla="*/ 882382 w 882382"/>
              <a:gd name="connsiteY2" fmla="*/ 0 h 2744158"/>
              <a:gd name="connsiteX3" fmla="*/ 427633 w 882382"/>
              <a:gd name="connsiteY3" fmla="*/ 2423165 h 2744158"/>
              <a:gd name="connsiteX4" fmla="*/ 592483 w 882382"/>
              <a:gd name="connsiteY4" fmla="*/ 2414619 h 2744158"/>
              <a:gd name="connsiteX5" fmla="*/ 335530 w 882382"/>
              <a:gd name="connsiteY5" fmla="*/ 2744158 h 2744158"/>
              <a:gd name="connsiteX6" fmla="*/ 0 w 882382"/>
              <a:gd name="connsiteY6" fmla="*/ 2441004 h 2744158"/>
              <a:gd name="connsiteX0" fmla="*/ 0 w 903394"/>
              <a:gd name="connsiteY0" fmla="*/ 2443035 h 2744158"/>
              <a:gd name="connsiteX1" fmla="*/ 166485 w 903394"/>
              <a:gd name="connsiteY1" fmla="*/ 2441004 h 2744158"/>
              <a:gd name="connsiteX2" fmla="*/ 903394 w 903394"/>
              <a:gd name="connsiteY2" fmla="*/ 0 h 2744158"/>
              <a:gd name="connsiteX3" fmla="*/ 448645 w 903394"/>
              <a:gd name="connsiteY3" fmla="*/ 2423165 h 2744158"/>
              <a:gd name="connsiteX4" fmla="*/ 613495 w 903394"/>
              <a:gd name="connsiteY4" fmla="*/ 2414619 h 2744158"/>
              <a:gd name="connsiteX5" fmla="*/ 356542 w 903394"/>
              <a:gd name="connsiteY5" fmla="*/ 2744158 h 2744158"/>
              <a:gd name="connsiteX6" fmla="*/ 0 w 903394"/>
              <a:gd name="connsiteY6" fmla="*/ 2443035 h 2744158"/>
              <a:gd name="connsiteX0" fmla="*/ 0 w 903394"/>
              <a:gd name="connsiteY0" fmla="*/ 2443035 h 2860327"/>
              <a:gd name="connsiteX1" fmla="*/ 166485 w 903394"/>
              <a:gd name="connsiteY1" fmla="*/ 2441004 h 2860327"/>
              <a:gd name="connsiteX2" fmla="*/ 903394 w 903394"/>
              <a:gd name="connsiteY2" fmla="*/ 0 h 2860327"/>
              <a:gd name="connsiteX3" fmla="*/ 448645 w 903394"/>
              <a:gd name="connsiteY3" fmla="*/ 2423165 h 2860327"/>
              <a:gd name="connsiteX4" fmla="*/ 613495 w 903394"/>
              <a:gd name="connsiteY4" fmla="*/ 2414619 h 2860327"/>
              <a:gd name="connsiteX5" fmla="*/ 314695 w 903394"/>
              <a:gd name="connsiteY5" fmla="*/ 2860327 h 2860327"/>
              <a:gd name="connsiteX6" fmla="*/ 0 w 903394"/>
              <a:gd name="connsiteY6" fmla="*/ 2443035 h 2860327"/>
              <a:gd name="connsiteX0" fmla="*/ 0 w 903394"/>
              <a:gd name="connsiteY0" fmla="*/ 2443035 h 2860327"/>
              <a:gd name="connsiteX1" fmla="*/ 166485 w 903394"/>
              <a:gd name="connsiteY1" fmla="*/ 2441004 h 2860327"/>
              <a:gd name="connsiteX2" fmla="*/ 903394 w 903394"/>
              <a:gd name="connsiteY2" fmla="*/ 0 h 2860327"/>
              <a:gd name="connsiteX3" fmla="*/ 437021 w 903394"/>
              <a:gd name="connsiteY3" fmla="*/ 2428292 h 2860327"/>
              <a:gd name="connsiteX4" fmla="*/ 613495 w 903394"/>
              <a:gd name="connsiteY4" fmla="*/ 2414619 h 2860327"/>
              <a:gd name="connsiteX5" fmla="*/ 314695 w 903394"/>
              <a:gd name="connsiteY5" fmla="*/ 2860327 h 2860327"/>
              <a:gd name="connsiteX6" fmla="*/ 0 w 903394"/>
              <a:gd name="connsiteY6" fmla="*/ 2443035 h 2860327"/>
              <a:gd name="connsiteX0" fmla="*/ 0 w 903394"/>
              <a:gd name="connsiteY0" fmla="*/ 2443035 h 2860327"/>
              <a:gd name="connsiteX1" fmla="*/ 131092 w 903394"/>
              <a:gd name="connsiteY1" fmla="*/ 2445758 h 2860327"/>
              <a:gd name="connsiteX2" fmla="*/ 903394 w 903394"/>
              <a:gd name="connsiteY2" fmla="*/ 0 h 2860327"/>
              <a:gd name="connsiteX3" fmla="*/ 437021 w 903394"/>
              <a:gd name="connsiteY3" fmla="*/ 2428292 h 2860327"/>
              <a:gd name="connsiteX4" fmla="*/ 613495 w 903394"/>
              <a:gd name="connsiteY4" fmla="*/ 2414619 h 2860327"/>
              <a:gd name="connsiteX5" fmla="*/ 314695 w 903394"/>
              <a:gd name="connsiteY5" fmla="*/ 2860327 h 2860327"/>
              <a:gd name="connsiteX6" fmla="*/ 0 w 903394"/>
              <a:gd name="connsiteY6" fmla="*/ 2443035 h 2860327"/>
              <a:gd name="connsiteX0" fmla="*/ 0 w 903394"/>
              <a:gd name="connsiteY0" fmla="*/ 2443035 h 2860327"/>
              <a:gd name="connsiteX1" fmla="*/ 131092 w 903394"/>
              <a:gd name="connsiteY1" fmla="*/ 2445758 h 2860327"/>
              <a:gd name="connsiteX2" fmla="*/ 903394 w 903394"/>
              <a:gd name="connsiteY2" fmla="*/ 0 h 2860327"/>
              <a:gd name="connsiteX3" fmla="*/ 459151 w 903394"/>
              <a:gd name="connsiteY3" fmla="*/ 2422149 h 2860327"/>
              <a:gd name="connsiteX4" fmla="*/ 613495 w 903394"/>
              <a:gd name="connsiteY4" fmla="*/ 2414619 h 2860327"/>
              <a:gd name="connsiteX5" fmla="*/ 314695 w 903394"/>
              <a:gd name="connsiteY5" fmla="*/ 2860327 h 2860327"/>
              <a:gd name="connsiteX6" fmla="*/ 0 w 903394"/>
              <a:gd name="connsiteY6" fmla="*/ 2443035 h 2860327"/>
              <a:gd name="connsiteX0" fmla="*/ 0 w 903394"/>
              <a:gd name="connsiteY0" fmla="*/ 2443035 h 2853170"/>
              <a:gd name="connsiteX1" fmla="*/ 131092 w 903394"/>
              <a:gd name="connsiteY1" fmla="*/ 2445758 h 2853170"/>
              <a:gd name="connsiteX2" fmla="*/ 903394 w 903394"/>
              <a:gd name="connsiteY2" fmla="*/ 0 h 2853170"/>
              <a:gd name="connsiteX3" fmla="*/ 459151 w 903394"/>
              <a:gd name="connsiteY3" fmla="*/ 2422149 h 2853170"/>
              <a:gd name="connsiteX4" fmla="*/ 613495 w 903394"/>
              <a:gd name="connsiteY4" fmla="*/ 2414619 h 2853170"/>
              <a:gd name="connsiteX5" fmla="*/ 347333 w 903394"/>
              <a:gd name="connsiteY5" fmla="*/ 2853170 h 2853170"/>
              <a:gd name="connsiteX6" fmla="*/ 0 w 903394"/>
              <a:gd name="connsiteY6" fmla="*/ 2443035 h 2853170"/>
              <a:gd name="connsiteX0" fmla="*/ 0 w 903394"/>
              <a:gd name="connsiteY0" fmla="*/ 2443035 h 2853170"/>
              <a:gd name="connsiteX1" fmla="*/ 131092 w 903394"/>
              <a:gd name="connsiteY1" fmla="*/ 2445758 h 2853170"/>
              <a:gd name="connsiteX2" fmla="*/ 903394 w 903394"/>
              <a:gd name="connsiteY2" fmla="*/ 0 h 2853170"/>
              <a:gd name="connsiteX3" fmla="*/ 459151 w 903394"/>
              <a:gd name="connsiteY3" fmla="*/ 2422149 h 2853170"/>
              <a:gd name="connsiteX4" fmla="*/ 613495 w 903394"/>
              <a:gd name="connsiteY4" fmla="*/ 2414619 h 2853170"/>
              <a:gd name="connsiteX5" fmla="*/ 347333 w 903394"/>
              <a:gd name="connsiteY5" fmla="*/ 2853170 h 2853170"/>
              <a:gd name="connsiteX6" fmla="*/ 0 w 903394"/>
              <a:gd name="connsiteY6" fmla="*/ 2443035 h 2853170"/>
              <a:gd name="connsiteX0" fmla="*/ 0 w 903394"/>
              <a:gd name="connsiteY0" fmla="*/ 2443035 h 2853170"/>
              <a:gd name="connsiteX1" fmla="*/ 131092 w 903394"/>
              <a:gd name="connsiteY1" fmla="*/ 2445758 h 2853170"/>
              <a:gd name="connsiteX2" fmla="*/ 903394 w 903394"/>
              <a:gd name="connsiteY2" fmla="*/ 0 h 2853170"/>
              <a:gd name="connsiteX3" fmla="*/ 459151 w 903394"/>
              <a:gd name="connsiteY3" fmla="*/ 2422149 h 2853170"/>
              <a:gd name="connsiteX4" fmla="*/ 613495 w 903394"/>
              <a:gd name="connsiteY4" fmla="*/ 2414619 h 2853170"/>
              <a:gd name="connsiteX5" fmla="*/ 347333 w 903394"/>
              <a:gd name="connsiteY5" fmla="*/ 2853170 h 2853170"/>
              <a:gd name="connsiteX6" fmla="*/ 0 w 903394"/>
              <a:gd name="connsiteY6" fmla="*/ 2443035 h 2853170"/>
              <a:gd name="connsiteX0" fmla="*/ 0 w 903394"/>
              <a:gd name="connsiteY0" fmla="*/ 2443035 h 2858351"/>
              <a:gd name="connsiteX1" fmla="*/ 131092 w 903394"/>
              <a:gd name="connsiteY1" fmla="*/ 2445758 h 2858351"/>
              <a:gd name="connsiteX2" fmla="*/ 903394 w 903394"/>
              <a:gd name="connsiteY2" fmla="*/ 0 h 2858351"/>
              <a:gd name="connsiteX3" fmla="*/ 459151 w 903394"/>
              <a:gd name="connsiteY3" fmla="*/ 2422149 h 2858351"/>
              <a:gd name="connsiteX4" fmla="*/ 613495 w 903394"/>
              <a:gd name="connsiteY4" fmla="*/ 2414619 h 2858351"/>
              <a:gd name="connsiteX5" fmla="*/ 376611 w 903394"/>
              <a:gd name="connsiteY5" fmla="*/ 2858351 h 2858351"/>
              <a:gd name="connsiteX6" fmla="*/ 0 w 903394"/>
              <a:gd name="connsiteY6" fmla="*/ 2443035 h 285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3394" h="2858351">
                <a:moveTo>
                  <a:pt x="0" y="2443035"/>
                </a:moveTo>
                <a:lnTo>
                  <a:pt x="131092" y="2445758"/>
                </a:lnTo>
                <a:cubicBezTo>
                  <a:pt x="27010" y="1191760"/>
                  <a:pt x="854903" y="0"/>
                  <a:pt x="903394" y="0"/>
                </a:cubicBezTo>
                <a:cubicBezTo>
                  <a:pt x="652136" y="651528"/>
                  <a:pt x="287701" y="1525067"/>
                  <a:pt x="459151" y="2422149"/>
                </a:cubicBezTo>
                <a:lnTo>
                  <a:pt x="613495" y="2414619"/>
                </a:lnTo>
                <a:cubicBezTo>
                  <a:pt x="524774" y="2560803"/>
                  <a:pt x="436053" y="2706987"/>
                  <a:pt x="376611" y="2858351"/>
                </a:cubicBezTo>
                <a:cubicBezTo>
                  <a:pt x="231554" y="2716458"/>
                  <a:pt x="115778" y="2579747"/>
                  <a:pt x="0" y="2443035"/>
                </a:cubicBezTo>
                <a:close/>
              </a:path>
            </a:pathLst>
          </a:custGeom>
          <a:noFill/>
          <a:ln w="38100">
            <a:solidFill>
              <a:srgbClr val="133858"/>
            </a:solidFill>
            <a:prstDash val="dash"/>
          </a:ln>
          <a:effectLst>
            <a:glow rad="635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53"/>
                                        </p:tgtEl>
                                        <p:attrNameLst>
                                          <p:attrName>style.visibility</p:attrName>
                                        </p:attrNameLst>
                                      </p:cBhvr>
                                      <p:to>
                                        <p:strVal val="visible"/>
                                      </p:to>
                                    </p:set>
                                    <p:animEffect transition="in" filter="fade">
                                      <p:cBhvr>
                                        <p:cTn id="7" dur="500"/>
                                        <p:tgtEl>
                                          <p:spTgt spid="753"/>
                                        </p:tgtEl>
                                      </p:cBhvr>
                                    </p:animEffect>
                                    <p:anim calcmode="lin" valueType="num">
                                      <p:cBhvr>
                                        <p:cTn id="8" dur="500" fill="hold"/>
                                        <p:tgtEl>
                                          <p:spTgt spid="753"/>
                                        </p:tgtEl>
                                        <p:attrNameLst>
                                          <p:attrName>ppt_x</p:attrName>
                                        </p:attrNameLst>
                                      </p:cBhvr>
                                      <p:tavLst>
                                        <p:tav tm="0">
                                          <p:val>
                                            <p:strVal val="#ppt_x"/>
                                          </p:val>
                                        </p:tav>
                                        <p:tav tm="100000">
                                          <p:val>
                                            <p:strVal val="#ppt_x"/>
                                          </p:val>
                                        </p:tav>
                                      </p:tavLst>
                                    </p:anim>
                                    <p:anim calcmode="lin" valueType="num">
                                      <p:cBhvr>
                                        <p:cTn id="9" dur="500" fill="hold"/>
                                        <p:tgtEl>
                                          <p:spTgt spid="75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70"/>
                                        </p:tgtEl>
                                        <p:attrNameLst>
                                          <p:attrName>style.visibility</p:attrName>
                                        </p:attrNameLst>
                                      </p:cBhvr>
                                      <p:to>
                                        <p:strVal val="visible"/>
                                      </p:to>
                                    </p:set>
                                    <p:animEffect transition="in" filter="fade">
                                      <p:cBhvr>
                                        <p:cTn id="12" dur="500"/>
                                        <p:tgtEl>
                                          <p:spTgt spid="770"/>
                                        </p:tgtEl>
                                      </p:cBhvr>
                                    </p:animEffect>
                                    <p:anim calcmode="lin" valueType="num">
                                      <p:cBhvr>
                                        <p:cTn id="13" dur="500" fill="hold"/>
                                        <p:tgtEl>
                                          <p:spTgt spid="770"/>
                                        </p:tgtEl>
                                        <p:attrNameLst>
                                          <p:attrName>ppt_x</p:attrName>
                                        </p:attrNameLst>
                                      </p:cBhvr>
                                      <p:tavLst>
                                        <p:tav tm="0">
                                          <p:val>
                                            <p:strVal val="#ppt_x"/>
                                          </p:val>
                                        </p:tav>
                                        <p:tav tm="100000">
                                          <p:val>
                                            <p:strVal val="#ppt_x"/>
                                          </p:val>
                                        </p:tav>
                                      </p:tavLst>
                                    </p:anim>
                                    <p:anim calcmode="lin" valueType="num">
                                      <p:cBhvr>
                                        <p:cTn id="14" dur="500" fill="hold"/>
                                        <p:tgtEl>
                                          <p:spTgt spid="77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anim calcmode="lin" valueType="num">
                                      <p:cBhvr>
                                        <p:cTn id="18" dur="500" fill="hold"/>
                                        <p:tgtEl>
                                          <p:spTgt spid="13"/>
                                        </p:tgtEl>
                                        <p:attrNameLst>
                                          <p:attrName>ppt_x</p:attrName>
                                        </p:attrNameLst>
                                      </p:cBhvr>
                                      <p:tavLst>
                                        <p:tav tm="0">
                                          <p:val>
                                            <p:strVal val="#ppt_x"/>
                                          </p:val>
                                        </p:tav>
                                        <p:tav tm="100000">
                                          <p:val>
                                            <p:strVal val="#ppt_x"/>
                                          </p:val>
                                        </p:tav>
                                      </p:tavLst>
                                    </p:anim>
                                    <p:anim calcmode="lin" valueType="num">
                                      <p:cBhvr>
                                        <p:cTn id="19" dur="5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anim calcmode="lin" valueType="num">
                                      <p:cBhvr>
                                        <p:cTn id="23" dur="500" fill="hold"/>
                                        <p:tgtEl>
                                          <p:spTgt spid="17"/>
                                        </p:tgtEl>
                                        <p:attrNameLst>
                                          <p:attrName>ppt_x</p:attrName>
                                        </p:attrNameLst>
                                      </p:cBhvr>
                                      <p:tavLst>
                                        <p:tav tm="0">
                                          <p:val>
                                            <p:strVal val="#ppt_x"/>
                                          </p:val>
                                        </p:tav>
                                        <p:tav tm="100000">
                                          <p:val>
                                            <p:strVal val="#ppt_x"/>
                                          </p:val>
                                        </p:tav>
                                      </p:tavLst>
                                    </p:anim>
                                    <p:anim calcmode="lin" valueType="num">
                                      <p:cBhvr>
                                        <p:cTn id="24" dur="5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anim calcmode="lin" valueType="num">
                                      <p:cBhvr>
                                        <p:cTn id="28" dur="500" fill="hold"/>
                                        <p:tgtEl>
                                          <p:spTgt spid="16"/>
                                        </p:tgtEl>
                                        <p:attrNameLst>
                                          <p:attrName>ppt_x</p:attrName>
                                        </p:attrNameLst>
                                      </p:cBhvr>
                                      <p:tavLst>
                                        <p:tav tm="0">
                                          <p:val>
                                            <p:strVal val="#ppt_x"/>
                                          </p:val>
                                        </p:tav>
                                        <p:tav tm="100000">
                                          <p:val>
                                            <p:strVal val="#ppt_x"/>
                                          </p:val>
                                        </p:tav>
                                      </p:tavLst>
                                    </p:anim>
                                    <p:anim calcmode="lin" valueType="num">
                                      <p:cBhvr>
                                        <p:cTn id="29" dur="500" fill="hold"/>
                                        <p:tgtEl>
                                          <p:spTgt spid="16"/>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anim calcmode="lin" valueType="num">
                                      <p:cBhvr>
                                        <p:cTn id="36" dur="500" fill="hold"/>
                                        <p:tgtEl>
                                          <p:spTgt spid="18"/>
                                        </p:tgtEl>
                                        <p:attrNameLst>
                                          <p:attrName>ppt_x</p:attrName>
                                        </p:attrNameLst>
                                      </p:cBhvr>
                                      <p:tavLst>
                                        <p:tav tm="0">
                                          <p:val>
                                            <p:strVal val="#ppt_x"/>
                                          </p:val>
                                        </p:tav>
                                        <p:tav tm="100000">
                                          <p:val>
                                            <p:strVal val="#ppt_x"/>
                                          </p:val>
                                        </p:tav>
                                      </p:tavLst>
                                    </p:anim>
                                    <p:anim calcmode="lin" valueType="num">
                                      <p:cBhvr>
                                        <p:cTn id="37" dur="500" fill="hold"/>
                                        <p:tgtEl>
                                          <p:spTgt spid="18"/>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anim calcmode="lin" valueType="num">
                                      <p:cBhvr>
                                        <p:cTn id="41" dur="500" fill="hold"/>
                                        <p:tgtEl>
                                          <p:spTgt spid="5"/>
                                        </p:tgtEl>
                                        <p:attrNameLst>
                                          <p:attrName>ppt_x</p:attrName>
                                        </p:attrNameLst>
                                      </p:cBhvr>
                                      <p:tavLst>
                                        <p:tav tm="0">
                                          <p:val>
                                            <p:strVal val="#ppt_x"/>
                                          </p:val>
                                        </p:tav>
                                        <p:tav tm="100000">
                                          <p:val>
                                            <p:strVal val="#ppt_x"/>
                                          </p:val>
                                        </p:tav>
                                      </p:tavLst>
                                    </p:anim>
                                    <p:anim calcmode="lin" valueType="num">
                                      <p:cBhvr>
                                        <p:cTn id="42" dur="500" fill="hold"/>
                                        <p:tgtEl>
                                          <p:spTgt spid="5"/>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anim calcmode="lin" valueType="num">
                                      <p:cBhvr>
                                        <p:cTn id="46" dur="500" fill="hold"/>
                                        <p:tgtEl>
                                          <p:spTgt spid="6"/>
                                        </p:tgtEl>
                                        <p:attrNameLst>
                                          <p:attrName>ppt_x</p:attrName>
                                        </p:attrNameLst>
                                      </p:cBhvr>
                                      <p:tavLst>
                                        <p:tav tm="0">
                                          <p:val>
                                            <p:strVal val="#ppt_x"/>
                                          </p:val>
                                        </p:tav>
                                        <p:tav tm="100000">
                                          <p:val>
                                            <p:strVal val="#ppt_x"/>
                                          </p:val>
                                        </p:tav>
                                      </p:tavLst>
                                    </p:anim>
                                    <p:anim calcmode="lin" valueType="num">
                                      <p:cBhvr>
                                        <p:cTn id="47" dur="500" fill="hold"/>
                                        <p:tgtEl>
                                          <p:spTgt spid="6"/>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500"/>
                                        <p:tgtEl>
                                          <p:spTgt spid="7"/>
                                        </p:tgtEl>
                                      </p:cBhvr>
                                    </p:animEffect>
                                    <p:anim calcmode="lin" valueType="num">
                                      <p:cBhvr>
                                        <p:cTn id="51" dur="500" fill="hold"/>
                                        <p:tgtEl>
                                          <p:spTgt spid="7"/>
                                        </p:tgtEl>
                                        <p:attrNameLst>
                                          <p:attrName>ppt_x</p:attrName>
                                        </p:attrNameLst>
                                      </p:cBhvr>
                                      <p:tavLst>
                                        <p:tav tm="0">
                                          <p:val>
                                            <p:strVal val="#ppt_x"/>
                                          </p:val>
                                        </p:tav>
                                        <p:tav tm="100000">
                                          <p:val>
                                            <p:strVal val="#ppt_x"/>
                                          </p:val>
                                        </p:tav>
                                      </p:tavLst>
                                    </p:anim>
                                    <p:anim calcmode="lin" valueType="num">
                                      <p:cBhvr>
                                        <p:cTn id="52" dur="500" fill="hold"/>
                                        <p:tgtEl>
                                          <p:spTgt spid="7"/>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500"/>
                                        <p:tgtEl>
                                          <p:spTgt spid="9"/>
                                        </p:tgtEl>
                                      </p:cBhvr>
                                    </p:animEffect>
                                    <p:anim calcmode="lin" valueType="num">
                                      <p:cBhvr>
                                        <p:cTn id="56" dur="500" fill="hold"/>
                                        <p:tgtEl>
                                          <p:spTgt spid="9"/>
                                        </p:tgtEl>
                                        <p:attrNameLst>
                                          <p:attrName>ppt_x</p:attrName>
                                        </p:attrNameLst>
                                      </p:cBhvr>
                                      <p:tavLst>
                                        <p:tav tm="0">
                                          <p:val>
                                            <p:strVal val="#ppt_x"/>
                                          </p:val>
                                        </p:tav>
                                        <p:tav tm="100000">
                                          <p:val>
                                            <p:strVal val="#ppt_x"/>
                                          </p:val>
                                        </p:tav>
                                      </p:tavLst>
                                    </p:anim>
                                    <p:anim calcmode="lin" valueType="num">
                                      <p:cBhvr>
                                        <p:cTn id="57" dur="500" fill="hold"/>
                                        <p:tgtEl>
                                          <p:spTgt spid="9"/>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500"/>
                                        <p:tgtEl>
                                          <p:spTgt spid="10"/>
                                        </p:tgtEl>
                                      </p:cBhvr>
                                    </p:animEffect>
                                    <p:anim calcmode="lin" valueType="num">
                                      <p:cBhvr>
                                        <p:cTn id="61" dur="500" fill="hold"/>
                                        <p:tgtEl>
                                          <p:spTgt spid="10"/>
                                        </p:tgtEl>
                                        <p:attrNameLst>
                                          <p:attrName>ppt_x</p:attrName>
                                        </p:attrNameLst>
                                      </p:cBhvr>
                                      <p:tavLst>
                                        <p:tav tm="0">
                                          <p:val>
                                            <p:strVal val="#ppt_x"/>
                                          </p:val>
                                        </p:tav>
                                        <p:tav tm="100000">
                                          <p:val>
                                            <p:strVal val="#ppt_x"/>
                                          </p:val>
                                        </p:tav>
                                      </p:tavLst>
                                    </p:anim>
                                    <p:anim calcmode="lin" valueType="num">
                                      <p:cBhvr>
                                        <p:cTn id="62" dur="500" fill="hold"/>
                                        <p:tgtEl>
                                          <p:spTgt spid="1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500"/>
                                        <p:tgtEl>
                                          <p:spTgt spid="11"/>
                                        </p:tgtEl>
                                      </p:cBhvr>
                                    </p:animEffect>
                                    <p:anim calcmode="lin" valueType="num">
                                      <p:cBhvr>
                                        <p:cTn id="66" dur="500" fill="hold"/>
                                        <p:tgtEl>
                                          <p:spTgt spid="11"/>
                                        </p:tgtEl>
                                        <p:attrNameLst>
                                          <p:attrName>ppt_x</p:attrName>
                                        </p:attrNameLst>
                                      </p:cBhvr>
                                      <p:tavLst>
                                        <p:tav tm="0">
                                          <p:val>
                                            <p:strVal val="#ppt_x"/>
                                          </p:val>
                                        </p:tav>
                                        <p:tav tm="100000">
                                          <p:val>
                                            <p:strVal val="#ppt_x"/>
                                          </p:val>
                                        </p:tav>
                                      </p:tavLst>
                                    </p:anim>
                                    <p:anim calcmode="lin" valueType="num">
                                      <p:cBhvr>
                                        <p:cTn id="67" dur="500" fill="hold"/>
                                        <p:tgtEl>
                                          <p:spTgt spid="11"/>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00"/>
                                        <p:tgtEl>
                                          <p:spTgt spid="15"/>
                                        </p:tgtEl>
                                      </p:cBhvr>
                                    </p:animEffect>
                                    <p:anim calcmode="lin" valueType="num">
                                      <p:cBhvr>
                                        <p:cTn id="71" dur="500" fill="hold"/>
                                        <p:tgtEl>
                                          <p:spTgt spid="15"/>
                                        </p:tgtEl>
                                        <p:attrNameLst>
                                          <p:attrName>ppt_x</p:attrName>
                                        </p:attrNameLst>
                                      </p:cBhvr>
                                      <p:tavLst>
                                        <p:tav tm="0">
                                          <p:val>
                                            <p:strVal val="#ppt_x"/>
                                          </p:val>
                                        </p:tav>
                                        <p:tav tm="100000">
                                          <p:val>
                                            <p:strVal val="#ppt_x"/>
                                          </p:val>
                                        </p:tav>
                                      </p:tavLst>
                                    </p:anim>
                                    <p:anim calcmode="lin" valueType="num">
                                      <p:cBhvr>
                                        <p:cTn id="72" dur="500" fill="hold"/>
                                        <p:tgtEl>
                                          <p:spTgt spid="1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fade">
                                      <p:cBhvr>
                                        <p:cTn id="75" dur="500"/>
                                        <p:tgtEl>
                                          <p:spTgt spid="3"/>
                                        </p:tgtEl>
                                      </p:cBhvr>
                                    </p:animEffect>
                                    <p:anim calcmode="lin" valueType="num">
                                      <p:cBhvr>
                                        <p:cTn id="76" dur="500" fill="hold"/>
                                        <p:tgtEl>
                                          <p:spTgt spid="3"/>
                                        </p:tgtEl>
                                        <p:attrNameLst>
                                          <p:attrName>ppt_x</p:attrName>
                                        </p:attrNameLst>
                                      </p:cBhvr>
                                      <p:tavLst>
                                        <p:tav tm="0">
                                          <p:val>
                                            <p:strVal val="#ppt_x"/>
                                          </p:val>
                                        </p:tav>
                                        <p:tav tm="100000">
                                          <p:val>
                                            <p:strVal val="#ppt_x"/>
                                          </p:val>
                                        </p:tav>
                                      </p:tavLst>
                                    </p:anim>
                                    <p:anim calcmode="lin" valueType="num">
                                      <p:cBhvr>
                                        <p:cTn id="77" dur="500" fill="hold"/>
                                        <p:tgtEl>
                                          <p:spTgt spid="3"/>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500"/>
                                        <p:tgtEl>
                                          <p:spTgt spid="22"/>
                                        </p:tgtEl>
                                      </p:cBhvr>
                                    </p:animEffect>
                                    <p:anim calcmode="lin" valueType="num">
                                      <p:cBhvr>
                                        <p:cTn id="81" dur="500" fill="hold"/>
                                        <p:tgtEl>
                                          <p:spTgt spid="22"/>
                                        </p:tgtEl>
                                        <p:attrNameLst>
                                          <p:attrName>ppt_x</p:attrName>
                                        </p:attrNameLst>
                                      </p:cBhvr>
                                      <p:tavLst>
                                        <p:tav tm="0">
                                          <p:val>
                                            <p:strVal val="#ppt_x"/>
                                          </p:val>
                                        </p:tav>
                                        <p:tav tm="100000">
                                          <p:val>
                                            <p:strVal val="#ppt_x"/>
                                          </p:val>
                                        </p:tav>
                                      </p:tavLst>
                                    </p:anim>
                                    <p:anim calcmode="lin" valueType="num">
                                      <p:cBhvr>
                                        <p:cTn id="82" dur="500" fill="hold"/>
                                        <p:tgtEl>
                                          <p:spTgt spid="2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500"/>
                                        <p:tgtEl>
                                          <p:spTgt spid="24"/>
                                        </p:tgtEl>
                                      </p:cBhvr>
                                    </p:animEffect>
                                    <p:anim calcmode="lin" valueType="num">
                                      <p:cBhvr>
                                        <p:cTn id="86" dur="500" fill="hold"/>
                                        <p:tgtEl>
                                          <p:spTgt spid="24"/>
                                        </p:tgtEl>
                                        <p:attrNameLst>
                                          <p:attrName>ppt_x</p:attrName>
                                        </p:attrNameLst>
                                      </p:cBhvr>
                                      <p:tavLst>
                                        <p:tav tm="0">
                                          <p:val>
                                            <p:strVal val="#ppt_x"/>
                                          </p:val>
                                        </p:tav>
                                        <p:tav tm="100000">
                                          <p:val>
                                            <p:strVal val="#ppt_x"/>
                                          </p:val>
                                        </p:tav>
                                      </p:tavLst>
                                    </p:anim>
                                    <p:anim calcmode="lin" valueType="num">
                                      <p:cBhvr>
                                        <p:cTn id="87" dur="500" fill="hold"/>
                                        <p:tgtEl>
                                          <p:spTgt spid="24"/>
                                        </p:tgtEl>
                                        <p:attrNameLst>
                                          <p:attrName>ppt_y</p:attrName>
                                        </p:attrNameLst>
                                      </p:cBhvr>
                                      <p:tavLst>
                                        <p:tav tm="0">
                                          <p:val>
                                            <p:strVal val="#ppt_y+.1"/>
                                          </p:val>
                                        </p:tav>
                                        <p:tav tm="100000">
                                          <p:val>
                                            <p:strVal val="#ppt_y"/>
                                          </p:val>
                                        </p:tav>
                                      </p:tavLst>
                                    </p:anim>
                                  </p:childTnLst>
                                </p:cTn>
                              </p:par>
                            </p:childTnLst>
                          </p:cTn>
                        </p:par>
                        <p:par>
                          <p:cTn id="88" fill="hold">
                            <p:stCondLst>
                              <p:cond delay="500"/>
                            </p:stCondLst>
                            <p:childTnLst>
                              <p:par>
                                <p:cTn id="89" presetID="42" presetClass="entr" presetSubtype="0"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500"/>
                                        <p:tgtEl>
                                          <p:spTgt spid="25"/>
                                        </p:tgtEl>
                                      </p:cBhvr>
                                    </p:animEffect>
                                    <p:anim calcmode="lin" valueType="num">
                                      <p:cBhvr>
                                        <p:cTn id="92" dur="500" fill="hold"/>
                                        <p:tgtEl>
                                          <p:spTgt spid="25"/>
                                        </p:tgtEl>
                                        <p:attrNameLst>
                                          <p:attrName>ppt_x</p:attrName>
                                        </p:attrNameLst>
                                      </p:cBhvr>
                                      <p:tavLst>
                                        <p:tav tm="0">
                                          <p:val>
                                            <p:strVal val="#ppt_x"/>
                                          </p:val>
                                        </p:tav>
                                        <p:tav tm="100000">
                                          <p:val>
                                            <p:strVal val="#ppt_x"/>
                                          </p:val>
                                        </p:tav>
                                      </p:tavLst>
                                    </p:anim>
                                    <p:anim calcmode="lin" valueType="num">
                                      <p:cBhvr>
                                        <p:cTn id="93" dur="500" fill="hold"/>
                                        <p:tgtEl>
                                          <p:spTgt spid="25"/>
                                        </p:tgtEl>
                                        <p:attrNameLst>
                                          <p:attrName>ppt_y</p:attrName>
                                        </p:attrNameLst>
                                      </p:cBhvr>
                                      <p:tavLst>
                                        <p:tav tm="0">
                                          <p:val>
                                            <p:strVal val="#ppt_y+.1"/>
                                          </p:val>
                                        </p:tav>
                                        <p:tav tm="100000">
                                          <p:val>
                                            <p:strVal val="#ppt_y"/>
                                          </p:val>
                                        </p:tav>
                                      </p:tavLst>
                                    </p:anim>
                                  </p:childTnLst>
                                </p:cTn>
                              </p:par>
                            </p:childTnLst>
                          </p:cTn>
                        </p:par>
                        <p:par>
                          <p:cTn id="94" fill="hold">
                            <p:stCondLst>
                              <p:cond delay="1000"/>
                            </p:stCondLst>
                            <p:childTnLst>
                              <p:par>
                                <p:cTn id="95" presetID="42" presetClass="entr" presetSubtype="0" fill="hold" grpId="0" nodeType="after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500"/>
                                        <p:tgtEl>
                                          <p:spTgt spid="26"/>
                                        </p:tgtEl>
                                      </p:cBhvr>
                                    </p:animEffect>
                                    <p:anim calcmode="lin" valueType="num">
                                      <p:cBhvr>
                                        <p:cTn id="98" dur="500" fill="hold"/>
                                        <p:tgtEl>
                                          <p:spTgt spid="26"/>
                                        </p:tgtEl>
                                        <p:attrNameLst>
                                          <p:attrName>ppt_x</p:attrName>
                                        </p:attrNameLst>
                                      </p:cBhvr>
                                      <p:tavLst>
                                        <p:tav tm="0">
                                          <p:val>
                                            <p:strVal val="#ppt_x"/>
                                          </p:val>
                                        </p:tav>
                                        <p:tav tm="100000">
                                          <p:val>
                                            <p:strVal val="#ppt_x"/>
                                          </p:val>
                                        </p:tav>
                                      </p:tavLst>
                                    </p:anim>
                                    <p:anim calcmode="lin" valueType="num">
                                      <p:cBhvr>
                                        <p:cTn id="99" dur="500" fill="hold"/>
                                        <p:tgtEl>
                                          <p:spTgt spid="26"/>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fade">
                                      <p:cBhvr>
                                        <p:cTn id="102" dur="500"/>
                                        <p:tgtEl>
                                          <p:spTgt spid="27"/>
                                        </p:tgtEl>
                                      </p:cBhvr>
                                    </p:animEffect>
                                    <p:anim calcmode="lin" valueType="num">
                                      <p:cBhvr>
                                        <p:cTn id="103" dur="500" fill="hold"/>
                                        <p:tgtEl>
                                          <p:spTgt spid="27"/>
                                        </p:tgtEl>
                                        <p:attrNameLst>
                                          <p:attrName>ppt_x</p:attrName>
                                        </p:attrNameLst>
                                      </p:cBhvr>
                                      <p:tavLst>
                                        <p:tav tm="0">
                                          <p:val>
                                            <p:strVal val="#ppt_x"/>
                                          </p:val>
                                        </p:tav>
                                        <p:tav tm="100000">
                                          <p:val>
                                            <p:strVal val="#ppt_x"/>
                                          </p:val>
                                        </p:tav>
                                      </p:tavLst>
                                    </p:anim>
                                    <p:anim calcmode="lin" valueType="num">
                                      <p:cBhvr>
                                        <p:cTn id="104" dur="500" fill="hold"/>
                                        <p:tgtEl>
                                          <p:spTgt spid="27"/>
                                        </p:tgtEl>
                                        <p:attrNameLst>
                                          <p:attrName>ppt_y</p:attrName>
                                        </p:attrNameLst>
                                      </p:cBhvr>
                                      <p:tavLst>
                                        <p:tav tm="0">
                                          <p:val>
                                            <p:strVal val="#ppt_y+.1"/>
                                          </p:val>
                                        </p:tav>
                                        <p:tav tm="100000">
                                          <p:val>
                                            <p:strVal val="#ppt_y"/>
                                          </p:val>
                                        </p:tav>
                                      </p:tavLst>
                                    </p:anim>
                                  </p:childTnLst>
                                </p:cTn>
                              </p:par>
                            </p:childTnLst>
                          </p:cTn>
                        </p:par>
                        <p:par>
                          <p:cTn id="105" fill="hold">
                            <p:stCondLst>
                              <p:cond delay="1500"/>
                            </p:stCondLst>
                            <p:childTnLst>
                              <p:par>
                                <p:cTn id="106" presetID="10" presetClass="entr" presetSubtype="0" fill="hold" grpId="0" nodeType="afterEffect">
                                  <p:stCondLst>
                                    <p:cond delay="0"/>
                                  </p:stCondLst>
                                  <p:childTnLst>
                                    <p:set>
                                      <p:cBhvr>
                                        <p:cTn id="107" dur="1" fill="hold">
                                          <p:stCondLst>
                                            <p:cond delay="0"/>
                                          </p:stCondLst>
                                        </p:cTn>
                                        <p:tgtEl>
                                          <p:spTgt spid="29"/>
                                        </p:tgtEl>
                                        <p:attrNameLst>
                                          <p:attrName>style.visibility</p:attrName>
                                        </p:attrNameLst>
                                      </p:cBhvr>
                                      <p:to>
                                        <p:strVal val="visible"/>
                                      </p:to>
                                    </p:set>
                                    <p:animEffect transition="in" filter="fade">
                                      <p:cBhvr>
                                        <p:cTn id="108" dur="500"/>
                                        <p:tgtEl>
                                          <p:spTgt spid="29"/>
                                        </p:tgtEl>
                                      </p:cBhvr>
                                    </p:animEffect>
                                  </p:childTnLst>
                                </p:cTn>
                              </p:par>
                              <p:par>
                                <p:cTn id="109" presetID="42" presetClass="entr" presetSubtype="0" fill="hold" grpId="0" nodeType="withEffect">
                                  <p:stCondLst>
                                    <p:cond delay="0"/>
                                  </p:stCondLst>
                                  <p:childTnLst>
                                    <p:set>
                                      <p:cBhvr>
                                        <p:cTn id="110" dur="1" fill="hold">
                                          <p:stCondLst>
                                            <p:cond delay="0"/>
                                          </p:stCondLst>
                                        </p:cTn>
                                        <p:tgtEl>
                                          <p:spTgt spid="30"/>
                                        </p:tgtEl>
                                        <p:attrNameLst>
                                          <p:attrName>style.visibility</p:attrName>
                                        </p:attrNameLst>
                                      </p:cBhvr>
                                      <p:to>
                                        <p:strVal val="visible"/>
                                      </p:to>
                                    </p:set>
                                    <p:animEffect transition="in" filter="fade">
                                      <p:cBhvr>
                                        <p:cTn id="111" dur="500"/>
                                        <p:tgtEl>
                                          <p:spTgt spid="30"/>
                                        </p:tgtEl>
                                      </p:cBhvr>
                                    </p:animEffect>
                                    <p:anim calcmode="lin" valueType="num">
                                      <p:cBhvr>
                                        <p:cTn id="112" dur="500" fill="hold"/>
                                        <p:tgtEl>
                                          <p:spTgt spid="30"/>
                                        </p:tgtEl>
                                        <p:attrNameLst>
                                          <p:attrName>ppt_x</p:attrName>
                                        </p:attrNameLst>
                                      </p:cBhvr>
                                      <p:tavLst>
                                        <p:tav tm="0">
                                          <p:val>
                                            <p:strVal val="#ppt_x"/>
                                          </p:val>
                                        </p:tav>
                                        <p:tav tm="100000">
                                          <p:val>
                                            <p:strVal val="#ppt_x"/>
                                          </p:val>
                                        </p:tav>
                                      </p:tavLst>
                                    </p:anim>
                                    <p:anim calcmode="lin" valueType="num">
                                      <p:cBhvr>
                                        <p:cTn id="113" dur="500" fill="hold"/>
                                        <p:tgtEl>
                                          <p:spTgt spid="30"/>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736"/>
                                        </p:tgtEl>
                                        <p:attrNameLst>
                                          <p:attrName>style.visibility</p:attrName>
                                        </p:attrNameLst>
                                      </p:cBhvr>
                                      <p:to>
                                        <p:strVal val="visible"/>
                                      </p:to>
                                    </p:set>
                                    <p:animEffect transition="in" filter="fade">
                                      <p:cBhvr>
                                        <p:cTn id="116" dur="500"/>
                                        <p:tgtEl>
                                          <p:spTgt spid="736"/>
                                        </p:tgtEl>
                                      </p:cBhvr>
                                    </p:animEffect>
                                    <p:anim calcmode="lin" valueType="num">
                                      <p:cBhvr>
                                        <p:cTn id="117" dur="500" fill="hold"/>
                                        <p:tgtEl>
                                          <p:spTgt spid="736"/>
                                        </p:tgtEl>
                                        <p:attrNameLst>
                                          <p:attrName>ppt_x</p:attrName>
                                        </p:attrNameLst>
                                      </p:cBhvr>
                                      <p:tavLst>
                                        <p:tav tm="0">
                                          <p:val>
                                            <p:strVal val="#ppt_x"/>
                                          </p:val>
                                        </p:tav>
                                        <p:tav tm="100000">
                                          <p:val>
                                            <p:strVal val="#ppt_x"/>
                                          </p:val>
                                        </p:tav>
                                      </p:tavLst>
                                    </p:anim>
                                    <p:anim calcmode="lin" valueType="num">
                                      <p:cBhvr>
                                        <p:cTn id="118" dur="500" fill="hold"/>
                                        <p:tgtEl>
                                          <p:spTgt spid="736"/>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737"/>
                                        </p:tgtEl>
                                        <p:attrNameLst>
                                          <p:attrName>style.visibility</p:attrName>
                                        </p:attrNameLst>
                                      </p:cBhvr>
                                      <p:to>
                                        <p:strVal val="visible"/>
                                      </p:to>
                                    </p:set>
                                    <p:animEffect transition="in" filter="fade">
                                      <p:cBhvr>
                                        <p:cTn id="121" dur="500"/>
                                        <p:tgtEl>
                                          <p:spTgt spid="737"/>
                                        </p:tgtEl>
                                      </p:cBhvr>
                                    </p:animEffect>
                                    <p:anim calcmode="lin" valueType="num">
                                      <p:cBhvr>
                                        <p:cTn id="122" dur="500" fill="hold"/>
                                        <p:tgtEl>
                                          <p:spTgt spid="737"/>
                                        </p:tgtEl>
                                        <p:attrNameLst>
                                          <p:attrName>ppt_x</p:attrName>
                                        </p:attrNameLst>
                                      </p:cBhvr>
                                      <p:tavLst>
                                        <p:tav tm="0">
                                          <p:val>
                                            <p:strVal val="#ppt_x"/>
                                          </p:val>
                                        </p:tav>
                                        <p:tav tm="100000">
                                          <p:val>
                                            <p:strVal val="#ppt_x"/>
                                          </p:val>
                                        </p:tav>
                                      </p:tavLst>
                                    </p:anim>
                                    <p:anim calcmode="lin" valueType="num">
                                      <p:cBhvr>
                                        <p:cTn id="123" dur="500" fill="hold"/>
                                        <p:tgtEl>
                                          <p:spTgt spid="737"/>
                                        </p:tgtEl>
                                        <p:attrNameLst>
                                          <p:attrName>ppt_y</p:attrName>
                                        </p:attrNameLst>
                                      </p:cBhvr>
                                      <p:tavLst>
                                        <p:tav tm="0">
                                          <p:val>
                                            <p:strVal val="#ppt_y+.1"/>
                                          </p:val>
                                        </p:tav>
                                        <p:tav tm="100000">
                                          <p:val>
                                            <p:strVal val="#ppt_y"/>
                                          </p:val>
                                        </p:tav>
                                      </p:tavLst>
                                    </p:anim>
                                  </p:childTnLst>
                                </p:cTn>
                              </p:par>
                            </p:childTnLst>
                          </p:cTn>
                        </p:par>
                        <p:par>
                          <p:cTn id="124" fill="hold">
                            <p:stCondLst>
                              <p:cond delay="2000"/>
                            </p:stCondLst>
                            <p:childTnLst>
                              <p:par>
                                <p:cTn id="125" presetID="10" presetClass="entr" presetSubtype="0" fill="hold" grpId="0" nodeType="afterEffect">
                                  <p:stCondLst>
                                    <p:cond delay="0"/>
                                  </p:stCondLst>
                                  <p:childTnLst>
                                    <p:set>
                                      <p:cBhvr>
                                        <p:cTn id="126" dur="1" fill="hold">
                                          <p:stCondLst>
                                            <p:cond delay="0"/>
                                          </p:stCondLst>
                                        </p:cTn>
                                        <p:tgtEl>
                                          <p:spTgt spid="740"/>
                                        </p:tgtEl>
                                        <p:attrNameLst>
                                          <p:attrName>style.visibility</p:attrName>
                                        </p:attrNameLst>
                                      </p:cBhvr>
                                      <p:to>
                                        <p:strVal val="visible"/>
                                      </p:to>
                                    </p:set>
                                    <p:animEffect transition="in" filter="fade">
                                      <p:cBhvr>
                                        <p:cTn id="127" dur="500"/>
                                        <p:tgtEl>
                                          <p:spTgt spid="740"/>
                                        </p:tgtEl>
                                      </p:cBhvr>
                                    </p:animEffect>
                                  </p:childTnLst>
                                </p:cTn>
                              </p:par>
                              <p:par>
                                <p:cTn id="128" presetID="10" presetClass="entr" presetSubtype="0" fill="hold" nodeType="withEffect">
                                  <p:stCondLst>
                                    <p:cond delay="0"/>
                                  </p:stCondLst>
                                  <p:childTnLst>
                                    <p:set>
                                      <p:cBhvr>
                                        <p:cTn id="129" dur="1" fill="hold">
                                          <p:stCondLst>
                                            <p:cond delay="0"/>
                                          </p:stCondLst>
                                        </p:cTn>
                                        <p:tgtEl>
                                          <p:spTgt spid="741"/>
                                        </p:tgtEl>
                                        <p:attrNameLst>
                                          <p:attrName>style.visibility</p:attrName>
                                        </p:attrNameLst>
                                      </p:cBhvr>
                                      <p:to>
                                        <p:strVal val="visible"/>
                                      </p:to>
                                    </p:set>
                                    <p:animEffect transition="in" filter="fade">
                                      <p:cBhvr>
                                        <p:cTn id="130" dur="500"/>
                                        <p:tgtEl>
                                          <p:spTgt spid="741"/>
                                        </p:tgtEl>
                                      </p:cBhvr>
                                    </p:animEffect>
                                  </p:childTnLst>
                                </p:cTn>
                              </p:par>
                              <p:par>
                                <p:cTn id="131" presetID="10" presetClass="entr" presetSubtype="0" fill="hold" nodeType="withEffect">
                                  <p:stCondLst>
                                    <p:cond delay="0"/>
                                  </p:stCondLst>
                                  <p:childTnLst>
                                    <p:set>
                                      <p:cBhvr>
                                        <p:cTn id="132" dur="1" fill="hold">
                                          <p:stCondLst>
                                            <p:cond delay="0"/>
                                          </p:stCondLst>
                                        </p:cTn>
                                        <p:tgtEl>
                                          <p:spTgt spid="742"/>
                                        </p:tgtEl>
                                        <p:attrNameLst>
                                          <p:attrName>style.visibility</p:attrName>
                                        </p:attrNameLst>
                                      </p:cBhvr>
                                      <p:to>
                                        <p:strVal val="visible"/>
                                      </p:to>
                                    </p:set>
                                    <p:animEffect transition="in" filter="fade">
                                      <p:cBhvr>
                                        <p:cTn id="133" dur="500"/>
                                        <p:tgtEl>
                                          <p:spTgt spid="742"/>
                                        </p:tgtEl>
                                      </p:cBhvr>
                                    </p:animEffect>
                                  </p:childTnLst>
                                </p:cTn>
                              </p:par>
                            </p:childTnLst>
                          </p:cTn>
                        </p:par>
                        <p:par>
                          <p:cTn id="134" fill="hold">
                            <p:stCondLst>
                              <p:cond delay="2500"/>
                            </p:stCondLst>
                            <p:childTnLst>
                              <p:par>
                                <p:cTn id="135" presetID="22" presetClass="entr" presetSubtype="4" fill="hold" grpId="0" nodeType="afterEffect">
                                  <p:stCondLst>
                                    <p:cond delay="0"/>
                                  </p:stCondLst>
                                  <p:childTnLst>
                                    <p:set>
                                      <p:cBhvr>
                                        <p:cTn id="136" dur="1" fill="hold">
                                          <p:stCondLst>
                                            <p:cond delay="0"/>
                                          </p:stCondLst>
                                        </p:cTn>
                                        <p:tgtEl>
                                          <p:spTgt spid="747"/>
                                        </p:tgtEl>
                                        <p:attrNameLst>
                                          <p:attrName>style.visibility</p:attrName>
                                        </p:attrNameLst>
                                      </p:cBhvr>
                                      <p:to>
                                        <p:strVal val="visible"/>
                                      </p:to>
                                    </p:set>
                                    <p:animEffect transition="in" filter="wipe(down)">
                                      <p:cBhvr>
                                        <p:cTn id="137" dur="500"/>
                                        <p:tgtEl>
                                          <p:spTgt spid="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6" grpId="0" animBg="1"/>
      <p:bldP spid="3" grpId="0" animBg="1"/>
      <p:bldP spid="24" grpId="0" animBg="1"/>
      <p:bldP spid="753" grpId="0"/>
      <p:bldP spid="770" grpId="0"/>
      <p:bldP spid="28" grpId="0"/>
      <p:bldP spid="13" grpId="0"/>
      <p:bldP spid="16" grpId="0"/>
      <p:bldP spid="17" grpId="0"/>
      <p:bldP spid="9" grpId="0"/>
      <p:bldP spid="10" grpId="0"/>
      <p:bldP spid="11" grpId="0"/>
      <p:bldP spid="18" grpId="0"/>
      <p:bldP spid="22" grpId="0"/>
      <p:bldP spid="25" grpId="0" animBg="1"/>
      <p:bldP spid="26" grpId="0" animBg="1"/>
      <p:bldP spid="27" grpId="0"/>
      <p:bldP spid="30" grpId="0"/>
      <p:bldP spid="737" grpId="0"/>
      <p:bldP spid="29" grpId="0" animBg="1"/>
      <p:bldP spid="740" grpId="0" animBg="1"/>
      <p:bldP spid="74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14">
          <a:extLst>
            <a:ext uri="{FF2B5EF4-FFF2-40B4-BE49-F238E27FC236}">
              <a16:creationId xmlns:a16="http://schemas.microsoft.com/office/drawing/2014/main" id="{41B9A159-20FB-1984-0732-03F05221E562}"/>
            </a:ext>
          </a:extLst>
        </p:cNvPr>
        <p:cNvGrpSpPr/>
        <p:nvPr/>
      </p:nvGrpSpPr>
      <p:grpSpPr>
        <a:xfrm>
          <a:off x="0" y="0"/>
          <a:ext cx="0" cy="0"/>
          <a:chOff x="0" y="0"/>
          <a:chExt cx="0" cy="0"/>
        </a:xfrm>
      </p:grpSpPr>
      <p:pic>
        <p:nvPicPr>
          <p:cNvPr id="715" name="Google Shape;715;p17" descr="A person wearing a suit and tie smiling at the camera&#10;&#10;Description automatically generated">
            <a:extLst>
              <a:ext uri="{FF2B5EF4-FFF2-40B4-BE49-F238E27FC236}">
                <a16:creationId xmlns:a16="http://schemas.microsoft.com/office/drawing/2014/main" id="{FEC16AAB-8C52-155B-F506-1DEEFEF94EB0}"/>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bright="20000"/>
                    </a14:imgEffect>
                  </a14:imgLayer>
                </a14:imgProps>
              </a:ext>
            </a:extLst>
          </a:blip>
          <a:srcRect/>
          <a:stretch/>
        </p:blipFill>
        <p:spPr>
          <a:xfrm>
            <a:off x="541885" y="2324410"/>
            <a:ext cx="1544342" cy="1624807"/>
          </a:xfrm>
          <a:prstGeom prst="ellipse">
            <a:avLst/>
          </a:prstGeom>
          <a:noFill/>
          <a:ln>
            <a:noFill/>
          </a:ln>
        </p:spPr>
      </p:pic>
      <p:pic>
        <p:nvPicPr>
          <p:cNvPr id="716" name="Google Shape;716;p17" descr="A person wearing a suit and tie&#10;&#10;Description automatically generated">
            <a:extLst>
              <a:ext uri="{FF2B5EF4-FFF2-40B4-BE49-F238E27FC236}">
                <a16:creationId xmlns:a16="http://schemas.microsoft.com/office/drawing/2014/main" id="{B8510424-C55D-B745-A042-6F7E18D4BECA}"/>
              </a:ext>
            </a:extLst>
          </p:cNvPr>
          <p:cNvPicPr preferRelativeResize="0"/>
          <p:nvPr/>
        </p:nvPicPr>
        <p:blipFill rotWithShape="1">
          <a:blip r:embed="rId5">
            <a:alphaModFix/>
            <a:extLst>
              <a:ext uri="{BEBA8EAE-BF5A-486C-A8C5-ECC9F3942E4B}">
                <a14:imgProps xmlns:a14="http://schemas.microsoft.com/office/drawing/2010/main">
                  <a14:imgLayer r:embed="rId6">
                    <a14:imgEffect>
                      <a14:brightnessContrast bright="20000" contrast="-20000"/>
                    </a14:imgEffect>
                  </a14:imgLayer>
                </a14:imgProps>
              </a:ext>
            </a:extLst>
          </a:blip>
          <a:srcRect/>
          <a:stretch/>
        </p:blipFill>
        <p:spPr>
          <a:xfrm>
            <a:off x="9052931" y="6241334"/>
            <a:ext cx="1605928" cy="1598432"/>
          </a:xfrm>
          <a:prstGeom prst="ellipse">
            <a:avLst/>
          </a:prstGeom>
          <a:noFill/>
          <a:ln>
            <a:noFill/>
          </a:ln>
        </p:spPr>
      </p:pic>
      <p:sp>
        <p:nvSpPr>
          <p:cNvPr id="720" name="Google Shape;720;p17">
            <a:extLst>
              <a:ext uri="{FF2B5EF4-FFF2-40B4-BE49-F238E27FC236}">
                <a16:creationId xmlns:a16="http://schemas.microsoft.com/office/drawing/2014/main" id="{BB45EA7A-9CEA-09C8-A9F2-82BD3EA89C26}"/>
              </a:ext>
            </a:extLst>
          </p:cNvPr>
          <p:cNvSpPr txBox="1">
            <a:spLocks noGrp="1"/>
          </p:cNvSpPr>
          <p:nvPr>
            <p:ph type="title"/>
          </p:nvPr>
        </p:nvSpPr>
        <p:spPr>
          <a:xfrm>
            <a:off x="914375" y="613871"/>
            <a:ext cx="16459200" cy="4251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Directors &amp; Management Team</a:t>
            </a:r>
            <a:endParaRPr dirty="0">
              <a:solidFill>
                <a:schemeClr val="accent1"/>
              </a:solidFill>
            </a:endParaRPr>
          </a:p>
        </p:txBody>
      </p:sp>
      <p:grpSp>
        <p:nvGrpSpPr>
          <p:cNvPr id="722" name="Google Shape;722;p17">
            <a:extLst>
              <a:ext uri="{FF2B5EF4-FFF2-40B4-BE49-F238E27FC236}">
                <a16:creationId xmlns:a16="http://schemas.microsoft.com/office/drawing/2014/main" id="{999BCDD7-3FBF-ADDE-CD39-2A6AAAC1FABF}"/>
              </a:ext>
            </a:extLst>
          </p:cNvPr>
          <p:cNvGrpSpPr/>
          <p:nvPr/>
        </p:nvGrpSpPr>
        <p:grpSpPr>
          <a:xfrm>
            <a:off x="1812948" y="2187645"/>
            <a:ext cx="5953027" cy="523190"/>
            <a:chOff x="1682916" y="1902145"/>
            <a:chExt cx="5953027" cy="523190"/>
          </a:xfrm>
        </p:grpSpPr>
        <p:sp>
          <p:nvSpPr>
            <p:cNvPr id="723" name="Google Shape;723;p17">
              <a:extLst>
                <a:ext uri="{FF2B5EF4-FFF2-40B4-BE49-F238E27FC236}">
                  <a16:creationId xmlns:a16="http://schemas.microsoft.com/office/drawing/2014/main" id="{68CB580D-C1D6-DEFF-7AB2-22C08DE371A1}"/>
                </a:ext>
              </a:extLst>
            </p:cNvPr>
            <p:cNvSpPr txBox="1"/>
            <p:nvPr/>
          </p:nvSpPr>
          <p:spPr>
            <a:xfrm>
              <a:off x="1682916" y="1902145"/>
              <a:ext cx="3526142" cy="52319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200" b="0" i="0" u="none" strike="noStrike" cap="none" dirty="0">
                  <a:solidFill>
                    <a:schemeClr val="dk2"/>
                  </a:solidFill>
                  <a:latin typeface="Kanit SemiBold"/>
                  <a:ea typeface="Kanit SemiBold"/>
                  <a:cs typeface="Kanit SemiBold"/>
                  <a:sym typeface="Kanit SemiBold"/>
                </a:rPr>
                <a:t>Dr. Arthur </a:t>
              </a:r>
              <a:r>
                <a:rPr lang="en-US" sz="2200" b="0" i="0" u="none" strike="noStrike" cap="none" dirty="0" err="1">
                  <a:solidFill>
                    <a:schemeClr val="dk2"/>
                  </a:solidFill>
                  <a:latin typeface="Kanit SemiBold"/>
                  <a:ea typeface="Kanit SemiBold"/>
                  <a:cs typeface="Kanit SemiBold"/>
                  <a:sym typeface="Kanit SemiBold"/>
                </a:rPr>
                <a:t>Halleran</a:t>
              </a:r>
              <a:endParaRPr sz="2200" b="0" i="0" u="none" strike="noStrike" cap="none" dirty="0">
                <a:solidFill>
                  <a:schemeClr val="dk2"/>
                </a:solidFill>
                <a:latin typeface="Kanit SemiBold"/>
                <a:ea typeface="Kanit SemiBold"/>
                <a:cs typeface="Kanit SemiBold"/>
                <a:sym typeface="Kanit SemiBold"/>
              </a:endParaRPr>
            </a:p>
          </p:txBody>
        </p:sp>
        <p:sp>
          <p:nvSpPr>
            <p:cNvPr id="724" name="Google Shape;724;p17">
              <a:extLst>
                <a:ext uri="{FF2B5EF4-FFF2-40B4-BE49-F238E27FC236}">
                  <a16:creationId xmlns:a16="http://schemas.microsoft.com/office/drawing/2014/main" id="{390D000A-6CA5-B10C-74A6-502B49AAA3D4}"/>
                </a:ext>
              </a:extLst>
            </p:cNvPr>
            <p:cNvSpPr txBox="1"/>
            <p:nvPr/>
          </p:nvSpPr>
          <p:spPr>
            <a:xfrm>
              <a:off x="5026178" y="1929376"/>
              <a:ext cx="2609765" cy="432396"/>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400"/>
                <a:buFont typeface="Arial"/>
                <a:buNone/>
              </a:pPr>
              <a:r>
                <a:rPr lang="en-US" sz="1400" i="0" u="none" strike="noStrike" cap="none" dirty="0">
                  <a:solidFill>
                    <a:srgbClr val="000000"/>
                  </a:solidFill>
                  <a:latin typeface="Kanit" panose="020B0604020202020204" charset="-34"/>
                  <a:ea typeface="Kanit"/>
                  <a:cs typeface="Kanit" panose="020B0604020202020204" charset="-34"/>
                  <a:sym typeface="Kanit"/>
                </a:rPr>
                <a:t>PRESIDENT, CEO &amp; DIRECTOR</a:t>
              </a:r>
              <a:endParaRPr sz="1400" i="0" u="none" strike="noStrike" cap="none" dirty="0">
                <a:solidFill>
                  <a:srgbClr val="000000"/>
                </a:solidFill>
                <a:latin typeface="Kanit" panose="020B0604020202020204" charset="-34"/>
                <a:ea typeface="Kanit"/>
                <a:cs typeface="Kanit" panose="020B0604020202020204" charset="-34"/>
                <a:sym typeface="Kanit"/>
              </a:endParaRPr>
            </a:p>
          </p:txBody>
        </p:sp>
      </p:grpSp>
      <p:grpSp>
        <p:nvGrpSpPr>
          <p:cNvPr id="734" name="Google Shape;734;p17">
            <a:extLst>
              <a:ext uri="{FF2B5EF4-FFF2-40B4-BE49-F238E27FC236}">
                <a16:creationId xmlns:a16="http://schemas.microsoft.com/office/drawing/2014/main" id="{7EF7BD91-02AB-C8D3-B1E6-C61DADDB06FE}"/>
              </a:ext>
            </a:extLst>
          </p:cNvPr>
          <p:cNvGrpSpPr/>
          <p:nvPr/>
        </p:nvGrpSpPr>
        <p:grpSpPr>
          <a:xfrm>
            <a:off x="10877784" y="6098479"/>
            <a:ext cx="6529450" cy="523190"/>
            <a:chOff x="10962450" y="1830725"/>
            <a:chExt cx="6529450" cy="523190"/>
          </a:xfrm>
        </p:grpSpPr>
        <p:sp>
          <p:nvSpPr>
            <p:cNvPr id="735" name="Google Shape;735;p17">
              <a:extLst>
                <a:ext uri="{FF2B5EF4-FFF2-40B4-BE49-F238E27FC236}">
                  <a16:creationId xmlns:a16="http://schemas.microsoft.com/office/drawing/2014/main" id="{E2A5B057-0FDA-5AB1-BB3B-C71EC6B2A324}"/>
                </a:ext>
              </a:extLst>
            </p:cNvPr>
            <p:cNvSpPr txBox="1"/>
            <p:nvPr/>
          </p:nvSpPr>
          <p:spPr>
            <a:xfrm>
              <a:off x="10962450" y="1830725"/>
              <a:ext cx="3217500" cy="52319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200" b="0" i="0" u="none" strike="noStrike" cap="none" dirty="0">
                  <a:solidFill>
                    <a:schemeClr val="dk2"/>
                  </a:solidFill>
                  <a:latin typeface="Kanit SemiBold"/>
                  <a:ea typeface="Kanit SemiBold"/>
                  <a:cs typeface="Kanit SemiBold"/>
                  <a:sym typeface="Kanit SemiBold"/>
                </a:rPr>
                <a:t>David Thompson</a:t>
              </a:r>
              <a:endParaRPr sz="2200" b="0" i="0" u="none" strike="noStrike" cap="none" dirty="0">
                <a:solidFill>
                  <a:schemeClr val="dk2"/>
                </a:solidFill>
                <a:latin typeface="Kanit SemiBold"/>
                <a:ea typeface="Kanit SemiBold"/>
                <a:cs typeface="Kanit SemiBold"/>
                <a:sym typeface="Kanit SemiBold"/>
              </a:endParaRPr>
            </a:p>
          </p:txBody>
        </p:sp>
        <p:sp>
          <p:nvSpPr>
            <p:cNvPr id="736" name="Google Shape;736;p17">
              <a:extLst>
                <a:ext uri="{FF2B5EF4-FFF2-40B4-BE49-F238E27FC236}">
                  <a16:creationId xmlns:a16="http://schemas.microsoft.com/office/drawing/2014/main" id="{9750AA9F-ADE1-AF9F-49F2-4731E44589E6}"/>
                </a:ext>
              </a:extLst>
            </p:cNvPr>
            <p:cNvSpPr txBox="1"/>
            <p:nvPr/>
          </p:nvSpPr>
          <p:spPr>
            <a:xfrm>
              <a:off x="13746700" y="1876122"/>
              <a:ext cx="3745200" cy="432396"/>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400"/>
                <a:buFont typeface="Arial"/>
                <a:buNone/>
              </a:pPr>
              <a:r>
                <a:rPr lang="en-US" sz="1400" b="0" i="0" u="none" strike="noStrike" cap="none" dirty="0">
                  <a:solidFill>
                    <a:srgbClr val="000000"/>
                  </a:solidFill>
                  <a:latin typeface="Kanit"/>
                  <a:ea typeface="Kanit"/>
                  <a:cs typeface="Kanit"/>
                  <a:sym typeface="Kanit"/>
                </a:rPr>
                <a:t>DIRECTOR, AUDIT COMMITTEE CHAIR</a:t>
              </a:r>
            </a:p>
          </p:txBody>
        </p:sp>
        <p:sp>
          <p:nvSpPr>
            <p:cNvPr id="737" name="Google Shape;737;p17">
              <a:extLst>
                <a:ext uri="{FF2B5EF4-FFF2-40B4-BE49-F238E27FC236}">
                  <a16:creationId xmlns:a16="http://schemas.microsoft.com/office/drawing/2014/main" id="{4E369177-2DA6-22F0-494B-A65470918CA4}"/>
                </a:ext>
              </a:extLst>
            </p:cNvPr>
            <p:cNvSpPr/>
            <p:nvPr/>
          </p:nvSpPr>
          <p:spPr>
            <a:xfrm>
              <a:off x="13585975" y="2022640"/>
              <a:ext cx="92100" cy="121200"/>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38" name="Google Shape;738;p17">
            <a:extLst>
              <a:ext uri="{FF2B5EF4-FFF2-40B4-BE49-F238E27FC236}">
                <a16:creationId xmlns:a16="http://schemas.microsoft.com/office/drawing/2014/main" id="{F5748059-945E-9F19-62D2-DEC9D1038E26}"/>
              </a:ext>
            </a:extLst>
          </p:cNvPr>
          <p:cNvGrpSpPr/>
          <p:nvPr/>
        </p:nvGrpSpPr>
        <p:grpSpPr>
          <a:xfrm>
            <a:off x="10914907" y="2196410"/>
            <a:ext cx="6696965" cy="523190"/>
            <a:chOff x="11020350" y="5033850"/>
            <a:chExt cx="6696965" cy="523190"/>
          </a:xfrm>
        </p:grpSpPr>
        <p:sp>
          <p:nvSpPr>
            <p:cNvPr id="739" name="Google Shape;739;p17">
              <a:extLst>
                <a:ext uri="{FF2B5EF4-FFF2-40B4-BE49-F238E27FC236}">
                  <a16:creationId xmlns:a16="http://schemas.microsoft.com/office/drawing/2014/main" id="{C7EDE64C-CD91-158A-45B5-6B4CBD01A847}"/>
                </a:ext>
              </a:extLst>
            </p:cNvPr>
            <p:cNvSpPr txBox="1"/>
            <p:nvPr/>
          </p:nvSpPr>
          <p:spPr>
            <a:xfrm>
              <a:off x="11020350" y="5033850"/>
              <a:ext cx="3217500" cy="52319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200" dirty="0">
                  <a:solidFill>
                    <a:schemeClr val="dk2"/>
                  </a:solidFill>
                  <a:latin typeface="Kanit SemiBold"/>
                  <a:ea typeface="Kanit SemiBold"/>
                  <a:cs typeface="Kanit SemiBold"/>
                  <a:sym typeface="Kanit SemiBold"/>
                </a:rPr>
                <a:t>Jay Park, KC</a:t>
              </a:r>
              <a:endParaRPr sz="2200" b="0" i="0" u="none" strike="noStrike" cap="none" dirty="0">
                <a:solidFill>
                  <a:schemeClr val="dk2"/>
                </a:solidFill>
                <a:latin typeface="Kanit SemiBold"/>
                <a:ea typeface="Kanit SemiBold"/>
                <a:cs typeface="Kanit SemiBold"/>
                <a:sym typeface="Kanit SemiBold"/>
              </a:endParaRPr>
            </a:p>
          </p:txBody>
        </p:sp>
        <p:sp>
          <p:nvSpPr>
            <p:cNvPr id="740" name="Google Shape;740;p17">
              <a:extLst>
                <a:ext uri="{FF2B5EF4-FFF2-40B4-BE49-F238E27FC236}">
                  <a16:creationId xmlns:a16="http://schemas.microsoft.com/office/drawing/2014/main" id="{54D7762D-8C82-9189-4C3C-110B29E6B46A}"/>
                </a:ext>
              </a:extLst>
            </p:cNvPr>
            <p:cNvSpPr txBox="1"/>
            <p:nvPr/>
          </p:nvSpPr>
          <p:spPr>
            <a:xfrm>
              <a:off x="13972115" y="5075822"/>
              <a:ext cx="37452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400"/>
                <a:buFont typeface="Arial"/>
                <a:buNone/>
              </a:pPr>
              <a:r>
                <a:rPr lang="en-US" b="0" i="0" u="none" strike="noStrike" cap="none" dirty="0">
                  <a:solidFill>
                    <a:srgbClr val="000000"/>
                  </a:solidFill>
                  <a:latin typeface="Kanit"/>
                  <a:ea typeface="Kanit"/>
                  <a:cs typeface="Kanit"/>
                  <a:sym typeface="Kanit"/>
                </a:rPr>
                <a:t>DIRECTOR</a:t>
              </a:r>
              <a:endParaRPr b="0" i="0" u="none" strike="noStrike" cap="none" dirty="0">
                <a:solidFill>
                  <a:srgbClr val="000000"/>
                </a:solidFill>
                <a:latin typeface="Kanit"/>
                <a:ea typeface="Kanit"/>
                <a:cs typeface="Kanit"/>
                <a:sym typeface="Kanit"/>
              </a:endParaRPr>
            </a:p>
          </p:txBody>
        </p:sp>
      </p:grpSp>
      <p:sp>
        <p:nvSpPr>
          <p:cNvPr id="743" name="Google Shape;743;p17">
            <a:extLst>
              <a:ext uri="{FF2B5EF4-FFF2-40B4-BE49-F238E27FC236}">
                <a16:creationId xmlns:a16="http://schemas.microsoft.com/office/drawing/2014/main" id="{25E55EDF-7A81-3DDD-FEE8-B22CC203FF55}"/>
              </a:ext>
            </a:extLst>
          </p:cNvPr>
          <p:cNvSpPr txBox="1"/>
          <p:nvPr/>
        </p:nvSpPr>
        <p:spPr>
          <a:xfrm>
            <a:off x="2250167" y="2844820"/>
            <a:ext cx="6098698" cy="2715328"/>
          </a:xfrm>
          <a:prstGeom prst="rect">
            <a:avLst/>
          </a:prstGeom>
          <a:noFill/>
          <a:ln>
            <a:noFill/>
          </a:ln>
        </p:spPr>
        <p:txBody>
          <a:bodyPr spcFirstLastPara="1" wrap="square" lIns="91425" tIns="91425" rIns="91425" bIns="91425" anchor="t" anchorCtr="0">
            <a:spAutoFit/>
          </a:bodyPr>
          <a:lstStyle/>
          <a:p>
            <a:pPr marL="25400" marR="12700" lvl="0" indent="0" algn="l" rtl="0">
              <a:lnSpc>
                <a:spcPct val="115000"/>
              </a:lnSpc>
              <a:spcBef>
                <a:spcPts val="0"/>
              </a:spcBef>
              <a:spcAft>
                <a:spcPts val="0"/>
              </a:spcAft>
              <a:buClr>
                <a:srgbClr val="000000"/>
              </a:buClr>
              <a:buSzPts val="1200"/>
              <a:buFont typeface="Arial"/>
              <a:buNone/>
            </a:pPr>
            <a:r>
              <a:rPr lang="en-US" sz="1300" b="0" i="0" u="none" strike="noStrike" cap="none" dirty="0">
                <a:solidFill>
                  <a:srgbClr val="000000"/>
                </a:solidFill>
                <a:latin typeface="Inter"/>
                <a:ea typeface="Inter"/>
                <a:cs typeface="Inter"/>
                <a:sym typeface="Inter"/>
              </a:rPr>
              <a:t>Dr. Halleran has served as a director of Trillion Energy since October 4, 2011. He has a Ph.D. in Geology from the University of Calgary and 40 years of petroleum exploration and development experience. His international experience includes countries such as Canada, Colombia, Egypt, India, Guinea, Sierra Leone, Sudan, Suriname, Chile, Brazil, Bulgaria, Turkiye, Pakistan, Peru, Tunisia, Trinidad Tobago, Argentina, Ecuador and Guyana. Dr. Halleran has worked for Petro-Canada, Chevron, Rally Energy, </a:t>
            </a:r>
            <a:r>
              <a:rPr lang="en-US" sz="1300" b="0" i="0" u="none" strike="noStrike" cap="none" dirty="0" err="1">
                <a:solidFill>
                  <a:srgbClr val="000000"/>
                </a:solidFill>
                <a:latin typeface="Inter"/>
                <a:ea typeface="Inter"/>
                <a:cs typeface="Inter"/>
                <a:sym typeface="Inter"/>
              </a:rPr>
              <a:t>Canacol</a:t>
            </a:r>
            <a:r>
              <a:rPr lang="en-US" sz="1300" b="0" i="0" u="none" strike="noStrike" cap="none" dirty="0">
                <a:solidFill>
                  <a:srgbClr val="000000"/>
                </a:solidFill>
                <a:latin typeface="Inter"/>
                <a:ea typeface="Inter"/>
                <a:cs typeface="Inter"/>
                <a:sym typeface="Inter"/>
              </a:rPr>
              <a:t> Energy and United Hydrocarbon International Corp. In 2007, Dr. Halleran founded </a:t>
            </a:r>
            <a:r>
              <a:rPr lang="en-US" sz="1300" b="0" i="0" u="none" strike="noStrike" cap="none" dirty="0" err="1">
                <a:solidFill>
                  <a:srgbClr val="000000"/>
                </a:solidFill>
                <a:latin typeface="Inter"/>
                <a:ea typeface="Inter"/>
                <a:cs typeface="Inter"/>
                <a:sym typeface="Inter"/>
              </a:rPr>
              <a:t>Canacol</a:t>
            </a:r>
            <a:r>
              <a:rPr lang="en-US" sz="1300" b="0" i="0" u="none" strike="noStrike" cap="none" dirty="0">
                <a:solidFill>
                  <a:srgbClr val="000000"/>
                </a:solidFill>
                <a:latin typeface="Inter"/>
                <a:ea typeface="Inter"/>
                <a:cs typeface="Inter"/>
                <a:sym typeface="Inter"/>
              </a:rPr>
              <a:t> Energy Ltd., a company with petroleum and natural gas exploration and development activities in Colombia, Brazil and Guyana which made a billion-dollar natural gas discovery in Colombia.</a:t>
            </a:r>
            <a:endParaRPr sz="1300" b="0" i="0" u="none" strike="noStrike" cap="none" dirty="0">
              <a:solidFill>
                <a:srgbClr val="000000"/>
              </a:solidFill>
              <a:sym typeface="Arial"/>
            </a:endParaRPr>
          </a:p>
        </p:txBody>
      </p:sp>
      <p:sp>
        <p:nvSpPr>
          <p:cNvPr id="746" name="Google Shape;746;p17">
            <a:extLst>
              <a:ext uri="{FF2B5EF4-FFF2-40B4-BE49-F238E27FC236}">
                <a16:creationId xmlns:a16="http://schemas.microsoft.com/office/drawing/2014/main" id="{02F5B454-2126-63E2-3F5A-86E6EF6427F2}"/>
              </a:ext>
            </a:extLst>
          </p:cNvPr>
          <p:cNvSpPr txBox="1"/>
          <p:nvPr/>
        </p:nvSpPr>
        <p:spPr>
          <a:xfrm>
            <a:off x="10847717" y="6698472"/>
            <a:ext cx="6559517" cy="2715328"/>
          </a:xfrm>
          <a:prstGeom prst="rect">
            <a:avLst/>
          </a:prstGeom>
          <a:noFill/>
          <a:ln>
            <a:noFill/>
          </a:ln>
        </p:spPr>
        <p:txBody>
          <a:bodyPr spcFirstLastPara="1" wrap="square" lIns="91425" tIns="91425" rIns="91425" bIns="91425" anchor="t" anchorCtr="0">
            <a:spAutoFit/>
          </a:bodyPr>
          <a:lstStyle/>
          <a:p>
            <a:pPr marL="25400" marR="12700" lvl="0" indent="0" algn="l" rtl="0">
              <a:lnSpc>
                <a:spcPct val="115000"/>
              </a:lnSpc>
              <a:spcBef>
                <a:spcPts val="0"/>
              </a:spcBef>
              <a:spcAft>
                <a:spcPts val="0"/>
              </a:spcAft>
              <a:buClr>
                <a:srgbClr val="000000"/>
              </a:buClr>
              <a:buSzPts val="1200"/>
              <a:buFont typeface="Arial"/>
              <a:buNone/>
            </a:pPr>
            <a:r>
              <a:rPr lang="en-US" sz="1300" b="0" i="0" u="none" strike="noStrike" cap="none" dirty="0">
                <a:solidFill>
                  <a:srgbClr val="000000"/>
                </a:solidFill>
                <a:latin typeface="Inter"/>
                <a:ea typeface="Inter"/>
                <a:cs typeface="Inter"/>
                <a:sym typeface="Inter"/>
              </a:rPr>
              <a:t>Mr. Thompson has 30 years of financial experience in the oil and gas industry. He successfully founded an oil trading company in Bermuda, with offices in the U.S. and Europe, and was responsible for the company’s Turkmenistan production operations in the </a:t>
            </a:r>
            <a:r>
              <a:rPr lang="en-US" sz="1300" b="0" i="0" u="none" strike="noStrike" cap="none" dirty="0" err="1">
                <a:solidFill>
                  <a:srgbClr val="000000"/>
                </a:solidFill>
                <a:latin typeface="Inter"/>
                <a:ea typeface="Inter"/>
                <a:cs typeface="Inter"/>
                <a:sym typeface="Inter"/>
              </a:rPr>
              <a:t>Lhamov</a:t>
            </a:r>
            <a:r>
              <a:rPr lang="en-US" sz="1300" b="0" i="0" u="none" strike="noStrike" cap="none" dirty="0">
                <a:solidFill>
                  <a:srgbClr val="000000"/>
                </a:solidFill>
                <a:latin typeface="Inter"/>
                <a:ea typeface="Inter"/>
                <a:cs typeface="Inter"/>
                <a:sym typeface="Inter"/>
              </a:rPr>
              <a:t> and </a:t>
            </a:r>
            <a:r>
              <a:rPr lang="en-US" sz="1300" b="0" i="0" u="none" strike="noStrike" cap="none" dirty="0" err="1">
                <a:solidFill>
                  <a:srgbClr val="000000"/>
                </a:solidFill>
                <a:latin typeface="Inter"/>
                <a:ea typeface="Inter"/>
                <a:cs typeface="Inter"/>
                <a:sym typeface="Inter"/>
              </a:rPr>
              <a:t>Zhdanoy</a:t>
            </a:r>
            <a:r>
              <a:rPr lang="en-US" sz="1300" b="0" i="0" u="none" strike="noStrike" cap="none" dirty="0">
                <a:solidFill>
                  <a:srgbClr val="000000"/>
                </a:solidFill>
                <a:latin typeface="Inter"/>
                <a:ea typeface="Inter"/>
                <a:cs typeface="Inter"/>
                <a:sym typeface="Inter"/>
              </a:rPr>
              <a:t> oil fields (offshore Caspian Sea — part of the Turkmenistan project), which discovered producing reserves of 365M barrels oil and 2 TCF gas and successfully raised over $100M in equity. He is Managing Director of AMS Limited, a Bermuda based Management Company. He has served as Founder, President and CEO of Sea Dragon Energy Inc. (London exchange: SDX 21.00 GBP), Financial Director of Forum Energy Plc (AIM) and SVP at </a:t>
            </a:r>
            <a:r>
              <a:rPr lang="en-US" sz="1300" b="0" i="0" u="none" strike="noStrike" cap="none" dirty="0" err="1">
                <a:solidFill>
                  <a:srgbClr val="000000"/>
                </a:solidFill>
                <a:latin typeface="Inter"/>
                <a:ea typeface="Inter"/>
                <a:cs typeface="Inter"/>
                <a:sym typeface="Inter"/>
              </a:rPr>
              <a:t>Larmag</a:t>
            </a:r>
            <a:r>
              <a:rPr lang="en-US" sz="1300" b="0" i="0" u="none" strike="noStrike" cap="none" dirty="0">
                <a:solidFill>
                  <a:srgbClr val="000000"/>
                </a:solidFill>
                <a:latin typeface="Inter"/>
                <a:ea typeface="Inter"/>
                <a:cs typeface="Inter"/>
                <a:sym typeface="Inter"/>
              </a:rPr>
              <a:t> Group of Companies. Mr. Thompson is a Certified Management Accountant since 1998. </a:t>
            </a:r>
            <a:endParaRPr sz="1300" b="0" i="0" u="none" strike="noStrike" cap="none" dirty="0">
              <a:solidFill>
                <a:srgbClr val="000000"/>
              </a:solidFill>
              <a:latin typeface="Inter"/>
              <a:ea typeface="Inter"/>
              <a:cs typeface="Inter"/>
              <a:sym typeface="Inter"/>
            </a:endParaRPr>
          </a:p>
        </p:txBody>
      </p:sp>
      <p:sp>
        <p:nvSpPr>
          <p:cNvPr id="747" name="Google Shape;747;p17">
            <a:extLst>
              <a:ext uri="{FF2B5EF4-FFF2-40B4-BE49-F238E27FC236}">
                <a16:creationId xmlns:a16="http://schemas.microsoft.com/office/drawing/2014/main" id="{80805F1B-F852-C29D-9EB7-3D265D951CD1}"/>
              </a:ext>
            </a:extLst>
          </p:cNvPr>
          <p:cNvSpPr txBox="1"/>
          <p:nvPr/>
        </p:nvSpPr>
        <p:spPr>
          <a:xfrm>
            <a:off x="10863342" y="2844820"/>
            <a:ext cx="6386735" cy="2485265"/>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25400" marR="12700" indent="0">
              <a:lnSpc>
                <a:spcPct val="115000"/>
              </a:lnSpc>
              <a:buSzPts val="1200"/>
              <a:buNone/>
              <a:defRPr sz="1200">
                <a:latin typeface="Inter"/>
                <a:ea typeface="Inter"/>
                <a:cs typeface="Inter"/>
              </a:defRPr>
            </a:lvl1pPr>
          </a:lstStyle>
          <a:p>
            <a:r>
              <a:rPr lang="en-CA" sz="1300" dirty="0"/>
              <a:t>Mr. Park is a renowned energy lawyer with a particular focus on upstream oil and gas transactions. He has worked on energy projects in more than fifty countries, including Turkey. He has advised international energy companies, including oil and gas explorers, producers, marketers, pipeline companies, state oil companies, governments, banks and multilateral agencies such as the World Bank. Mr. Park was formerly CEO and then Chairman of </a:t>
            </a:r>
            <a:r>
              <a:rPr lang="en-CA" sz="1300" dirty="0" err="1"/>
              <a:t>ReconAfrica</a:t>
            </a:r>
            <a:r>
              <a:rPr lang="en-CA" sz="1300" dirty="0"/>
              <a:t> exploring for oil &amp; gas in Namibia and Botswana.  During this period </a:t>
            </a:r>
            <a:r>
              <a:rPr lang="en-CA" sz="1300" dirty="0" err="1"/>
              <a:t>ReconAfrica</a:t>
            </a:r>
            <a:r>
              <a:rPr lang="en-CA" sz="1300" dirty="0"/>
              <a:t> was twice named to the TSX Venture 50 and was the top performing 2021 TSX Venture 50 company from the energy sector.  Mr. Park is currently Executive Chairman of MCF Energy Ltd. exploring for gas in Europe.</a:t>
            </a:r>
            <a:endParaRPr sz="1300" dirty="0">
              <a:sym typeface="Inter"/>
            </a:endParaRPr>
          </a:p>
        </p:txBody>
      </p:sp>
      <p:sp>
        <p:nvSpPr>
          <p:cNvPr id="2" name="Google Shape;739;p17">
            <a:extLst>
              <a:ext uri="{FF2B5EF4-FFF2-40B4-BE49-F238E27FC236}">
                <a16:creationId xmlns:a16="http://schemas.microsoft.com/office/drawing/2014/main" id="{1EDE242E-E82C-5E3D-932F-37EAC61677CA}"/>
              </a:ext>
            </a:extLst>
          </p:cNvPr>
          <p:cNvSpPr txBox="1"/>
          <p:nvPr/>
        </p:nvSpPr>
        <p:spPr>
          <a:xfrm>
            <a:off x="2255440" y="6089038"/>
            <a:ext cx="3217500" cy="52319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200" b="0" i="0" u="none" strike="noStrike" cap="none" dirty="0">
                <a:solidFill>
                  <a:schemeClr val="dk2"/>
                </a:solidFill>
                <a:latin typeface="Kanit SemiBold"/>
                <a:ea typeface="Kanit SemiBold"/>
                <a:cs typeface="Kanit SemiBold"/>
                <a:sym typeface="Kanit SemiBold"/>
              </a:rPr>
              <a:t>Sean Stofer</a:t>
            </a:r>
          </a:p>
        </p:txBody>
      </p:sp>
      <p:sp>
        <p:nvSpPr>
          <p:cNvPr id="3" name="Google Shape;740;p17">
            <a:extLst>
              <a:ext uri="{FF2B5EF4-FFF2-40B4-BE49-F238E27FC236}">
                <a16:creationId xmlns:a16="http://schemas.microsoft.com/office/drawing/2014/main" id="{B6897B27-3EE2-3C01-71C0-C108A5879E02}"/>
              </a:ext>
            </a:extLst>
          </p:cNvPr>
          <p:cNvSpPr txBox="1"/>
          <p:nvPr/>
        </p:nvSpPr>
        <p:spPr>
          <a:xfrm>
            <a:off x="5276401" y="6171206"/>
            <a:ext cx="37452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400"/>
              <a:buFont typeface="Arial"/>
              <a:buNone/>
            </a:pPr>
            <a:r>
              <a:rPr lang="en-US" sz="1400" b="0" i="0" u="none" strike="noStrike" cap="none" dirty="0">
                <a:solidFill>
                  <a:srgbClr val="000000"/>
                </a:solidFill>
                <a:latin typeface="Kanit"/>
                <a:ea typeface="Kanit"/>
                <a:cs typeface="Kanit"/>
                <a:sym typeface="Kanit"/>
              </a:rPr>
              <a:t>DIRECTOR</a:t>
            </a:r>
            <a:endParaRPr sz="1400" b="0" i="0" u="none" strike="noStrike" cap="none" dirty="0">
              <a:solidFill>
                <a:srgbClr val="000000"/>
              </a:solidFill>
              <a:latin typeface="Kanit"/>
              <a:ea typeface="Kanit"/>
              <a:cs typeface="Kanit"/>
              <a:sym typeface="Kanit"/>
            </a:endParaRPr>
          </a:p>
        </p:txBody>
      </p:sp>
      <p:sp>
        <p:nvSpPr>
          <p:cNvPr id="4" name="Google Shape;747;p17">
            <a:extLst>
              <a:ext uri="{FF2B5EF4-FFF2-40B4-BE49-F238E27FC236}">
                <a16:creationId xmlns:a16="http://schemas.microsoft.com/office/drawing/2014/main" id="{5292C8E5-EABD-8B4B-714F-7DF1282CB4E6}"/>
              </a:ext>
            </a:extLst>
          </p:cNvPr>
          <p:cNvSpPr txBox="1"/>
          <p:nvPr/>
        </p:nvSpPr>
        <p:spPr>
          <a:xfrm>
            <a:off x="2225373" y="6698472"/>
            <a:ext cx="6009247" cy="2715328"/>
          </a:xfrm>
          <a:prstGeom prst="rect">
            <a:avLst/>
          </a:prstGeom>
          <a:noFill/>
          <a:ln>
            <a:noFill/>
          </a:ln>
        </p:spPr>
        <p:txBody>
          <a:bodyPr spcFirstLastPara="1" wrap="square" lIns="91425" tIns="91425" rIns="91425" bIns="91425" anchor="t" anchorCtr="0">
            <a:spAutoFit/>
          </a:bodyPr>
          <a:lstStyle/>
          <a:p>
            <a:pPr marL="25400" marR="12700" lvl="0" indent="0" algn="l" rtl="0">
              <a:lnSpc>
                <a:spcPct val="115000"/>
              </a:lnSpc>
              <a:spcBef>
                <a:spcPts val="0"/>
              </a:spcBef>
              <a:spcAft>
                <a:spcPts val="0"/>
              </a:spcAft>
              <a:buClr>
                <a:srgbClr val="000000"/>
              </a:buClr>
              <a:buSzPts val="1200"/>
              <a:buFont typeface="Arial"/>
              <a:buNone/>
            </a:pPr>
            <a:r>
              <a:rPr lang="en-US" sz="1300" b="0" i="0" u="none" strike="noStrike" cap="none" dirty="0">
                <a:solidFill>
                  <a:srgbClr val="000000"/>
                </a:solidFill>
                <a:latin typeface="Inter"/>
                <a:ea typeface="Inter"/>
                <a:cs typeface="Inter"/>
                <a:sym typeface="Inter"/>
              </a:rPr>
              <a:t>Sean Stofer has over 20 years of renewable energy experience. Mr. Stofer is a graduate of the University of British Columbia in Engineering and is a registered Engineer in California. He is a founder of several successful renewable energy companies including for the arctic’s largest solar array; 250 MW of solar in the USA; 200+MW of wind projects and over 300MW of hydroelectric projects. He is COO of Green Data Center Real Estate, which uses renewable energy to power data centers. Sean is leading a project of over 500 MW using wind, solar and hydropower. Sean has worked closely with Government to guide policy and has consulted to a wide range of companies. Sean was awarded the Top 40 Under 40 in Vancouver, Canada for his business achievements.</a:t>
            </a:r>
          </a:p>
        </p:txBody>
      </p:sp>
      <p:sp>
        <p:nvSpPr>
          <p:cNvPr id="45" name="Google Shape;737;p17">
            <a:extLst>
              <a:ext uri="{FF2B5EF4-FFF2-40B4-BE49-F238E27FC236}">
                <a16:creationId xmlns:a16="http://schemas.microsoft.com/office/drawing/2014/main" id="{87353955-30A1-7E3E-B633-CD9D2CB77CB9}"/>
              </a:ext>
            </a:extLst>
          </p:cNvPr>
          <p:cNvSpPr/>
          <p:nvPr/>
        </p:nvSpPr>
        <p:spPr>
          <a:xfrm>
            <a:off x="5027915" y="2346710"/>
            <a:ext cx="92100" cy="121200"/>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6" name="Google Shape;737;p17">
            <a:extLst>
              <a:ext uri="{FF2B5EF4-FFF2-40B4-BE49-F238E27FC236}">
                <a16:creationId xmlns:a16="http://schemas.microsoft.com/office/drawing/2014/main" id="{9DEAEC87-5ACE-DFAB-8832-E4B0E44E1ED4}"/>
              </a:ext>
            </a:extLst>
          </p:cNvPr>
          <p:cNvSpPr/>
          <p:nvPr/>
        </p:nvSpPr>
        <p:spPr>
          <a:xfrm>
            <a:off x="13704620" y="2375742"/>
            <a:ext cx="92100" cy="121200"/>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8" name="Picture 7" descr="A person in a suit&#10;&#10;Description automatically generated with medium confidence">
            <a:extLst>
              <a:ext uri="{FF2B5EF4-FFF2-40B4-BE49-F238E27FC236}">
                <a16:creationId xmlns:a16="http://schemas.microsoft.com/office/drawing/2014/main" id="{67ADB7ED-4CC8-B6A4-4642-348E7226FAC5}"/>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Lst>
          </a:blip>
          <a:stretch>
            <a:fillRect/>
          </a:stretch>
        </p:blipFill>
        <p:spPr>
          <a:xfrm>
            <a:off x="494659" y="6333822"/>
            <a:ext cx="1605928" cy="1601204"/>
          </a:xfrm>
          <a:prstGeom prst="ellipse">
            <a:avLst/>
          </a:prstGeom>
          <a:ln w="63500" cap="rnd">
            <a:noFill/>
          </a:ln>
          <a:effectLst/>
        </p:spPr>
      </p:pic>
      <p:sp>
        <p:nvSpPr>
          <p:cNvPr id="9" name="Google Shape;737;p17">
            <a:extLst>
              <a:ext uri="{FF2B5EF4-FFF2-40B4-BE49-F238E27FC236}">
                <a16:creationId xmlns:a16="http://schemas.microsoft.com/office/drawing/2014/main" id="{F688B809-DFD7-A071-A458-C69C81D4FE8F}"/>
              </a:ext>
            </a:extLst>
          </p:cNvPr>
          <p:cNvSpPr/>
          <p:nvPr/>
        </p:nvSpPr>
        <p:spPr>
          <a:xfrm>
            <a:off x="5114349" y="6318240"/>
            <a:ext cx="92100" cy="121200"/>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26" name="Picture 2" descr="Jay Park, KC">
            <a:extLst>
              <a:ext uri="{FF2B5EF4-FFF2-40B4-BE49-F238E27FC236}">
                <a16:creationId xmlns:a16="http://schemas.microsoft.com/office/drawing/2014/main" id="{E333799B-A870-8395-CA26-AEB6ECB9830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96405" y="2379165"/>
            <a:ext cx="1605928" cy="1605928"/>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sp>
        <p:nvSpPr>
          <p:cNvPr id="7" name="Google Shape;153;p2">
            <a:extLst>
              <a:ext uri="{FF2B5EF4-FFF2-40B4-BE49-F238E27FC236}">
                <a16:creationId xmlns:a16="http://schemas.microsoft.com/office/drawing/2014/main" id="{915F76F1-865F-31C3-C731-59CACAFA9E9E}"/>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 name="Google Shape;757;p16">
            <a:extLst>
              <a:ext uri="{FF2B5EF4-FFF2-40B4-BE49-F238E27FC236}">
                <a16:creationId xmlns:a16="http://schemas.microsoft.com/office/drawing/2014/main" id="{58D0F6D4-DA38-64E0-8CEE-C30B13828450}"/>
              </a:ext>
            </a:extLst>
          </p:cNvPr>
          <p:cNvPicPr preferRelativeResize="0"/>
          <p:nvPr/>
        </p:nvPicPr>
        <p:blipFill rotWithShape="1">
          <a:blip r:embed="rId10">
            <a:alphaModFix/>
          </a:blip>
          <a:srcRect l="6307" t="2375" r="6306" b="18958"/>
          <a:stretch/>
        </p:blipFill>
        <p:spPr>
          <a:xfrm>
            <a:off x="16073588" y="446973"/>
            <a:ext cx="1647852" cy="601649"/>
          </a:xfrm>
          <a:prstGeom prst="rect">
            <a:avLst/>
          </a:prstGeom>
          <a:noFill/>
          <a:ln>
            <a:noFill/>
          </a:ln>
        </p:spPr>
      </p:pic>
      <p:sp>
        <p:nvSpPr>
          <p:cNvPr id="5" name="AutoShape 2" descr="Al Thorsen, #OPEN_TO_WORK">
            <a:extLst>
              <a:ext uri="{FF2B5EF4-FFF2-40B4-BE49-F238E27FC236}">
                <a16:creationId xmlns:a16="http://schemas.microsoft.com/office/drawing/2014/main" id="{969B1DDA-9237-3B8F-DD52-3623E241D17A}"/>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889806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20"/>
                                        </p:tgtEl>
                                        <p:attrNameLst>
                                          <p:attrName>style.visibility</p:attrName>
                                        </p:attrNameLst>
                                      </p:cBhvr>
                                      <p:to>
                                        <p:strVal val="visible"/>
                                      </p:to>
                                    </p:set>
                                    <p:animEffect transition="in" filter="fade">
                                      <p:cBhvr>
                                        <p:cTn id="7" dur="500"/>
                                        <p:tgtEl>
                                          <p:spTgt spid="720"/>
                                        </p:tgtEl>
                                      </p:cBhvr>
                                    </p:animEffect>
                                    <p:anim calcmode="lin" valueType="num">
                                      <p:cBhvr>
                                        <p:cTn id="8" dur="500" fill="hold"/>
                                        <p:tgtEl>
                                          <p:spTgt spid="720"/>
                                        </p:tgtEl>
                                        <p:attrNameLst>
                                          <p:attrName>ppt_x</p:attrName>
                                        </p:attrNameLst>
                                      </p:cBhvr>
                                      <p:tavLst>
                                        <p:tav tm="0">
                                          <p:val>
                                            <p:strVal val="#ppt_x"/>
                                          </p:val>
                                        </p:tav>
                                        <p:tav tm="100000">
                                          <p:val>
                                            <p:strVal val="#ppt_x"/>
                                          </p:val>
                                        </p:tav>
                                      </p:tavLst>
                                    </p:anim>
                                    <p:anim calcmode="lin" valueType="num">
                                      <p:cBhvr>
                                        <p:cTn id="9" dur="500" fill="hold"/>
                                        <p:tgtEl>
                                          <p:spTgt spid="72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715"/>
                                        </p:tgtEl>
                                        <p:attrNameLst>
                                          <p:attrName>style.visibility</p:attrName>
                                        </p:attrNameLst>
                                      </p:cBhvr>
                                      <p:to>
                                        <p:strVal val="visible"/>
                                      </p:to>
                                    </p:set>
                                    <p:animEffect transition="in" filter="fade">
                                      <p:cBhvr>
                                        <p:cTn id="13" dur="500"/>
                                        <p:tgtEl>
                                          <p:spTgt spid="715"/>
                                        </p:tgtEl>
                                      </p:cBhvr>
                                    </p:animEffect>
                                    <p:anim calcmode="lin" valueType="num">
                                      <p:cBhvr>
                                        <p:cTn id="14" dur="500" fill="hold"/>
                                        <p:tgtEl>
                                          <p:spTgt spid="715"/>
                                        </p:tgtEl>
                                        <p:attrNameLst>
                                          <p:attrName>ppt_x</p:attrName>
                                        </p:attrNameLst>
                                      </p:cBhvr>
                                      <p:tavLst>
                                        <p:tav tm="0">
                                          <p:val>
                                            <p:strVal val="#ppt_x"/>
                                          </p:val>
                                        </p:tav>
                                        <p:tav tm="100000">
                                          <p:val>
                                            <p:strVal val="#ppt_x"/>
                                          </p:val>
                                        </p:tav>
                                      </p:tavLst>
                                    </p:anim>
                                    <p:anim calcmode="lin" valueType="num">
                                      <p:cBhvr>
                                        <p:cTn id="15" dur="500" fill="hold"/>
                                        <p:tgtEl>
                                          <p:spTgt spid="715"/>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722"/>
                                        </p:tgtEl>
                                        <p:attrNameLst>
                                          <p:attrName>style.visibility</p:attrName>
                                        </p:attrNameLst>
                                      </p:cBhvr>
                                      <p:to>
                                        <p:strVal val="visible"/>
                                      </p:to>
                                    </p:set>
                                    <p:animEffect transition="in" filter="fade">
                                      <p:cBhvr>
                                        <p:cTn id="18" dur="500"/>
                                        <p:tgtEl>
                                          <p:spTgt spid="722"/>
                                        </p:tgtEl>
                                      </p:cBhvr>
                                    </p:animEffect>
                                    <p:anim calcmode="lin" valueType="num">
                                      <p:cBhvr>
                                        <p:cTn id="19" dur="500" fill="hold"/>
                                        <p:tgtEl>
                                          <p:spTgt spid="722"/>
                                        </p:tgtEl>
                                        <p:attrNameLst>
                                          <p:attrName>ppt_x</p:attrName>
                                        </p:attrNameLst>
                                      </p:cBhvr>
                                      <p:tavLst>
                                        <p:tav tm="0">
                                          <p:val>
                                            <p:strVal val="#ppt_x"/>
                                          </p:val>
                                        </p:tav>
                                        <p:tav tm="100000">
                                          <p:val>
                                            <p:strVal val="#ppt_x"/>
                                          </p:val>
                                        </p:tav>
                                      </p:tavLst>
                                    </p:anim>
                                    <p:anim calcmode="lin" valueType="num">
                                      <p:cBhvr>
                                        <p:cTn id="20" dur="500" fill="hold"/>
                                        <p:tgtEl>
                                          <p:spTgt spid="72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43"/>
                                        </p:tgtEl>
                                        <p:attrNameLst>
                                          <p:attrName>style.visibility</p:attrName>
                                        </p:attrNameLst>
                                      </p:cBhvr>
                                      <p:to>
                                        <p:strVal val="visible"/>
                                      </p:to>
                                    </p:set>
                                    <p:animEffect transition="in" filter="fade">
                                      <p:cBhvr>
                                        <p:cTn id="23" dur="500"/>
                                        <p:tgtEl>
                                          <p:spTgt spid="743"/>
                                        </p:tgtEl>
                                      </p:cBhvr>
                                    </p:animEffect>
                                    <p:anim calcmode="lin" valueType="num">
                                      <p:cBhvr>
                                        <p:cTn id="24" dur="500" fill="hold"/>
                                        <p:tgtEl>
                                          <p:spTgt spid="743"/>
                                        </p:tgtEl>
                                        <p:attrNameLst>
                                          <p:attrName>ppt_x</p:attrName>
                                        </p:attrNameLst>
                                      </p:cBhvr>
                                      <p:tavLst>
                                        <p:tav tm="0">
                                          <p:val>
                                            <p:strVal val="#ppt_x"/>
                                          </p:val>
                                        </p:tav>
                                        <p:tav tm="100000">
                                          <p:val>
                                            <p:strVal val="#ppt_x"/>
                                          </p:val>
                                        </p:tav>
                                      </p:tavLst>
                                    </p:anim>
                                    <p:anim calcmode="lin" valueType="num">
                                      <p:cBhvr>
                                        <p:cTn id="25" dur="500" fill="hold"/>
                                        <p:tgtEl>
                                          <p:spTgt spid="743"/>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716"/>
                                        </p:tgtEl>
                                        <p:attrNameLst>
                                          <p:attrName>style.visibility</p:attrName>
                                        </p:attrNameLst>
                                      </p:cBhvr>
                                      <p:to>
                                        <p:strVal val="visible"/>
                                      </p:to>
                                    </p:set>
                                    <p:animEffect transition="in" filter="fade">
                                      <p:cBhvr>
                                        <p:cTn id="28" dur="500"/>
                                        <p:tgtEl>
                                          <p:spTgt spid="716"/>
                                        </p:tgtEl>
                                      </p:cBhvr>
                                    </p:animEffect>
                                    <p:anim calcmode="lin" valueType="num">
                                      <p:cBhvr>
                                        <p:cTn id="29" dur="500" fill="hold"/>
                                        <p:tgtEl>
                                          <p:spTgt spid="716"/>
                                        </p:tgtEl>
                                        <p:attrNameLst>
                                          <p:attrName>ppt_x</p:attrName>
                                        </p:attrNameLst>
                                      </p:cBhvr>
                                      <p:tavLst>
                                        <p:tav tm="0">
                                          <p:val>
                                            <p:strVal val="#ppt_x"/>
                                          </p:val>
                                        </p:tav>
                                        <p:tav tm="100000">
                                          <p:val>
                                            <p:strVal val="#ppt_x"/>
                                          </p:val>
                                        </p:tav>
                                      </p:tavLst>
                                    </p:anim>
                                    <p:anim calcmode="lin" valueType="num">
                                      <p:cBhvr>
                                        <p:cTn id="30" dur="500" fill="hold"/>
                                        <p:tgtEl>
                                          <p:spTgt spid="71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734"/>
                                        </p:tgtEl>
                                        <p:attrNameLst>
                                          <p:attrName>style.visibility</p:attrName>
                                        </p:attrNameLst>
                                      </p:cBhvr>
                                      <p:to>
                                        <p:strVal val="visible"/>
                                      </p:to>
                                    </p:set>
                                    <p:animEffect transition="in" filter="fade">
                                      <p:cBhvr>
                                        <p:cTn id="33" dur="500"/>
                                        <p:tgtEl>
                                          <p:spTgt spid="734"/>
                                        </p:tgtEl>
                                      </p:cBhvr>
                                    </p:animEffect>
                                    <p:anim calcmode="lin" valueType="num">
                                      <p:cBhvr>
                                        <p:cTn id="34" dur="500" fill="hold"/>
                                        <p:tgtEl>
                                          <p:spTgt spid="734"/>
                                        </p:tgtEl>
                                        <p:attrNameLst>
                                          <p:attrName>ppt_x</p:attrName>
                                        </p:attrNameLst>
                                      </p:cBhvr>
                                      <p:tavLst>
                                        <p:tav tm="0">
                                          <p:val>
                                            <p:strVal val="#ppt_x"/>
                                          </p:val>
                                        </p:tav>
                                        <p:tav tm="100000">
                                          <p:val>
                                            <p:strVal val="#ppt_x"/>
                                          </p:val>
                                        </p:tav>
                                      </p:tavLst>
                                    </p:anim>
                                    <p:anim calcmode="lin" valueType="num">
                                      <p:cBhvr>
                                        <p:cTn id="35" dur="500" fill="hold"/>
                                        <p:tgtEl>
                                          <p:spTgt spid="73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46"/>
                                        </p:tgtEl>
                                        <p:attrNameLst>
                                          <p:attrName>style.visibility</p:attrName>
                                        </p:attrNameLst>
                                      </p:cBhvr>
                                      <p:to>
                                        <p:strVal val="visible"/>
                                      </p:to>
                                    </p:set>
                                    <p:animEffect transition="in" filter="fade">
                                      <p:cBhvr>
                                        <p:cTn id="38" dur="500"/>
                                        <p:tgtEl>
                                          <p:spTgt spid="746"/>
                                        </p:tgtEl>
                                      </p:cBhvr>
                                    </p:animEffect>
                                    <p:anim calcmode="lin" valueType="num">
                                      <p:cBhvr>
                                        <p:cTn id="39" dur="500" fill="hold"/>
                                        <p:tgtEl>
                                          <p:spTgt spid="746"/>
                                        </p:tgtEl>
                                        <p:attrNameLst>
                                          <p:attrName>ppt_x</p:attrName>
                                        </p:attrNameLst>
                                      </p:cBhvr>
                                      <p:tavLst>
                                        <p:tav tm="0">
                                          <p:val>
                                            <p:strVal val="#ppt_x"/>
                                          </p:val>
                                        </p:tav>
                                        <p:tav tm="100000">
                                          <p:val>
                                            <p:strVal val="#ppt_x"/>
                                          </p:val>
                                        </p:tav>
                                      </p:tavLst>
                                    </p:anim>
                                    <p:anim calcmode="lin" valueType="num">
                                      <p:cBhvr>
                                        <p:cTn id="40" dur="500" fill="hold"/>
                                        <p:tgtEl>
                                          <p:spTgt spid="746"/>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738"/>
                                        </p:tgtEl>
                                        <p:attrNameLst>
                                          <p:attrName>style.visibility</p:attrName>
                                        </p:attrNameLst>
                                      </p:cBhvr>
                                      <p:to>
                                        <p:strVal val="visible"/>
                                      </p:to>
                                    </p:set>
                                    <p:animEffect transition="in" filter="fade">
                                      <p:cBhvr>
                                        <p:cTn id="43" dur="500"/>
                                        <p:tgtEl>
                                          <p:spTgt spid="738"/>
                                        </p:tgtEl>
                                      </p:cBhvr>
                                    </p:animEffect>
                                    <p:anim calcmode="lin" valueType="num">
                                      <p:cBhvr>
                                        <p:cTn id="44" dur="500" fill="hold"/>
                                        <p:tgtEl>
                                          <p:spTgt spid="738"/>
                                        </p:tgtEl>
                                        <p:attrNameLst>
                                          <p:attrName>ppt_x</p:attrName>
                                        </p:attrNameLst>
                                      </p:cBhvr>
                                      <p:tavLst>
                                        <p:tav tm="0">
                                          <p:val>
                                            <p:strVal val="#ppt_x"/>
                                          </p:val>
                                        </p:tav>
                                        <p:tav tm="100000">
                                          <p:val>
                                            <p:strVal val="#ppt_x"/>
                                          </p:val>
                                        </p:tav>
                                      </p:tavLst>
                                    </p:anim>
                                    <p:anim calcmode="lin" valueType="num">
                                      <p:cBhvr>
                                        <p:cTn id="45" dur="500" fill="hold"/>
                                        <p:tgtEl>
                                          <p:spTgt spid="73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47"/>
                                        </p:tgtEl>
                                        <p:attrNameLst>
                                          <p:attrName>style.visibility</p:attrName>
                                        </p:attrNameLst>
                                      </p:cBhvr>
                                      <p:to>
                                        <p:strVal val="visible"/>
                                      </p:to>
                                    </p:set>
                                    <p:animEffect transition="in" filter="fade">
                                      <p:cBhvr>
                                        <p:cTn id="48" dur="500"/>
                                        <p:tgtEl>
                                          <p:spTgt spid="747"/>
                                        </p:tgtEl>
                                      </p:cBhvr>
                                    </p:animEffect>
                                    <p:anim calcmode="lin" valueType="num">
                                      <p:cBhvr>
                                        <p:cTn id="49" dur="500" fill="hold"/>
                                        <p:tgtEl>
                                          <p:spTgt spid="747"/>
                                        </p:tgtEl>
                                        <p:attrNameLst>
                                          <p:attrName>ppt_x</p:attrName>
                                        </p:attrNameLst>
                                      </p:cBhvr>
                                      <p:tavLst>
                                        <p:tav tm="0">
                                          <p:val>
                                            <p:strVal val="#ppt_x"/>
                                          </p:val>
                                        </p:tav>
                                        <p:tav tm="100000">
                                          <p:val>
                                            <p:strVal val="#ppt_x"/>
                                          </p:val>
                                        </p:tav>
                                      </p:tavLst>
                                    </p:anim>
                                    <p:anim calcmode="lin" valueType="num">
                                      <p:cBhvr>
                                        <p:cTn id="50" dur="500" fill="hold"/>
                                        <p:tgtEl>
                                          <p:spTgt spid="74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500"/>
                                        <p:tgtEl>
                                          <p:spTgt spid="2"/>
                                        </p:tgtEl>
                                      </p:cBhvr>
                                    </p:animEffect>
                                    <p:anim calcmode="lin" valueType="num">
                                      <p:cBhvr>
                                        <p:cTn id="54" dur="500" fill="hold"/>
                                        <p:tgtEl>
                                          <p:spTgt spid="2"/>
                                        </p:tgtEl>
                                        <p:attrNameLst>
                                          <p:attrName>ppt_x</p:attrName>
                                        </p:attrNameLst>
                                      </p:cBhvr>
                                      <p:tavLst>
                                        <p:tav tm="0">
                                          <p:val>
                                            <p:strVal val="#ppt_x"/>
                                          </p:val>
                                        </p:tav>
                                        <p:tav tm="100000">
                                          <p:val>
                                            <p:strVal val="#ppt_x"/>
                                          </p:val>
                                        </p:tav>
                                      </p:tavLst>
                                    </p:anim>
                                    <p:anim calcmode="lin" valueType="num">
                                      <p:cBhvr>
                                        <p:cTn id="55" dur="500" fill="hold"/>
                                        <p:tgtEl>
                                          <p:spTgt spid="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500"/>
                                        <p:tgtEl>
                                          <p:spTgt spid="4"/>
                                        </p:tgtEl>
                                      </p:cBhvr>
                                    </p:animEffect>
                                    <p:anim calcmode="lin" valueType="num">
                                      <p:cBhvr>
                                        <p:cTn id="59" dur="500" fill="hold"/>
                                        <p:tgtEl>
                                          <p:spTgt spid="4"/>
                                        </p:tgtEl>
                                        <p:attrNameLst>
                                          <p:attrName>ppt_x</p:attrName>
                                        </p:attrNameLst>
                                      </p:cBhvr>
                                      <p:tavLst>
                                        <p:tav tm="0">
                                          <p:val>
                                            <p:strVal val="#ppt_x"/>
                                          </p:val>
                                        </p:tav>
                                        <p:tav tm="100000">
                                          <p:val>
                                            <p:strVal val="#ppt_x"/>
                                          </p:val>
                                        </p:tav>
                                      </p:tavLst>
                                    </p:anim>
                                    <p:anim calcmode="lin" valueType="num">
                                      <p:cBhvr>
                                        <p:cTn id="60" dur="500" fill="hold"/>
                                        <p:tgtEl>
                                          <p:spTgt spid="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500"/>
                                        <p:tgtEl>
                                          <p:spTgt spid="3"/>
                                        </p:tgtEl>
                                      </p:cBhvr>
                                    </p:animEffect>
                                    <p:anim calcmode="lin" valueType="num">
                                      <p:cBhvr>
                                        <p:cTn id="64" dur="500" fill="hold"/>
                                        <p:tgtEl>
                                          <p:spTgt spid="3"/>
                                        </p:tgtEl>
                                        <p:attrNameLst>
                                          <p:attrName>ppt_x</p:attrName>
                                        </p:attrNameLst>
                                      </p:cBhvr>
                                      <p:tavLst>
                                        <p:tav tm="0">
                                          <p:val>
                                            <p:strVal val="#ppt_x"/>
                                          </p:val>
                                        </p:tav>
                                        <p:tav tm="100000">
                                          <p:val>
                                            <p:strVal val="#ppt_x"/>
                                          </p:val>
                                        </p:tav>
                                      </p:tavLst>
                                    </p:anim>
                                    <p:anim calcmode="lin" valueType="num">
                                      <p:cBhvr>
                                        <p:cTn id="65" dur="500" fill="hold"/>
                                        <p:tgtEl>
                                          <p:spTgt spid="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anim calcmode="lin" valueType="num">
                                      <p:cBhvr>
                                        <p:cTn id="69" dur="500" fill="hold"/>
                                        <p:tgtEl>
                                          <p:spTgt spid="45"/>
                                        </p:tgtEl>
                                        <p:attrNameLst>
                                          <p:attrName>ppt_x</p:attrName>
                                        </p:attrNameLst>
                                      </p:cBhvr>
                                      <p:tavLst>
                                        <p:tav tm="0">
                                          <p:val>
                                            <p:strVal val="#ppt_x"/>
                                          </p:val>
                                        </p:tav>
                                        <p:tav tm="100000">
                                          <p:val>
                                            <p:strVal val="#ppt_x"/>
                                          </p:val>
                                        </p:tav>
                                      </p:tavLst>
                                    </p:anim>
                                    <p:anim calcmode="lin" valueType="num">
                                      <p:cBhvr>
                                        <p:cTn id="70" dur="500" fill="hold"/>
                                        <p:tgtEl>
                                          <p:spTgt spid="4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fade">
                                      <p:cBhvr>
                                        <p:cTn id="73" dur="500"/>
                                        <p:tgtEl>
                                          <p:spTgt spid="6"/>
                                        </p:tgtEl>
                                      </p:cBhvr>
                                    </p:animEffect>
                                    <p:anim calcmode="lin" valueType="num">
                                      <p:cBhvr>
                                        <p:cTn id="74" dur="500" fill="hold"/>
                                        <p:tgtEl>
                                          <p:spTgt spid="6"/>
                                        </p:tgtEl>
                                        <p:attrNameLst>
                                          <p:attrName>ppt_x</p:attrName>
                                        </p:attrNameLst>
                                      </p:cBhvr>
                                      <p:tavLst>
                                        <p:tav tm="0">
                                          <p:val>
                                            <p:strVal val="#ppt_x"/>
                                          </p:val>
                                        </p:tav>
                                        <p:tav tm="100000">
                                          <p:val>
                                            <p:strVal val="#ppt_x"/>
                                          </p:val>
                                        </p:tav>
                                      </p:tavLst>
                                    </p:anim>
                                    <p:anim calcmode="lin" valueType="num">
                                      <p:cBhvr>
                                        <p:cTn id="75" dur="500" fill="hold"/>
                                        <p:tgtEl>
                                          <p:spTgt spid="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fade">
                                      <p:cBhvr>
                                        <p:cTn id="78" dur="500"/>
                                        <p:tgtEl>
                                          <p:spTgt spid="9"/>
                                        </p:tgtEl>
                                      </p:cBhvr>
                                    </p:animEffect>
                                    <p:anim calcmode="lin" valueType="num">
                                      <p:cBhvr>
                                        <p:cTn id="79" dur="500" fill="hold"/>
                                        <p:tgtEl>
                                          <p:spTgt spid="9"/>
                                        </p:tgtEl>
                                        <p:attrNameLst>
                                          <p:attrName>ppt_x</p:attrName>
                                        </p:attrNameLst>
                                      </p:cBhvr>
                                      <p:tavLst>
                                        <p:tav tm="0">
                                          <p:val>
                                            <p:strVal val="#ppt_x"/>
                                          </p:val>
                                        </p:tav>
                                        <p:tav tm="100000">
                                          <p:val>
                                            <p:strVal val="#ppt_x"/>
                                          </p:val>
                                        </p:tav>
                                      </p:tavLst>
                                    </p:anim>
                                    <p:anim calcmode="lin" valueType="num">
                                      <p:cBhvr>
                                        <p:cTn id="80" dur="500" fill="hold"/>
                                        <p:tgtEl>
                                          <p:spTgt spid="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500"/>
                                        <p:tgtEl>
                                          <p:spTgt spid="8"/>
                                        </p:tgtEl>
                                      </p:cBhvr>
                                    </p:animEffect>
                                    <p:anim calcmode="lin" valueType="num">
                                      <p:cBhvr>
                                        <p:cTn id="84" dur="500" fill="hold"/>
                                        <p:tgtEl>
                                          <p:spTgt spid="8"/>
                                        </p:tgtEl>
                                        <p:attrNameLst>
                                          <p:attrName>ppt_x</p:attrName>
                                        </p:attrNameLst>
                                      </p:cBhvr>
                                      <p:tavLst>
                                        <p:tav tm="0">
                                          <p:val>
                                            <p:strVal val="#ppt_x"/>
                                          </p:val>
                                        </p:tav>
                                        <p:tav tm="100000">
                                          <p:val>
                                            <p:strVal val="#ppt_x"/>
                                          </p:val>
                                        </p:tav>
                                      </p:tavLst>
                                    </p:anim>
                                    <p:anim calcmode="lin" valueType="num">
                                      <p:cBhvr>
                                        <p:cTn id="85" dur="500" fill="hold"/>
                                        <p:tgtEl>
                                          <p:spTgt spid="8"/>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1026"/>
                                        </p:tgtEl>
                                        <p:attrNameLst>
                                          <p:attrName>style.visibility</p:attrName>
                                        </p:attrNameLst>
                                      </p:cBhvr>
                                      <p:to>
                                        <p:strVal val="visible"/>
                                      </p:to>
                                    </p:set>
                                    <p:animEffect transition="in" filter="fade">
                                      <p:cBhvr>
                                        <p:cTn id="88" dur="500"/>
                                        <p:tgtEl>
                                          <p:spTgt spid="1026"/>
                                        </p:tgtEl>
                                      </p:cBhvr>
                                    </p:animEffect>
                                    <p:anim calcmode="lin" valueType="num">
                                      <p:cBhvr>
                                        <p:cTn id="89" dur="500" fill="hold"/>
                                        <p:tgtEl>
                                          <p:spTgt spid="1026"/>
                                        </p:tgtEl>
                                        <p:attrNameLst>
                                          <p:attrName>ppt_x</p:attrName>
                                        </p:attrNameLst>
                                      </p:cBhvr>
                                      <p:tavLst>
                                        <p:tav tm="0">
                                          <p:val>
                                            <p:strVal val="#ppt_x"/>
                                          </p:val>
                                        </p:tav>
                                        <p:tav tm="100000">
                                          <p:val>
                                            <p:strVal val="#ppt_x"/>
                                          </p:val>
                                        </p:tav>
                                      </p:tavLst>
                                    </p:anim>
                                    <p:anim calcmode="lin" valueType="num">
                                      <p:cBhvr>
                                        <p:cTn id="90" dur="5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 grpId="0"/>
      <p:bldP spid="743" grpId="0"/>
      <p:bldP spid="746" grpId="0"/>
      <p:bldP spid="747" grpId="0"/>
      <p:bldP spid="2" grpId="0"/>
      <p:bldP spid="3" grpId="0"/>
      <p:bldP spid="4" grpId="0"/>
      <p:bldP spid="45" grpId="0" animBg="1"/>
      <p:bldP spid="6"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pic>
        <p:nvPicPr>
          <p:cNvPr id="24" name="Picture 23" descr="A picture containing sky, industry, construction, engineering&#10;&#10;Description automatically generated">
            <a:extLst>
              <a:ext uri="{FF2B5EF4-FFF2-40B4-BE49-F238E27FC236}">
                <a16:creationId xmlns:a16="http://schemas.microsoft.com/office/drawing/2014/main" id="{29B9A4AB-3EBB-8E01-235E-7681C7E4AD0E}"/>
              </a:ext>
            </a:extLst>
          </p:cNvPr>
          <p:cNvPicPr>
            <a:picLocks noChangeAspect="1"/>
          </p:cNvPicPr>
          <p:nvPr/>
        </p:nvPicPr>
        <p:blipFill>
          <a:blip r:embed="rId3"/>
          <a:stretch>
            <a:fillRect/>
          </a:stretch>
        </p:blipFill>
        <p:spPr>
          <a:xfrm>
            <a:off x="6019598" y="0"/>
            <a:ext cx="12268402" cy="10287000"/>
          </a:xfrm>
          <a:prstGeom prst="rect">
            <a:avLst/>
          </a:prstGeom>
        </p:spPr>
      </p:pic>
      <p:sp>
        <p:nvSpPr>
          <p:cNvPr id="529" name="Google Shape;529;p18"/>
          <p:cNvSpPr/>
          <p:nvPr/>
        </p:nvSpPr>
        <p:spPr>
          <a:xfrm>
            <a:off x="0" y="0"/>
            <a:ext cx="6039000" cy="102870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bg1"/>
              </a:solidFill>
              <a:latin typeface="Arial"/>
              <a:ea typeface="Arial"/>
              <a:cs typeface="Arial"/>
              <a:sym typeface="Arial"/>
            </a:endParaRPr>
          </a:p>
        </p:txBody>
      </p:sp>
      <p:pic>
        <p:nvPicPr>
          <p:cNvPr id="531" name="Google Shape;531;p18"/>
          <p:cNvPicPr preferRelativeResize="0"/>
          <p:nvPr/>
        </p:nvPicPr>
        <p:blipFill rotWithShape="1">
          <a:blip r:embed="rId4">
            <a:alphaModFix/>
          </a:blip>
          <a:srcRect l="6307" t="2375" r="6306" b="18958"/>
          <a:stretch/>
        </p:blipFill>
        <p:spPr>
          <a:xfrm>
            <a:off x="14154150" y="579625"/>
            <a:ext cx="3272122" cy="1194699"/>
          </a:xfrm>
          <a:prstGeom prst="rect">
            <a:avLst/>
          </a:prstGeom>
          <a:noFill/>
          <a:ln>
            <a:noFill/>
          </a:ln>
        </p:spPr>
      </p:pic>
      <p:sp>
        <p:nvSpPr>
          <p:cNvPr id="532" name="Google Shape;532;p18"/>
          <p:cNvSpPr txBox="1">
            <a:spLocks noGrp="1"/>
          </p:cNvSpPr>
          <p:nvPr>
            <p:ph type="title"/>
          </p:nvPr>
        </p:nvSpPr>
        <p:spPr>
          <a:xfrm>
            <a:off x="914375" y="938124"/>
            <a:ext cx="8229600" cy="4251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lt1"/>
                </a:solidFill>
              </a:rPr>
              <a:t>Contact</a:t>
            </a:r>
            <a:endParaRPr dirty="0">
              <a:solidFill>
                <a:schemeClr val="lt1"/>
              </a:solidFill>
            </a:endParaRPr>
          </a:p>
        </p:txBody>
      </p:sp>
      <p:sp>
        <p:nvSpPr>
          <p:cNvPr id="537" name="Google Shape;537;p18"/>
          <p:cNvSpPr txBox="1"/>
          <p:nvPr/>
        </p:nvSpPr>
        <p:spPr>
          <a:xfrm>
            <a:off x="914400" y="2908573"/>
            <a:ext cx="39348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FFFFFF"/>
                </a:solidFill>
                <a:latin typeface="Kanit SemiBold"/>
                <a:ea typeface="Kanit SemiBold"/>
                <a:cs typeface="Kanit SemiBold"/>
                <a:sym typeface="Kanit SemiBold"/>
              </a:rPr>
              <a:t>General Inquiries</a:t>
            </a:r>
            <a:endParaRPr sz="2400" b="0" i="0" u="none" strike="noStrike" cap="none" dirty="0">
              <a:solidFill>
                <a:srgbClr val="FFFFFF"/>
              </a:solidFill>
              <a:latin typeface="Kanit SemiBold"/>
              <a:ea typeface="Kanit SemiBold"/>
              <a:cs typeface="Kanit SemiBold"/>
              <a:sym typeface="Kanit SemiBold"/>
            </a:endParaRPr>
          </a:p>
        </p:txBody>
      </p:sp>
      <p:sp>
        <p:nvSpPr>
          <p:cNvPr id="538" name="Google Shape;538;p18"/>
          <p:cNvSpPr txBox="1"/>
          <p:nvPr/>
        </p:nvSpPr>
        <p:spPr>
          <a:xfrm>
            <a:off x="933125" y="3402673"/>
            <a:ext cx="4591500" cy="750945"/>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600" b="0" i="0" u="sng" strike="noStrike" cap="none" dirty="0">
                <a:solidFill>
                  <a:srgbClr val="FFD600"/>
                </a:solidFill>
                <a:latin typeface="Inter"/>
                <a:ea typeface="Inter"/>
                <a:cs typeface="Inter"/>
                <a:sym typeface="Inter"/>
                <a:hlinkClick r:id="rId5">
                  <a:extLst>
                    <a:ext uri="{A12FA001-AC4F-418D-AE19-62706E023703}">
                      <ahyp:hlinkClr xmlns:ahyp="http://schemas.microsoft.com/office/drawing/2018/hyperlinkcolor" val="tx"/>
                    </a:ext>
                  </a:extLst>
                </a:hlinkClick>
              </a:rPr>
              <a:t>info@trillionenergy.com</a:t>
            </a:r>
            <a:endParaRPr sz="1600" b="0" i="0" u="none" strike="noStrike" cap="none" dirty="0">
              <a:solidFill>
                <a:srgbClr val="FFD600"/>
              </a:solidFill>
              <a:latin typeface="Inter"/>
              <a:ea typeface="Inter"/>
              <a:cs typeface="Inter"/>
              <a:sym typeface="Inter"/>
            </a:endParaRPr>
          </a:p>
          <a:p>
            <a:pPr marL="0" marR="0" lvl="0" indent="0" algn="l" rtl="0">
              <a:lnSpc>
                <a:spcPct val="115000"/>
              </a:lnSpc>
              <a:spcBef>
                <a:spcPts val="0"/>
              </a:spcBef>
              <a:spcAft>
                <a:spcPts val="0"/>
              </a:spcAft>
              <a:buClr>
                <a:srgbClr val="000000"/>
              </a:buClr>
              <a:buSzPts val="1600"/>
              <a:buFont typeface="Arial"/>
              <a:buNone/>
            </a:pPr>
            <a:r>
              <a:rPr lang="en-US" sz="1600" b="0" i="0" u="none" strike="noStrike" cap="none" dirty="0">
                <a:solidFill>
                  <a:srgbClr val="FFFFFF"/>
                </a:solidFill>
                <a:latin typeface="Inter"/>
                <a:ea typeface="Inter"/>
                <a:cs typeface="Inter"/>
                <a:sym typeface="Inter"/>
              </a:rPr>
              <a:t>trillionenergy.com </a:t>
            </a:r>
            <a:endParaRPr sz="1600" b="0" i="0" u="none" strike="noStrike" cap="none" dirty="0">
              <a:solidFill>
                <a:srgbClr val="FFFFFF"/>
              </a:solidFill>
              <a:latin typeface="Inter"/>
              <a:ea typeface="Inter"/>
              <a:cs typeface="Inter"/>
              <a:sym typeface="Inter"/>
            </a:endParaRPr>
          </a:p>
        </p:txBody>
      </p:sp>
      <p:sp>
        <p:nvSpPr>
          <p:cNvPr id="539" name="Google Shape;539;p18"/>
          <p:cNvSpPr txBox="1"/>
          <p:nvPr/>
        </p:nvSpPr>
        <p:spPr>
          <a:xfrm>
            <a:off x="942513" y="4785625"/>
            <a:ext cx="39348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FFFFFF"/>
                </a:solidFill>
                <a:latin typeface="Kanit SemiBold"/>
                <a:ea typeface="Kanit SemiBold"/>
                <a:cs typeface="Kanit SemiBold"/>
                <a:sym typeface="Kanit SemiBold"/>
              </a:rPr>
              <a:t>Canada</a:t>
            </a:r>
            <a:r>
              <a:rPr lang="en-US" sz="2400" b="0" i="0" u="none" strike="noStrike" cap="none" dirty="0">
                <a:solidFill>
                  <a:srgbClr val="FFFFFF"/>
                </a:solidFill>
                <a:latin typeface="Kanit"/>
                <a:ea typeface="Kanit"/>
                <a:cs typeface="Kanit"/>
                <a:sym typeface="Kanit"/>
              </a:rPr>
              <a:t> (Head Office)</a:t>
            </a:r>
            <a:endParaRPr sz="2400" b="0" i="0" u="none" strike="noStrike" cap="none" dirty="0">
              <a:solidFill>
                <a:srgbClr val="FFFFFF"/>
              </a:solidFill>
              <a:latin typeface="Kanit"/>
              <a:ea typeface="Kanit"/>
              <a:cs typeface="Kanit"/>
              <a:sym typeface="Kanit"/>
            </a:endParaRPr>
          </a:p>
        </p:txBody>
      </p:sp>
      <p:sp>
        <p:nvSpPr>
          <p:cNvPr id="540" name="Google Shape;540;p18"/>
          <p:cNvSpPr txBox="1"/>
          <p:nvPr/>
        </p:nvSpPr>
        <p:spPr>
          <a:xfrm>
            <a:off x="933101" y="5221800"/>
            <a:ext cx="4591500" cy="997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600" b="0" i="0" u="none" strike="noStrike" cap="none" dirty="0">
                <a:solidFill>
                  <a:srgbClr val="FFFFFF"/>
                </a:solidFill>
                <a:latin typeface="Inter"/>
                <a:ea typeface="Inter"/>
                <a:cs typeface="Inter"/>
                <a:sym typeface="Inter"/>
              </a:rPr>
              <a:t>Suite 700 </a:t>
            </a:r>
            <a:endParaRPr sz="1600" b="0" i="0" u="none" strike="noStrike" cap="none" dirty="0">
              <a:solidFill>
                <a:srgbClr val="FFFFFF"/>
              </a:solidFill>
              <a:latin typeface="Inter"/>
              <a:ea typeface="Inter"/>
              <a:cs typeface="Inter"/>
              <a:sym typeface="Inter"/>
            </a:endParaRPr>
          </a:p>
          <a:p>
            <a:pPr marL="0" marR="0" lvl="0" indent="0" algn="l" rtl="0">
              <a:lnSpc>
                <a:spcPct val="115000"/>
              </a:lnSpc>
              <a:spcBef>
                <a:spcPts val="0"/>
              </a:spcBef>
              <a:spcAft>
                <a:spcPts val="0"/>
              </a:spcAft>
              <a:buClr>
                <a:srgbClr val="000000"/>
              </a:buClr>
              <a:buSzPts val="1600"/>
              <a:buFont typeface="Arial"/>
              <a:buNone/>
            </a:pPr>
            <a:r>
              <a:rPr lang="en-US" sz="1600" b="0" i="0" u="none" strike="noStrike" cap="none" dirty="0">
                <a:solidFill>
                  <a:srgbClr val="FFFFFF"/>
                </a:solidFill>
                <a:latin typeface="Inter"/>
                <a:ea typeface="Inter"/>
                <a:cs typeface="Inter"/>
                <a:sym typeface="Inter"/>
              </a:rPr>
              <a:t>838 West Hasting Street</a:t>
            </a:r>
            <a:endParaRPr sz="1600" b="0" i="0" u="none" strike="noStrike" cap="none" dirty="0">
              <a:solidFill>
                <a:srgbClr val="FFFFFF"/>
              </a:solidFill>
              <a:latin typeface="Inter"/>
              <a:ea typeface="Inter"/>
              <a:cs typeface="Inter"/>
              <a:sym typeface="Inter"/>
            </a:endParaRPr>
          </a:p>
          <a:p>
            <a:pPr marL="0" marR="0" lvl="0" indent="0" algn="l" rtl="0">
              <a:lnSpc>
                <a:spcPct val="115000"/>
              </a:lnSpc>
              <a:spcBef>
                <a:spcPts val="0"/>
              </a:spcBef>
              <a:spcAft>
                <a:spcPts val="0"/>
              </a:spcAft>
              <a:buClr>
                <a:srgbClr val="000000"/>
              </a:buClr>
              <a:buSzPts val="1100"/>
              <a:buFont typeface="Arial"/>
              <a:buNone/>
            </a:pPr>
            <a:r>
              <a:rPr lang="en-US" sz="1600" b="0" i="0" u="none" strike="noStrike" cap="none" dirty="0">
                <a:solidFill>
                  <a:srgbClr val="FFFFFF"/>
                </a:solidFill>
                <a:latin typeface="Inter"/>
                <a:ea typeface="Inter"/>
                <a:cs typeface="Inter"/>
                <a:sym typeface="Inter"/>
              </a:rPr>
              <a:t>Vancouver, BC V6C 0A6</a:t>
            </a:r>
            <a:endParaRPr sz="1600" b="0" i="0" u="none" strike="noStrike" cap="none" dirty="0">
              <a:solidFill>
                <a:srgbClr val="FFFFFF"/>
              </a:solidFill>
              <a:latin typeface="Inter"/>
              <a:ea typeface="Inter"/>
              <a:cs typeface="Inter"/>
              <a:sym typeface="Inter"/>
            </a:endParaRPr>
          </a:p>
        </p:txBody>
      </p:sp>
      <p:sp>
        <p:nvSpPr>
          <p:cNvPr id="541" name="Google Shape;541;p18"/>
          <p:cNvSpPr txBox="1"/>
          <p:nvPr/>
        </p:nvSpPr>
        <p:spPr>
          <a:xfrm>
            <a:off x="942488" y="6458800"/>
            <a:ext cx="39348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FFFFFF"/>
                </a:solidFill>
                <a:latin typeface="Kanit SemiBold"/>
                <a:ea typeface="Kanit SemiBold"/>
                <a:cs typeface="Kanit SemiBold"/>
                <a:sym typeface="Kanit SemiBold"/>
              </a:rPr>
              <a:t>Turkiye</a:t>
            </a:r>
            <a:r>
              <a:rPr lang="en-US" sz="2400" b="0" i="0" u="none" strike="noStrike" cap="none" dirty="0">
                <a:solidFill>
                  <a:srgbClr val="FFFFFF"/>
                </a:solidFill>
                <a:latin typeface="Kanit"/>
                <a:ea typeface="Kanit"/>
                <a:cs typeface="Kanit"/>
                <a:sym typeface="Kanit"/>
              </a:rPr>
              <a:t> (Operations)</a:t>
            </a:r>
            <a:endParaRPr sz="2400" b="0" i="0" u="none" strike="noStrike" cap="none" dirty="0">
              <a:solidFill>
                <a:srgbClr val="FFFFFF"/>
              </a:solidFill>
              <a:latin typeface="Kanit"/>
              <a:ea typeface="Kanit"/>
              <a:cs typeface="Kanit"/>
              <a:sym typeface="Kanit"/>
            </a:endParaRPr>
          </a:p>
        </p:txBody>
      </p:sp>
      <p:sp>
        <p:nvSpPr>
          <p:cNvPr id="542" name="Google Shape;542;p18"/>
          <p:cNvSpPr txBox="1"/>
          <p:nvPr/>
        </p:nvSpPr>
        <p:spPr>
          <a:xfrm>
            <a:off x="933113" y="6952900"/>
            <a:ext cx="4619700" cy="1034099"/>
          </a:xfrm>
          <a:prstGeom prst="rect">
            <a:avLst/>
          </a:prstGeom>
          <a:noFill/>
          <a:ln>
            <a:noFill/>
          </a:ln>
        </p:spPr>
        <p:txBody>
          <a:bodyPr spcFirstLastPara="1" wrap="square" lIns="91425" tIns="91425" rIns="91425" bIns="91425" anchor="t" anchorCtr="0">
            <a:spAutoFit/>
          </a:bodyPr>
          <a:lstStyle/>
          <a:p>
            <a:pPr lvl="0">
              <a:lnSpc>
                <a:spcPct val="115000"/>
              </a:lnSpc>
              <a:buSzPts val="1600"/>
            </a:pPr>
            <a:r>
              <a:rPr lang="en-CA" sz="1600" dirty="0">
                <a:solidFill>
                  <a:schemeClr val="bg1"/>
                </a:solidFill>
                <a:latin typeface="Inter" panose="020B0604020202020204" charset="0"/>
                <a:ea typeface="Inter" panose="020B0604020202020204" charset="0"/>
              </a:rPr>
              <a:t>Oran </a:t>
            </a:r>
            <a:r>
              <a:rPr lang="en-CA" sz="1600" dirty="0" err="1">
                <a:solidFill>
                  <a:schemeClr val="bg1"/>
                </a:solidFill>
                <a:latin typeface="Inter" panose="020B0604020202020204" charset="0"/>
                <a:ea typeface="Inter" panose="020B0604020202020204" charset="0"/>
              </a:rPr>
              <a:t>Mah</a:t>
            </a:r>
            <a:r>
              <a:rPr lang="en-CA" sz="1600" dirty="0">
                <a:solidFill>
                  <a:schemeClr val="bg1"/>
                </a:solidFill>
                <a:latin typeface="Inter" panose="020B0604020202020204" charset="0"/>
                <a:ea typeface="Inter" panose="020B0604020202020204" charset="0"/>
              </a:rPr>
              <a:t>. Kudus Cad. 1/21 Park Oran </a:t>
            </a:r>
            <a:r>
              <a:rPr lang="en-CA" sz="1600" dirty="0" err="1">
                <a:solidFill>
                  <a:schemeClr val="bg1"/>
                </a:solidFill>
                <a:latin typeface="Inter" panose="020B0604020202020204" charset="0"/>
                <a:ea typeface="Inter" panose="020B0604020202020204" charset="0"/>
              </a:rPr>
              <a:t>Ofis</a:t>
            </a:r>
            <a:r>
              <a:rPr lang="en-CA" sz="1600" dirty="0">
                <a:solidFill>
                  <a:schemeClr val="bg1"/>
                </a:solidFill>
                <a:latin typeface="Inter" panose="020B0604020202020204" charset="0"/>
                <a:ea typeface="Inter" panose="020B0604020202020204" charset="0"/>
              </a:rPr>
              <a:t> Plaza, No:45, Kat:14, 06450, </a:t>
            </a:r>
          </a:p>
          <a:p>
            <a:pPr lvl="0">
              <a:lnSpc>
                <a:spcPct val="115000"/>
              </a:lnSpc>
              <a:buSzPts val="1600"/>
            </a:pPr>
            <a:r>
              <a:rPr lang="en-CA" sz="1600" dirty="0" err="1">
                <a:solidFill>
                  <a:schemeClr val="bg1"/>
                </a:solidFill>
                <a:latin typeface="Inter" panose="020B0604020202020204" charset="0"/>
                <a:ea typeface="Inter" panose="020B0604020202020204" charset="0"/>
              </a:rPr>
              <a:t>Cankaya</a:t>
            </a:r>
            <a:r>
              <a:rPr lang="en-CA" sz="1600" dirty="0">
                <a:solidFill>
                  <a:schemeClr val="bg1"/>
                </a:solidFill>
                <a:latin typeface="Inter" panose="020B0604020202020204" charset="0"/>
                <a:ea typeface="Inter" panose="020B0604020202020204" charset="0"/>
              </a:rPr>
              <a:t>, Ankara, </a:t>
            </a:r>
            <a:r>
              <a:rPr lang="en-CA" sz="1600" dirty="0" err="1">
                <a:solidFill>
                  <a:schemeClr val="bg1"/>
                </a:solidFill>
                <a:latin typeface="Inter" panose="020B0604020202020204" charset="0"/>
                <a:ea typeface="Inter" panose="020B0604020202020204" charset="0"/>
              </a:rPr>
              <a:t>Turkiye</a:t>
            </a:r>
            <a:endParaRPr sz="1800" b="0" i="0" u="none" strike="noStrike" cap="none" dirty="0">
              <a:solidFill>
                <a:schemeClr val="bg1"/>
              </a:solidFill>
              <a:latin typeface="Inter" panose="020B0604020202020204" charset="0"/>
              <a:ea typeface="Inter" panose="020B0604020202020204" charset="0"/>
              <a:cs typeface="Inter"/>
              <a:sym typeface="Inter"/>
            </a:endParaRPr>
          </a:p>
        </p:txBody>
      </p:sp>
      <p:sp>
        <p:nvSpPr>
          <p:cNvPr id="2" name="Google Shape;153;p2">
            <a:extLst>
              <a:ext uri="{FF2B5EF4-FFF2-40B4-BE49-F238E27FC236}">
                <a16:creationId xmlns:a16="http://schemas.microsoft.com/office/drawing/2014/main" id="{B557491A-5284-0321-E36D-2FFECD8F2961}"/>
              </a:ext>
            </a:extLst>
          </p:cNvPr>
          <p:cNvSpPr/>
          <p:nvPr/>
        </p:nvSpPr>
        <p:spPr>
          <a:xfrm>
            <a:off x="0" y="0"/>
            <a:ext cx="723900" cy="1447800"/>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32"/>
                                        </p:tgtEl>
                                        <p:attrNameLst>
                                          <p:attrName>style.visibility</p:attrName>
                                        </p:attrNameLst>
                                      </p:cBhvr>
                                      <p:to>
                                        <p:strVal val="visible"/>
                                      </p:to>
                                    </p:set>
                                    <p:animEffect transition="in" filter="fade">
                                      <p:cBhvr>
                                        <p:cTn id="7" dur="500"/>
                                        <p:tgtEl>
                                          <p:spTgt spid="532"/>
                                        </p:tgtEl>
                                      </p:cBhvr>
                                    </p:animEffect>
                                    <p:anim calcmode="lin" valueType="num">
                                      <p:cBhvr>
                                        <p:cTn id="8" dur="500" fill="hold"/>
                                        <p:tgtEl>
                                          <p:spTgt spid="532"/>
                                        </p:tgtEl>
                                        <p:attrNameLst>
                                          <p:attrName>ppt_x</p:attrName>
                                        </p:attrNameLst>
                                      </p:cBhvr>
                                      <p:tavLst>
                                        <p:tav tm="0">
                                          <p:val>
                                            <p:strVal val="#ppt_x"/>
                                          </p:val>
                                        </p:tav>
                                        <p:tav tm="100000">
                                          <p:val>
                                            <p:strVal val="#ppt_x"/>
                                          </p:val>
                                        </p:tav>
                                      </p:tavLst>
                                    </p:anim>
                                    <p:anim calcmode="lin" valueType="num">
                                      <p:cBhvr>
                                        <p:cTn id="9" dur="500" fill="hold"/>
                                        <p:tgtEl>
                                          <p:spTgt spid="53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37"/>
                                        </p:tgtEl>
                                        <p:attrNameLst>
                                          <p:attrName>style.visibility</p:attrName>
                                        </p:attrNameLst>
                                      </p:cBhvr>
                                      <p:to>
                                        <p:strVal val="visible"/>
                                      </p:to>
                                    </p:set>
                                    <p:animEffect transition="in" filter="fade">
                                      <p:cBhvr>
                                        <p:cTn id="13" dur="500"/>
                                        <p:tgtEl>
                                          <p:spTgt spid="537"/>
                                        </p:tgtEl>
                                      </p:cBhvr>
                                    </p:animEffect>
                                    <p:anim calcmode="lin" valueType="num">
                                      <p:cBhvr>
                                        <p:cTn id="14" dur="500" fill="hold"/>
                                        <p:tgtEl>
                                          <p:spTgt spid="537"/>
                                        </p:tgtEl>
                                        <p:attrNameLst>
                                          <p:attrName>ppt_x</p:attrName>
                                        </p:attrNameLst>
                                      </p:cBhvr>
                                      <p:tavLst>
                                        <p:tav tm="0">
                                          <p:val>
                                            <p:strVal val="#ppt_x"/>
                                          </p:val>
                                        </p:tav>
                                        <p:tav tm="100000">
                                          <p:val>
                                            <p:strVal val="#ppt_x"/>
                                          </p:val>
                                        </p:tav>
                                      </p:tavLst>
                                    </p:anim>
                                    <p:anim calcmode="lin" valueType="num">
                                      <p:cBhvr>
                                        <p:cTn id="15" dur="500" fill="hold"/>
                                        <p:tgtEl>
                                          <p:spTgt spid="53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38"/>
                                        </p:tgtEl>
                                        <p:attrNameLst>
                                          <p:attrName>style.visibility</p:attrName>
                                        </p:attrNameLst>
                                      </p:cBhvr>
                                      <p:to>
                                        <p:strVal val="visible"/>
                                      </p:to>
                                    </p:set>
                                    <p:animEffect transition="in" filter="fade">
                                      <p:cBhvr>
                                        <p:cTn id="18" dur="500"/>
                                        <p:tgtEl>
                                          <p:spTgt spid="538"/>
                                        </p:tgtEl>
                                      </p:cBhvr>
                                    </p:animEffect>
                                    <p:anim calcmode="lin" valueType="num">
                                      <p:cBhvr>
                                        <p:cTn id="19" dur="500" fill="hold"/>
                                        <p:tgtEl>
                                          <p:spTgt spid="538"/>
                                        </p:tgtEl>
                                        <p:attrNameLst>
                                          <p:attrName>ppt_x</p:attrName>
                                        </p:attrNameLst>
                                      </p:cBhvr>
                                      <p:tavLst>
                                        <p:tav tm="0">
                                          <p:val>
                                            <p:strVal val="#ppt_x"/>
                                          </p:val>
                                        </p:tav>
                                        <p:tav tm="100000">
                                          <p:val>
                                            <p:strVal val="#ppt_x"/>
                                          </p:val>
                                        </p:tav>
                                      </p:tavLst>
                                    </p:anim>
                                    <p:anim calcmode="lin" valueType="num">
                                      <p:cBhvr>
                                        <p:cTn id="20" dur="500" fill="hold"/>
                                        <p:tgtEl>
                                          <p:spTgt spid="53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39"/>
                                        </p:tgtEl>
                                        <p:attrNameLst>
                                          <p:attrName>style.visibility</p:attrName>
                                        </p:attrNameLst>
                                      </p:cBhvr>
                                      <p:to>
                                        <p:strVal val="visible"/>
                                      </p:to>
                                    </p:set>
                                    <p:animEffect transition="in" filter="fade">
                                      <p:cBhvr>
                                        <p:cTn id="23" dur="500"/>
                                        <p:tgtEl>
                                          <p:spTgt spid="539"/>
                                        </p:tgtEl>
                                      </p:cBhvr>
                                    </p:animEffect>
                                    <p:anim calcmode="lin" valueType="num">
                                      <p:cBhvr>
                                        <p:cTn id="24" dur="500" fill="hold"/>
                                        <p:tgtEl>
                                          <p:spTgt spid="539"/>
                                        </p:tgtEl>
                                        <p:attrNameLst>
                                          <p:attrName>ppt_x</p:attrName>
                                        </p:attrNameLst>
                                      </p:cBhvr>
                                      <p:tavLst>
                                        <p:tav tm="0">
                                          <p:val>
                                            <p:strVal val="#ppt_x"/>
                                          </p:val>
                                        </p:tav>
                                        <p:tav tm="100000">
                                          <p:val>
                                            <p:strVal val="#ppt_x"/>
                                          </p:val>
                                        </p:tav>
                                      </p:tavLst>
                                    </p:anim>
                                    <p:anim calcmode="lin" valueType="num">
                                      <p:cBhvr>
                                        <p:cTn id="25" dur="500" fill="hold"/>
                                        <p:tgtEl>
                                          <p:spTgt spid="53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40"/>
                                        </p:tgtEl>
                                        <p:attrNameLst>
                                          <p:attrName>style.visibility</p:attrName>
                                        </p:attrNameLst>
                                      </p:cBhvr>
                                      <p:to>
                                        <p:strVal val="visible"/>
                                      </p:to>
                                    </p:set>
                                    <p:animEffect transition="in" filter="fade">
                                      <p:cBhvr>
                                        <p:cTn id="28" dur="500"/>
                                        <p:tgtEl>
                                          <p:spTgt spid="540"/>
                                        </p:tgtEl>
                                      </p:cBhvr>
                                    </p:animEffect>
                                    <p:anim calcmode="lin" valueType="num">
                                      <p:cBhvr>
                                        <p:cTn id="29" dur="500" fill="hold"/>
                                        <p:tgtEl>
                                          <p:spTgt spid="540"/>
                                        </p:tgtEl>
                                        <p:attrNameLst>
                                          <p:attrName>ppt_x</p:attrName>
                                        </p:attrNameLst>
                                      </p:cBhvr>
                                      <p:tavLst>
                                        <p:tav tm="0">
                                          <p:val>
                                            <p:strVal val="#ppt_x"/>
                                          </p:val>
                                        </p:tav>
                                        <p:tav tm="100000">
                                          <p:val>
                                            <p:strVal val="#ppt_x"/>
                                          </p:val>
                                        </p:tav>
                                      </p:tavLst>
                                    </p:anim>
                                    <p:anim calcmode="lin" valueType="num">
                                      <p:cBhvr>
                                        <p:cTn id="30" dur="500" fill="hold"/>
                                        <p:tgtEl>
                                          <p:spTgt spid="54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41"/>
                                        </p:tgtEl>
                                        <p:attrNameLst>
                                          <p:attrName>style.visibility</p:attrName>
                                        </p:attrNameLst>
                                      </p:cBhvr>
                                      <p:to>
                                        <p:strVal val="visible"/>
                                      </p:to>
                                    </p:set>
                                    <p:animEffect transition="in" filter="fade">
                                      <p:cBhvr>
                                        <p:cTn id="33" dur="500"/>
                                        <p:tgtEl>
                                          <p:spTgt spid="541"/>
                                        </p:tgtEl>
                                      </p:cBhvr>
                                    </p:animEffect>
                                    <p:anim calcmode="lin" valueType="num">
                                      <p:cBhvr>
                                        <p:cTn id="34" dur="500" fill="hold"/>
                                        <p:tgtEl>
                                          <p:spTgt spid="541"/>
                                        </p:tgtEl>
                                        <p:attrNameLst>
                                          <p:attrName>ppt_x</p:attrName>
                                        </p:attrNameLst>
                                      </p:cBhvr>
                                      <p:tavLst>
                                        <p:tav tm="0">
                                          <p:val>
                                            <p:strVal val="#ppt_x"/>
                                          </p:val>
                                        </p:tav>
                                        <p:tav tm="100000">
                                          <p:val>
                                            <p:strVal val="#ppt_x"/>
                                          </p:val>
                                        </p:tav>
                                      </p:tavLst>
                                    </p:anim>
                                    <p:anim calcmode="lin" valueType="num">
                                      <p:cBhvr>
                                        <p:cTn id="35" dur="500" fill="hold"/>
                                        <p:tgtEl>
                                          <p:spTgt spid="54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542"/>
                                        </p:tgtEl>
                                        <p:attrNameLst>
                                          <p:attrName>style.visibility</p:attrName>
                                        </p:attrNameLst>
                                      </p:cBhvr>
                                      <p:to>
                                        <p:strVal val="visible"/>
                                      </p:to>
                                    </p:set>
                                    <p:animEffect transition="in" filter="fade">
                                      <p:cBhvr>
                                        <p:cTn id="38" dur="500"/>
                                        <p:tgtEl>
                                          <p:spTgt spid="542"/>
                                        </p:tgtEl>
                                      </p:cBhvr>
                                    </p:animEffect>
                                    <p:anim calcmode="lin" valueType="num">
                                      <p:cBhvr>
                                        <p:cTn id="39" dur="500" fill="hold"/>
                                        <p:tgtEl>
                                          <p:spTgt spid="542"/>
                                        </p:tgtEl>
                                        <p:attrNameLst>
                                          <p:attrName>ppt_x</p:attrName>
                                        </p:attrNameLst>
                                      </p:cBhvr>
                                      <p:tavLst>
                                        <p:tav tm="0">
                                          <p:val>
                                            <p:strVal val="#ppt_x"/>
                                          </p:val>
                                        </p:tav>
                                        <p:tav tm="100000">
                                          <p:val>
                                            <p:strVal val="#ppt_x"/>
                                          </p:val>
                                        </p:tav>
                                      </p:tavLst>
                                    </p:anim>
                                    <p:anim calcmode="lin" valueType="num">
                                      <p:cBhvr>
                                        <p:cTn id="40" dur="500" fill="hold"/>
                                        <p:tgtEl>
                                          <p:spTgt spid="5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 grpId="0"/>
      <p:bldP spid="537" grpId="0"/>
      <p:bldP spid="538" grpId="0"/>
      <p:bldP spid="539" grpId="0"/>
      <p:bldP spid="540" grpId="0"/>
      <p:bldP spid="541" grpId="0"/>
      <p:bldP spid="5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9"/>
          <p:cNvSpPr txBox="1">
            <a:spLocks noGrp="1"/>
          </p:cNvSpPr>
          <p:nvPr>
            <p:ph type="title"/>
          </p:nvPr>
        </p:nvSpPr>
        <p:spPr>
          <a:xfrm>
            <a:off x="914375" y="612824"/>
            <a:ext cx="16459200" cy="4251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Presentation of Oil &amp; Gas Information</a:t>
            </a:r>
            <a:endParaRPr dirty="0">
              <a:solidFill>
                <a:schemeClr val="accent1"/>
              </a:solidFill>
            </a:endParaRPr>
          </a:p>
        </p:txBody>
      </p:sp>
      <p:sp>
        <p:nvSpPr>
          <p:cNvPr id="164" name="Google Shape;164;p19"/>
          <p:cNvSpPr/>
          <p:nvPr/>
        </p:nvSpPr>
        <p:spPr>
          <a:xfrm>
            <a:off x="914375" y="1799621"/>
            <a:ext cx="16459200" cy="7662005"/>
          </a:xfrm>
          <a:prstGeom prst="rect">
            <a:avLst/>
          </a:prstGeom>
          <a:noFill/>
          <a:ln>
            <a:noFill/>
          </a:ln>
        </p:spPr>
        <p:txBody>
          <a:bodyPr spcFirstLastPara="1" wrap="square" lIns="0" tIns="0" rIns="0" bIns="0" numCol="3" spcCol="540000" anchor="t" anchorCtr="0">
            <a:noAutofit/>
          </a:bodyPr>
          <a:lstStyle/>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Presentation of Oil &amp; Gas Information</a:t>
            </a: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BOEs have been converted on the basis of six thousand cubic feet (“Mcf”) natural gas to 1 barrel of oil. BOEs may be misleading, particularly if used in isolation. A BOE conversion ratio of 6 Mcf: 1 </a:t>
            </a:r>
            <a:r>
              <a:rPr lang="en-US" sz="1100" dirty="0" err="1">
                <a:solidFill>
                  <a:schemeClr val="tx1"/>
                </a:solidFill>
                <a:latin typeface="Kanit" panose="020B0604020202020204" charset="-34"/>
                <a:ea typeface="Inter" panose="020B0604020202020204" charset="0"/>
                <a:cs typeface="Kanit" panose="020B0604020202020204" charset="-34"/>
                <a:sym typeface="Kanit Medium"/>
              </a:rPr>
              <a:t>bbl</a:t>
            </a:r>
            <a:r>
              <a:rPr lang="en-US" sz="1100" dirty="0">
                <a:solidFill>
                  <a:schemeClr val="tx1"/>
                </a:solidFill>
                <a:latin typeface="Kanit" panose="020B0604020202020204" charset="-34"/>
                <a:ea typeface="Inter" panose="020B0604020202020204" charset="0"/>
                <a:cs typeface="Kanit" panose="020B0604020202020204" charset="-34"/>
                <a:sym typeface="Kanit Medium"/>
              </a:rPr>
              <a:t> is based on an energy equivalency conversion method primarily applicable at the burner tip and does not represent a value equivalency at the wellhead. In addition, given that the value ratio based on the current price of oil as compared with natural gas is significantly different from the energy equivalent of six to one, utilizing a BOE conversion ratio of 6 Mcf: 1 </a:t>
            </a:r>
            <a:r>
              <a:rPr lang="en-US" sz="1100" dirty="0" err="1">
                <a:solidFill>
                  <a:schemeClr val="tx1"/>
                </a:solidFill>
                <a:latin typeface="Kanit" panose="020B0604020202020204" charset="-34"/>
                <a:ea typeface="Inter" panose="020B0604020202020204" charset="0"/>
                <a:cs typeface="Kanit" panose="020B0604020202020204" charset="-34"/>
                <a:sym typeface="Kanit Medium"/>
              </a:rPr>
              <a:t>bbl</a:t>
            </a:r>
            <a:r>
              <a:rPr lang="en-US" sz="1100" dirty="0">
                <a:solidFill>
                  <a:schemeClr val="tx1"/>
                </a:solidFill>
                <a:latin typeface="Kanit" panose="020B0604020202020204" charset="-34"/>
                <a:ea typeface="Inter" panose="020B0604020202020204" charset="0"/>
                <a:cs typeface="Kanit" panose="020B0604020202020204" charset="-34"/>
                <a:sym typeface="Kanit Medium"/>
              </a:rPr>
              <a:t> would be misleading as an indication of value</a:t>
            </a:r>
          </a:p>
          <a:p>
            <a:pPr algn="just">
              <a:lnSpc>
                <a:spcPct val="115000"/>
              </a:lnSpc>
              <a:buSzPts val="1400"/>
            </a:pPr>
            <a:endParaRPr lang="en-US" sz="1100" dirty="0">
              <a:solidFill>
                <a:schemeClr val="tx1"/>
              </a:solidFill>
              <a:latin typeface="Kanit" panose="020B0604020202020204" charset="-34"/>
              <a:ea typeface="Inter" panose="020B0604020202020204" charset="0"/>
              <a:cs typeface="Kanit" panose="020B0604020202020204" charset="-34"/>
              <a:sym typeface="Kanit Medium"/>
            </a:endParaRP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Definitions</a:t>
            </a: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In this presentation: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“2P” are 1P reserves plus probable reserves.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“3P” are 1P plus 2P plus possible reserves.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“developed producing reserves” are those reserves that are expected to be recovered from completion intervals open at the time of the estimate. These reserves may be currently producing or, if shut-in, they must have previously been on production, and the date of resumption of production must be known with reasonable certainty.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“GAAP” means generally accepted accounting principles in the Unites States of America.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“NPV” means net present value.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“NPV10” means NPV discounted at 10%.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“possible reserves” are those additional reserves that are less certain to be recovered than probable  reserves. There is a 10% probability that quantities actually recovered will equal or exceed sum of proved  plus probable plus possible reserves. Possible reserves may be developed or undeveloped.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“probable reserves” are those unproved reserves that are less certain to be recovered than proved reserves. It is equally likely that actual remaining quantities recovered will be greater or less than sum of estimated proved plus probable reserves. Probable reserves may be developed or undeveloped.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“proved developed reserves” or “PDP” are those proved reserves that are expected to be recovered from  existing wells and installed facilities or, if facilities have not been installed, that would involve a low  expenditure (e.g., when compared to cost of drilling a well) to put reserves on production. Developed  category may be subdivided into producing and non-producing. </a:t>
            </a:r>
          </a:p>
          <a:p>
            <a:pPr marL="171450" indent="-171450" algn="just">
              <a:lnSpc>
                <a:spcPct val="115000"/>
              </a:lnSpc>
              <a:buSzPts val="1400"/>
              <a:buFont typeface="Arial" panose="020B0604020202020204" pitchFamily="34" charset="0"/>
              <a:buChar char="•"/>
            </a:pPr>
            <a:r>
              <a:rPr lang="en-US" sz="1100" dirty="0">
                <a:latin typeface="Kanit" panose="020B0604020202020204" charset="-34"/>
                <a:ea typeface="Inter"/>
                <a:cs typeface="Kanit" panose="020B0604020202020204" charset="-34"/>
                <a:sym typeface="Inter"/>
              </a:rPr>
              <a:t> “proved reserves” or “1P” are those reserves that can be estimated with a high degree of certainty to be recoverable. It is likely that actual remaining quantities recovered will exceed estimated proved reserves. </a:t>
            </a:r>
          </a:p>
          <a:p>
            <a:pPr marL="171450" indent="-171450" algn="just">
              <a:lnSpc>
                <a:spcPct val="115000"/>
              </a:lnSpc>
              <a:buSzPts val="1400"/>
              <a:buFont typeface="Arial" panose="020B0604020202020204" pitchFamily="34" charset="0"/>
              <a:buChar char="•"/>
            </a:pPr>
            <a:r>
              <a:rPr lang="en-US" sz="1100" dirty="0">
                <a:latin typeface="Kanit" panose="020B0604020202020204" charset="-34"/>
                <a:ea typeface="Inter"/>
                <a:cs typeface="Kanit" panose="020B0604020202020204" charset="-34"/>
                <a:sym typeface="Inter"/>
              </a:rPr>
              <a:t>“reserves” are estimated remaining quantities of oil and natural gas and related substances anticipated to be recoverable from known accumulations, as of a given date, based on: (a) analysis of drilling, geological, geophysical and engineering data; (b) use of established technology; and (c) specified economic conditions, which are generally accepted as being reasonable. Reserves are classified according to degree of certainty associated with estimates.</a:t>
            </a:r>
          </a:p>
          <a:p>
            <a:pPr marL="171450" indent="-171450" algn="just">
              <a:lnSpc>
                <a:spcPct val="115000"/>
              </a:lnSpc>
              <a:buSzPts val="1400"/>
              <a:buFont typeface="Arial" panose="020B0604020202020204" pitchFamily="34" charset="0"/>
              <a:buChar char="•"/>
            </a:pPr>
            <a:r>
              <a:rPr lang="en-US" sz="1100" dirty="0">
                <a:latin typeface="Kanit" panose="020B0604020202020204" charset="-34"/>
                <a:ea typeface="Inter"/>
                <a:cs typeface="Kanit" panose="020B0604020202020204" charset="-34"/>
                <a:sym typeface="Inter"/>
              </a:rPr>
              <a:t>“undeveloped reserves” are those reserves expected to be recovered from known accumulations where a significant expenditure (e.g., when compared to the cost of drilling a well) is required to render them capable of production. They must fully meet the requirements of the reserves category (proved, probable, possible) to which they are assigned. </a:t>
            </a:r>
          </a:p>
          <a:p>
            <a:pPr marL="171450" indent="-171450" algn="just">
              <a:lnSpc>
                <a:spcPct val="115000"/>
              </a:lnSpc>
              <a:buSzPts val="1400"/>
              <a:buFont typeface="Arial" panose="020B0604020202020204" pitchFamily="34" charset="0"/>
              <a:buChar char="•"/>
            </a:pPr>
            <a:r>
              <a:rPr lang="en-US" sz="1100" dirty="0">
                <a:latin typeface="Kanit" panose="020B0604020202020204" charset="-34"/>
                <a:ea typeface="Inter"/>
                <a:cs typeface="Kanit" panose="020B0604020202020204" charset="-34"/>
                <a:sym typeface="Inter"/>
              </a:rPr>
              <a:t>Certain terms used in this presentation but not defined are defined in NI 51-101, CSA Staff Notice 51-324 -Revised Glossary to NI 51-101 Standards of Disclosure for Oil and Gas Activities (“CSA Staff Notice 51-324”) and/or the COGEH and, unless the context otherwise requires, shall have the same meanings herein as in NI 51-101, CSA Staff Notice 51-324 and the COGEH, as the case may be. </a:t>
            </a:r>
          </a:p>
          <a:p>
            <a:pPr marL="171450" indent="-171450" algn="just">
              <a:lnSpc>
                <a:spcPct val="115000"/>
              </a:lnSpc>
              <a:buSzPts val="1400"/>
              <a:buFont typeface="Arial" panose="020B0604020202020204" pitchFamily="34" charset="0"/>
              <a:buChar char="•"/>
            </a:pPr>
            <a:endParaRPr lang="en-US" sz="1100" dirty="0">
              <a:latin typeface="Kanit" panose="020B0604020202020204" charset="-34"/>
              <a:ea typeface="Inter"/>
              <a:cs typeface="Kanit" panose="020B0604020202020204" charset="-34"/>
              <a:sym typeface="Inter"/>
            </a:endParaRPr>
          </a:p>
          <a:p>
            <a:pPr marL="171450" indent="-171450" algn="just">
              <a:lnSpc>
                <a:spcPct val="115000"/>
              </a:lnSpc>
              <a:buSzPts val="1400"/>
              <a:buFont typeface="Arial" panose="020B0604020202020204" pitchFamily="34" charset="0"/>
              <a:buChar char="•"/>
            </a:pPr>
            <a:endParaRPr lang="en-US" sz="1100" dirty="0">
              <a:latin typeface="Kanit" panose="020B0604020202020204" charset="-34"/>
              <a:ea typeface="Inter"/>
              <a:cs typeface="Kanit" panose="020B0604020202020204" charset="-34"/>
              <a:sym typeface="Inter"/>
            </a:endParaRP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Reserves Information</a:t>
            </a: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Unless otherwise expressly stated, all reserves values, future net revenue, ancillary information and any measure of oil and gas activities contained in this presentation is as at January 31, 2023 and has been prepared and calculated in accordance with Canadian National Instrument 51-101 – Standards of Disclosure for Oil and Gas Activities (“NI 51-101”) and the Canadian Oil and Gas Evaluation Handbook (“COGEH”) and derived from a report with an effective date of January 31, 2023 prepared by GLJ Ltd. (“GLJ”), Trillion’s independent qualified reserves evaluator and auditor (the “GLJ Report”). Any reserves estimate or related information contained in this presentation as of a date other than January 31, 2023 has an effective date of January 31 of the applicable year and is derived from a report prepared by Trillion’s independent qualified reserves evaluator and auditor as of such date, and additional information regarding such estimate or information can be found in Trillion’s applicable Statement of Reserves Data and Other Oil and Gas Information on Form 51-101F1 filed on SEDAR at </a:t>
            </a:r>
            <a:r>
              <a:rPr lang="en-US" sz="1100" dirty="0">
                <a:solidFill>
                  <a:schemeClr val="tx1"/>
                </a:solidFill>
                <a:latin typeface="Kanit" panose="020B0604020202020204" charset="-34"/>
                <a:ea typeface="Inter" panose="020B0604020202020204" charset="0"/>
                <a:cs typeface="Kanit" panose="020B0604020202020204" charset="-34"/>
                <a:sym typeface="Kanit Medium"/>
                <a:hlinkClick r:id="rId3"/>
              </a:rPr>
              <a:t>www.sedar.com</a:t>
            </a:r>
            <a:r>
              <a:rPr lang="en-US" sz="1100" dirty="0">
                <a:solidFill>
                  <a:schemeClr val="tx1"/>
                </a:solidFill>
                <a:latin typeface="Kanit" panose="020B0604020202020204" charset="-34"/>
                <a:ea typeface="Inter" panose="020B0604020202020204" charset="0"/>
                <a:cs typeface="Kanit" panose="020B0604020202020204" charset="-34"/>
                <a:sym typeface="Kanit Medium"/>
              </a:rPr>
              <a:t>.</a:t>
            </a:r>
          </a:p>
          <a:p>
            <a:pPr algn="just">
              <a:lnSpc>
                <a:spcPct val="115000"/>
              </a:lnSpc>
              <a:buSzPts val="1400"/>
            </a:pPr>
            <a:endParaRPr lang="en-US" sz="1100" dirty="0">
              <a:solidFill>
                <a:schemeClr val="tx1"/>
              </a:solidFill>
              <a:latin typeface="Kanit" panose="020B0604020202020204" charset="-34"/>
              <a:ea typeface="Inter" panose="020B0604020202020204" charset="0"/>
              <a:cs typeface="Kanit" panose="020B0604020202020204" charset="-34"/>
              <a:sym typeface="Kanit Medium"/>
            </a:endParaRP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Estimates of reserves provided in this presentation are estimates only and there is no guarantee that estimated reserves will be recovered. Actual reserves may be greater than or less than estimates provided in this presentation and differences may be material. </a:t>
            </a:r>
          </a:p>
          <a:p>
            <a:pPr algn="just">
              <a:lnSpc>
                <a:spcPct val="115000"/>
              </a:lnSpc>
              <a:buSzPts val="1400"/>
            </a:pPr>
            <a:endParaRPr lang="en-US" sz="1100" dirty="0">
              <a:solidFill>
                <a:schemeClr val="tx1"/>
              </a:solidFill>
              <a:latin typeface="Kanit" panose="020B0604020202020204" charset="-34"/>
              <a:ea typeface="Inter" panose="020B0604020202020204" charset="0"/>
              <a:cs typeface="Kanit" panose="020B0604020202020204" charset="-34"/>
              <a:sym typeface="Kanit Medium"/>
            </a:endParaRPr>
          </a:p>
          <a:p>
            <a:pPr algn="just">
              <a:lnSpc>
                <a:spcPct val="115000"/>
              </a:lnSpc>
              <a:buSzPts val="1400"/>
            </a:pPr>
            <a:endParaRPr lang="en-US" sz="1100" dirty="0">
              <a:solidFill>
                <a:schemeClr val="tx1"/>
              </a:solidFill>
              <a:latin typeface="Kanit" panose="020B0604020202020204" charset="-34"/>
              <a:ea typeface="Inter" panose="020B0604020202020204" charset="0"/>
              <a:cs typeface="Kanit" panose="020B0604020202020204" charset="-34"/>
              <a:sym typeface="Kanit Medium"/>
            </a:endParaRP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Oil &amp; Gas Non-GAAP Terms.</a:t>
            </a:r>
          </a:p>
          <a:p>
            <a:pPr algn="just">
              <a:lnSpc>
                <a:spcPct val="115000"/>
              </a:lnSpc>
              <a:buSzPts val="1400"/>
            </a:pPr>
            <a:endParaRPr lang="en-US" sz="1100" b="1" dirty="0">
              <a:solidFill>
                <a:schemeClr val="tx1"/>
              </a:solidFill>
              <a:latin typeface="Kanit" panose="020B0604020202020204" charset="-34"/>
              <a:ea typeface="Inter" panose="020B0604020202020204" charset="0"/>
              <a:cs typeface="Kanit" panose="020B0604020202020204" charset="-34"/>
              <a:sym typeface="Kanit Medium"/>
            </a:endParaRP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Operating netback</a:t>
            </a:r>
            <a:r>
              <a:rPr lang="en-US" sz="1100" dirty="0">
                <a:solidFill>
                  <a:schemeClr val="tx1"/>
                </a:solidFill>
                <a:latin typeface="Kanit" panose="020B0604020202020204" charset="-34"/>
                <a:ea typeface="Inter" panose="020B0604020202020204" charset="0"/>
                <a:cs typeface="Kanit" panose="020B0604020202020204" charset="-34"/>
                <a:sym typeface="Kanit Medium"/>
              </a:rPr>
              <a:t>: Oil and gas sales less operating and transportation expenses. Operating netback per </a:t>
            </a:r>
            <a:r>
              <a:rPr lang="en-US" sz="1100" dirty="0" err="1">
                <a:solidFill>
                  <a:schemeClr val="tx1"/>
                </a:solidFill>
                <a:latin typeface="Kanit" panose="020B0604020202020204" charset="-34"/>
                <a:ea typeface="Inter" panose="020B0604020202020204" charset="0"/>
                <a:cs typeface="Kanit" panose="020B0604020202020204" charset="-34"/>
                <a:sym typeface="Kanit Medium"/>
              </a:rPr>
              <a:t>boe</a:t>
            </a:r>
            <a:r>
              <a:rPr lang="en-US" sz="1100" dirty="0">
                <a:solidFill>
                  <a:schemeClr val="tx1"/>
                </a:solidFill>
                <a:latin typeface="Kanit" panose="020B0604020202020204" charset="-34"/>
                <a:ea typeface="Inter" panose="020B0604020202020204" charset="0"/>
                <a:cs typeface="Kanit" panose="020B0604020202020204" charset="-34"/>
                <a:sym typeface="Kanit Medium"/>
              </a:rPr>
              <a:t> as presented is defined as oil and gas sales price less forecasts of transportation and quality discount, royalties, operating costs and pipeline transportation from the Brent oil price forecast. </a:t>
            </a: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Funds flow from operations</a:t>
            </a:r>
            <a:r>
              <a:rPr lang="en-US" sz="1100" dirty="0">
                <a:solidFill>
                  <a:schemeClr val="tx1"/>
                </a:solidFill>
                <a:latin typeface="Kanit" panose="020B0604020202020204" charset="-34"/>
                <a:ea typeface="Inter" panose="020B0604020202020204" charset="0"/>
                <a:cs typeface="Kanit" panose="020B0604020202020204" charset="-34"/>
                <a:sym typeface="Kanit Medium"/>
              </a:rPr>
              <a:t>: is defined as net income or loss adjusted for DD&amp;A expenses, asset impairment, goodwill impairment, deferred tax expense or recovery, stock-based compensation expense, amortization of debt issuance costs, non-cash lease expense, lease payments, unrealized foreign exchange gains or losses, financial instruments gains or losses, other non-cash losses, cash settlement of financial instruments and other gains or losses. </a:t>
            </a: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EBITDA and Adjusted EBITDA</a:t>
            </a:r>
            <a:r>
              <a:rPr lang="en-US" sz="1100" dirty="0">
                <a:solidFill>
                  <a:schemeClr val="tx1"/>
                </a:solidFill>
                <a:latin typeface="Kanit" panose="020B0604020202020204" charset="-34"/>
                <a:ea typeface="Inter" panose="020B0604020202020204" charset="0"/>
                <a:cs typeface="Kanit" panose="020B0604020202020204" charset="-34"/>
                <a:sym typeface="Kanit Medium"/>
              </a:rPr>
              <a:t>: Net income adjusted for DD&amp;A expenses, interest expense and income tax expense or recovery (“EBITDA”) and adjusted EBITDA, as presented, is defined as EBITDA adjusted for non-cash lease expense, lease payments, unrealized foreign exchange gain or loss, stock-based compensation expense or recovery, unrealized derivative instruments gain or loss, gain on re-purchase of Senior Notes, other financial instruments gain or loss and other loss. </a:t>
            </a: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Free cash flow (FCF)</a:t>
            </a:r>
            <a:r>
              <a:rPr lang="en-US" sz="1100" dirty="0">
                <a:solidFill>
                  <a:schemeClr val="tx1"/>
                </a:solidFill>
                <a:latin typeface="Kanit" panose="020B0604020202020204" charset="-34"/>
                <a:ea typeface="Inter" panose="020B0604020202020204" charset="0"/>
                <a:cs typeface="Kanit" panose="020B0604020202020204" charset="-34"/>
                <a:sym typeface="Kanit Medium"/>
              </a:rPr>
              <a:t>: GAAP "net cash provided by operating activities" less projected capital spending. Management believes that free cash flow is a useful supplemental measure for management and investors to in order to evaluate the financial sustainability of the Company's business. </a:t>
            </a: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Net Debt</a:t>
            </a:r>
            <a:r>
              <a:rPr lang="en-US" sz="1100" dirty="0">
                <a:solidFill>
                  <a:schemeClr val="tx1"/>
                </a:solidFill>
                <a:latin typeface="Kanit" panose="020B0604020202020204" charset="-34"/>
                <a:ea typeface="Inter" panose="020B0604020202020204" charset="0"/>
                <a:cs typeface="Kanit" panose="020B0604020202020204" charset="-34"/>
                <a:sym typeface="Kanit Medium"/>
              </a:rPr>
              <a:t>: Comprised of cash and senior notes (gross). </a:t>
            </a: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Finding and development costs (F&amp;D Costs)</a:t>
            </a:r>
            <a:r>
              <a:rPr lang="en-US" sz="1100" dirty="0">
                <a:solidFill>
                  <a:schemeClr val="tx1"/>
                </a:solidFill>
                <a:latin typeface="Kanit" panose="020B0604020202020204" charset="-34"/>
                <a:ea typeface="Inter" panose="020B0604020202020204" charset="0"/>
                <a:cs typeface="Kanit" panose="020B0604020202020204" charset="-34"/>
                <a:sym typeface="Kanit Medium"/>
              </a:rPr>
              <a:t>: F&amp;D costs are calculated as estimated exploration and development capital expenditures, excluding acquisitions and dispositions, divided by the applicable reserves additions both before and after changes in FDC costs. The calculation of F&amp;D costs incorporates the change in FDC required to bring reserves into production.</a:t>
            </a:r>
          </a:p>
          <a:p>
            <a:pPr algn="just">
              <a:lnSpc>
                <a:spcPct val="115000"/>
              </a:lnSpc>
              <a:buSzPts val="1400"/>
            </a:pPr>
            <a:endParaRPr lang="en-US" sz="1100" dirty="0">
              <a:solidFill>
                <a:schemeClr val="tx1"/>
              </a:solidFill>
              <a:latin typeface="Kanit" panose="020B0604020202020204" charset="-34"/>
              <a:ea typeface="Inter" panose="020B0604020202020204" charset="0"/>
              <a:cs typeface="Kanit" panose="020B0604020202020204" charset="-34"/>
              <a:sym typeface="Kanit Medium"/>
            </a:endParaRP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These non-GAAP measures do not have a standardized meaning under GAAP. Investors are cautioned that these </a:t>
            </a: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measures should not be construed as an alternative to net income or loss or other measures of financial performance </a:t>
            </a: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as determined in accordance with GAAP. Gran Tierra's method of calculating these measures may differ from other </a:t>
            </a: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companies and, accordingly, it may not be comparable to similar measures used by other companies. These non-GAAP financial measures are presented along with the corresponding GAAP measure so as to not imply that more </a:t>
            </a: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emphasis should be placed on the non-GAAP measure.</a:t>
            </a:r>
          </a:p>
          <a:p>
            <a:pPr marL="171450" indent="-171450" algn="just">
              <a:lnSpc>
                <a:spcPct val="115000"/>
              </a:lnSpc>
              <a:buSzPts val="1400"/>
              <a:buFont typeface="Arial" panose="020B0604020202020204" pitchFamily="34" charset="0"/>
              <a:buChar char="•"/>
            </a:pPr>
            <a:endParaRPr sz="1100" b="0" i="0" u="none" strike="noStrike" cap="none" dirty="0">
              <a:solidFill>
                <a:srgbClr val="000000"/>
              </a:solidFill>
              <a:latin typeface="Kanit" panose="020B0604020202020204" charset="-34"/>
              <a:ea typeface="Inter"/>
              <a:cs typeface="Kanit" panose="020B0604020202020204" charset="-34"/>
              <a:sym typeface="Inter"/>
            </a:endParaRPr>
          </a:p>
        </p:txBody>
      </p:sp>
      <p:sp>
        <p:nvSpPr>
          <p:cNvPr id="3" name="Google Shape;153;p2">
            <a:extLst>
              <a:ext uri="{FF2B5EF4-FFF2-40B4-BE49-F238E27FC236}">
                <a16:creationId xmlns:a16="http://schemas.microsoft.com/office/drawing/2014/main" id="{EA7AE952-06EB-8429-56BF-594363966F06}"/>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 name="Google Shape;757;p16">
            <a:extLst>
              <a:ext uri="{FF2B5EF4-FFF2-40B4-BE49-F238E27FC236}">
                <a16:creationId xmlns:a16="http://schemas.microsoft.com/office/drawing/2014/main" id="{81E25421-1A90-066C-C699-6A71805013E3}"/>
              </a:ext>
            </a:extLst>
          </p:cNvPr>
          <p:cNvPicPr preferRelativeResize="0"/>
          <p:nvPr/>
        </p:nvPicPr>
        <p:blipFill rotWithShape="1">
          <a:blip r:embed="rId4">
            <a:alphaModFix/>
          </a:blip>
          <a:srcRect l="6307" t="2375" r="6306" b="18958"/>
          <a:stretch/>
        </p:blipFill>
        <p:spPr>
          <a:xfrm>
            <a:off x="16073588" y="446973"/>
            <a:ext cx="1647852" cy="601649"/>
          </a:xfrm>
          <a:prstGeom prst="rect">
            <a:avLst/>
          </a:prstGeom>
          <a:noFill/>
          <a:ln>
            <a:noFill/>
          </a:ln>
        </p:spPr>
      </p:pic>
      <p:sp>
        <p:nvSpPr>
          <p:cNvPr id="5" name="Google Shape;701;p15">
            <a:extLst>
              <a:ext uri="{FF2B5EF4-FFF2-40B4-BE49-F238E27FC236}">
                <a16:creationId xmlns:a16="http://schemas.microsoft.com/office/drawing/2014/main" id="{4552F86E-9461-1943-40CB-AF107C457264}"/>
              </a:ext>
            </a:extLst>
          </p:cNvPr>
          <p:cNvSpPr txBox="1"/>
          <p:nvPr/>
        </p:nvSpPr>
        <p:spPr>
          <a:xfrm>
            <a:off x="935038" y="80647"/>
            <a:ext cx="1725729" cy="20418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0000"/>
              </a:buClr>
              <a:buSzPts val="2400"/>
              <a:buFont typeface="Arial"/>
              <a:buNone/>
            </a:pPr>
            <a:r>
              <a:rPr lang="en-US" sz="2800" dirty="0">
                <a:solidFill>
                  <a:srgbClr val="1E324D"/>
                </a:solidFill>
                <a:latin typeface="Kanit Medium"/>
                <a:ea typeface="Kanit Medium"/>
                <a:cs typeface="Kanit Medium"/>
                <a:sym typeface="Kanit Medium"/>
              </a:rPr>
              <a:t>Appendix</a:t>
            </a:r>
          </a:p>
        </p:txBody>
      </p:sp>
    </p:spTree>
    <p:extLst>
      <p:ext uri="{BB962C8B-B14F-4D97-AF65-F5344CB8AC3E}">
        <p14:creationId xmlns:p14="http://schemas.microsoft.com/office/powerpoint/2010/main" val="3690056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1"/>
                                        </p:tgtEl>
                                        <p:attrNameLst>
                                          <p:attrName>style.visibility</p:attrName>
                                        </p:attrNameLst>
                                      </p:cBhvr>
                                      <p:to>
                                        <p:strVal val="visible"/>
                                      </p:to>
                                    </p:set>
                                    <p:animEffect transition="in" filter="fade">
                                      <p:cBhvr>
                                        <p:cTn id="7" dur="500"/>
                                        <p:tgtEl>
                                          <p:spTgt spid="161"/>
                                        </p:tgtEl>
                                      </p:cBhvr>
                                    </p:animEffect>
                                    <p:anim calcmode="lin" valueType="num">
                                      <p:cBhvr>
                                        <p:cTn id="8" dur="500" fill="hold"/>
                                        <p:tgtEl>
                                          <p:spTgt spid="161"/>
                                        </p:tgtEl>
                                        <p:attrNameLst>
                                          <p:attrName>ppt_x</p:attrName>
                                        </p:attrNameLst>
                                      </p:cBhvr>
                                      <p:tavLst>
                                        <p:tav tm="0">
                                          <p:val>
                                            <p:strVal val="#ppt_x"/>
                                          </p:val>
                                        </p:tav>
                                        <p:tav tm="100000">
                                          <p:val>
                                            <p:strVal val="#ppt_x"/>
                                          </p:val>
                                        </p:tav>
                                      </p:tavLst>
                                    </p:anim>
                                    <p:anim calcmode="lin" valueType="num">
                                      <p:cBhvr>
                                        <p:cTn id="9" dur="500" fill="hold"/>
                                        <p:tgtEl>
                                          <p:spTgt spid="16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64"/>
                                        </p:tgtEl>
                                        <p:attrNameLst>
                                          <p:attrName>style.visibility</p:attrName>
                                        </p:attrNameLst>
                                      </p:cBhvr>
                                      <p:to>
                                        <p:strVal val="visible"/>
                                      </p:to>
                                    </p:set>
                                    <p:animEffect transition="in" filter="fade">
                                      <p:cBhvr>
                                        <p:cTn id="13" dur="500"/>
                                        <p:tgtEl>
                                          <p:spTgt spid="164"/>
                                        </p:tgtEl>
                                      </p:cBhvr>
                                    </p:animEffect>
                                    <p:anim calcmode="lin" valueType="num">
                                      <p:cBhvr>
                                        <p:cTn id="14" dur="500" fill="hold"/>
                                        <p:tgtEl>
                                          <p:spTgt spid="164"/>
                                        </p:tgtEl>
                                        <p:attrNameLst>
                                          <p:attrName>ppt_x</p:attrName>
                                        </p:attrNameLst>
                                      </p:cBhvr>
                                      <p:tavLst>
                                        <p:tav tm="0">
                                          <p:val>
                                            <p:strVal val="#ppt_x"/>
                                          </p:val>
                                        </p:tav>
                                        <p:tav tm="100000">
                                          <p:val>
                                            <p:strVal val="#ppt_x"/>
                                          </p:val>
                                        </p:tav>
                                      </p:tavLst>
                                    </p:anim>
                                    <p:anim calcmode="lin" valueType="num">
                                      <p:cBhvr>
                                        <p:cTn id="15" dur="500" fill="hold"/>
                                        <p:tgtEl>
                                          <p:spTgt spid="1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P spid="164" grpId="0"/>
    </p:bldLst>
  </p:timing>
</p:sld>
</file>

<file path=ppt/tags/tag1.xml><?xml version="1.0" encoding="utf-8"?>
<p:tagLst xmlns:a="http://schemas.openxmlformats.org/drawingml/2006/main" xmlns:r="http://schemas.openxmlformats.org/officeDocument/2006/relationships" xmlns:p="http://schemas.openxmlformats.org/presentationml/2006/main">
  <p:tag name="DH_FLYSHEET_STYLE" val="1"/>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Office Theme">
  <a:themeElements>
    <a:clrScheme name="Custom 132">
      <a:dk1>
        <a:srgbClr val="000000"/>
      </a:dk1>
      <a:lt1>
        <a:srgbClr val="FFFFFF"/>
      </a:lt1>
      <a:dk2>
        <a:srgbClr val="1E324D"/>
      </a:dk2>
      <a:lt2>
        <a:srgbClr val="F2F2F2"/>
      </a:lt2>
      <a:accent1>
        <a:srgbClr val="3A396D"/>
      </a:accent1>
      <a:accent2>
        <a:srgbClr val="AE761E"/>
      </a:accent2>
      <a:accent3>
        <a:srgbClr val="EEB507"/>
      </a:accent3>
      <a:accent4>
        <a:srgbClr val="1D81A6"/>
      </a:accent4>
      <a:accent5>
        <a:srgbClr val="3F6F6A"/>
      </a:accent5>
      <a:accent6>
        <a:srgbClr val="E76E2B"/>
      </a:accent6>
      <a:hlink>
        <a:srgbClr val="EEB507"/>
      </a:hlink>
      <a:folHlink>
        <a:srgbClr val="AE761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28296</TotalTime>
  <Words>5134</Words>
  <Application>Microsoft Office PowerPoint</Application>
  <PresentationFormat>Custom</PresentationFormat>
  <Paragraphs>513</Paragraphs>
  <Slides>19</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Inter</vt:lpstr>
      <vt:lpstr>Kanit SemiBold</vt:lpstr>
      <vt:lpstr>Kanit</vt:lpstr>
      <vt:lpstr>Kanit Medium</vt:lpstr>
      <vt:lpstr>Arial</vt:lpstr>
      <vt:lpstr>Calibri</vt:lpstr>
      <vt:lpstr>Office Theme</vt:lpstr>
      <vt:lpstr>PowerPoint Presentation</vt:lpstr>
      <vt:lpstr>Disclaimers</vt:lpstr>
      <vt:lpstr>Company Highlights </vt:lpstr>
      <vt:lpstr>Turkiye Advantage</vt:lpstr>
      <vt:lpstr>PowerPoint Presentation</vt:lpstr>
      <vt:lpstr>PowerPoint Presentation</vt:lpstr>
      <vt:lpstr>SASB Infrastructure – Solid platform for future growth  </vt:lpstr>
      <vt:lpstr>Solid Reserves Growth</vt:lpstr>
      <vt:lpstr>SASB Production Ramp Up 17+ Wells  </vt:lpstr>
      <vt:lpstr>SASB Work Program 2024</vt:lpstr>
      <vt:lpstr>Top Onshore Oil Play in Mid-Europe</vt:lpstr>
      <vt:lpstr>PowerPoint Presentation</vt:lpstr>
      <vt:lpstr>Regional Oil Fields</vt:lpstr>
      <vt:lpstr>M47c3,c4 2D Seismic Acquisition Progress</vt:lpstr>
      <vt:lpstr>M47c3,c4 Production Potential for 2024* *Subject to discovery being made</vt:lpstr>
      <vt:lpstr>Corporate Summary</vt:lpstr>
      <vt:lpstr>Directors &amp; Management Team</vt:lpstr>
      <vt:lpstr>Contact</vt:lpstr>
      <vt:lpstr>Presentation of Oil &amp; Gas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Halleran Arthur</dc:creator>
  <cp:lastModifiedBy>Yelyzaveta Tiutiunnyk</cp:lastModifiedBy>
  <cp:revision>1123</cp:revision>
  <cp:lastPrinted>2023-03-14T23:03:57Z</cp:lastPrinted>
  <dcterms:modified xsi:type="dcterms:W3CDTF">2024-08-09T17:19:10Z</dcterms:modified>
</cp:coreProperties>
</file>